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7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95" r:id="rId14"/>
    <p:sldId id="301" r:id="rId15"/>
    <p:sldId id="300" r:id="rId16"/>
    <p:sldId id="303" r:id="rId17"/>
    <p:sldId id="302" r:id="rId18"/>
    <p:sldId id="268" r:id="rId19"/>
    <p:sldId id="304" r:id="rId20"/>
    <p:sldId id="305" r:id="rId21"/>
    <p:sldId id="306" r:id="rId22"/>
    <p:sldId id="307" r:id="rId23"/>
    <p:sldId id="269" r:id="rId24"/>
    <p:sldId id="270" r:id="rId25"/>
    <p:sldId id="271" r:id="rId26"/>
    <p:sldId id="308" r:id="rId27"/>
    <p:sldId id="309" r:id="rId28"/>
    <p:sldId id="273" r:id="rId29"/>
    <p:sldId id="274" r:id="rId30"/>
    <p:sldId id="325" r:id="rId31"/>
    <p:sldId id="298" r:id="rId32"/>
    <p:sldId id="276" r:id="rId33"/>
    <p:sldId id="299" r:id="rId34"/>
    <p:sldId id="282" r:id="rId35"/>
    <p:sldId id="310" r:id="rId36"/>
    <p:sldId id="277" r:id="rId37"/>
    <p:sldId id="311" r:id="rId38"/>
    <p:sldId id="312" r:id="rId39"/>
    <p:sldId id="278" r:id="rId40"/>
    <p:sldId id="313" r:id="rId41"/>
    <p:sldId id="314" r:id="rId42"/>
    <p:sldId id="279" r:id="rId43"/>
    <p:sldId id="315" r:id="rId44"/>
    <p:sldId id="316" r:id="rId45"/>
    <p:sldId id="318" r:id="rId46"/>
    <p:sldId id="317" r:id="rId47"/>
    <p:sldId id="319" r:id="rId48"/>
    <p:sldId id="320" r:id="rId49"/>
    <p:sldId id="281" r:id="rId50"/>
    <p:sldId id="321" r:id="rId51"/>
    <p:sldId id="322" r:id="rId52"/>
    <p:sldId id="283" r:id="rId53"/>
    <p:sldId id="323" r:id="rId54"/>
    <p:sldId id="285" r:id="rId55"/>
    <p:sldId id="290" r:id="rId56"/>
    <p:sldId id="326" r:id="rId57"/>
    <p:sldId id="331" r:id="rId58"/>
    <p:sldId id="327" r:id="rId59"/>
    <p:sldId id="328" r:id="rId60"/>
    <p:sldId id="332" r:id="rId61"/>
    <p:sldId id="333" r:id="rId62"/>
    <p:sldId id="334" r:id="rId63"/>
    <p:sldId id="335" r:id="rId64"/>
    <p:sldId id="336" r:id="rId65"/>
    <p:sldId id="337" r:id="rId66"/>
    <p:sldId id="338" r:id="rId67"/>
    <p:sldId id="339" r:id="rId68"/>
    <p:sldId id="289" r:id="rId69"/>
    <p:sldId id="330" r:id="rId70"/>
    <p:sldId id="340" r:id="rId71"/>
    <p:sldId id="341" r:id="rId72"/>
    <p:sldId id="342" r:id="rId73"/>
    <p:sldId id="329" r:id="rId74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4" d="100"/>
          <a:sy n="64" d="100"/>
        </p:scale>
        <p:origin x="-1344" y="-9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0E4FB6-E39A-4C76-81F8-557F60A431D4}" type="datetimeFigureOut">
              <a:rPr lang="ru-RU" smtClean="0"/>
              <a:t>07.10.2012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61AA77-3F73-4CFF-A70C-1500E24535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6306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1AA77-3F73-4CFF-A70C-1500E24535F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1790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10/7/2012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advTm="5000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10/7/2012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5000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10/7/2012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5000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10/7/2012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5000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10/7/2012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Tm="5000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10/7/2012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5000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10/7/2012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5000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10/7/2012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5000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10/7/2012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5000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10/7/2012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5000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10/7/2012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5000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10/7/2012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ransition advTm="5000">
    <p:dissolve/>
  </p:transition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52;&#1077;&#1085;&#1076;&#1077;&#1083;&#1100;&#1089;&#1086;&#1085;%20-%20&#1057;&#1074;&#1072;&#1076;&#1077;&#1073;&#1085;&#1099;&#1081;%20&#1084;&#1072;&#1088;&#1096;..mp3" TargetMode="Externa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%20&#1084;&#1091;&#1079;&#1099;&#1082;&#1072;%20&#1073;&#1077;&#1079;%20&#1089;&#1083;&#1086;&#1074;%20%5bvkhp.net%5d%20-%20DJ%20Neo%20-%20&#1056;&#1086;&#1084;&#1072;&#1085;&#1090;&#1080;&#1095;&#1077;&#1089;&#1082;&#1072;&#1103;%20&#1087;&#1077;&#1089;&#1085;&#1103;.mp3" TargetMode="Externa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hyperlink" Target="http://prezentacii.com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Мендельсон - Свадебный марш.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839200" y="0"/>
            <a:ext cx="304800" cy="3048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chemeClr val="tx2">
                <a:lumMod val="60000"/>
                <a:lumOff val="40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latin typeface="Arial Black" pitchFamily="34" charset="0"/>
              </a:rPr>
              <a:t>Свадьба в разных странах мира</a:t>
            </a:r>
            <a:endParaRPr lang="ru-RU" b="1" dirty="0">
              <a:latin typeface="Arial Black" pitchFamily="34" charset="0"/>
            </a:endParaRPr>
          </a:p>
        </p:txBody>
      </p:sp>
      <p:pic>
        <p:nvPicPr>
          <p:cNvPr id="4" name="Рисунок 3" descr="signer_rin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47800" y="1705570"/>
            <a:ext cx="5638800" cy="42291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38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Традицию обмена обручальными кольцами предположительно придумали египтяне. Круглая форма кольца - это вечность, бесконечное счастье и любовь между супругами.</a:t>
            </a:r>
            <a:endParaRPr lang="ru-RU" dirty="0"/>
          </a:p>
        </p:txBody>
      </p:sp>
      <p:pic>
        <p:nvPicPr>
          <p:cNvPr id="4" name="Рисунок 3" descr="iк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3352800"/>
            <a:ext cx="4356100" cy="3289922"/>
          </a:xfrm>
          <a:prstGeom prst="rect">
            <a:avLst/>
          </a:prstGeom>
        </p:spPr>
      </p:pic>
      <p:pic>
        <p:nvPicPr>
          <p:cNvPr id="5" name="Рисунок 4" descr="iп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3600" y="2286000"/>
            <a:ext cx="2819400" cy="2819400"/>
          </a:xfrm>
          <a:prstGeom prst="rect">
            <a:avLst/>
          </a:prstGeom>
        </p:spPr>
      </p:pic>
    </p:spTree>
  </p:cSld>
  <p:clrMapOvr>
    <a:masterClrMapping/>
  </p:clrMapOvr>
  <p:transition advClick="0" advTm="7000">
    <p:cut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304800"/>
            <a:ext cx="8610600" cy="6172200"/>
          </a:xfrm>
        </p:spPr>
        <p:txBody>
          <a:bodyPr>
            <a:normAutofit fontScale="92500" lnSpcReduction="10000"/>
          </a:bodyPr>
          <a:lstStyle/>
          <a:p>
            <a:pPr marL="4302125" indent="0" algn="just">
              <a:buNone/>
            </a:pPr>
            <a:r>
              <a:rPr lang="ru-RU" dirty="0" smtClean="0"/>
              <a:t>В наше время очень распространена традиция, согласно которой жених должен перенести молодую жену через порог дома, в котором они будут жить. Вот как она возникла: Раньше считали, что если молодая жена упадет на пороге своего нового дома, это плохая примета. Чтобы полностью исключить подобное падение, женихи поднимали своих невест и переносили через порог дома на руках.</a:t>
            </a:r>
            <a:endParaRPr lang="ru-RU" dirty="0"/>
          </a:p>
        </p:txBody>
      </p:sp>
      <p:pic>
        <p:nvPicPr>
          <p:cNvPr id="4" name="Рисунок 3" descr="iе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838200"/>
            <a:ext cx="4191000" cy="5029200"/>
          </a:xfrm>
          <a:prstGeom prst="rect">
            <a:avLst/>
          </a:prstGeom>
        </p:spPr>
      </p:pic>
    </p:spTree>
  </p:cSld>
  <p:clrMapOvr>
    <a:masterClrMapping/>
  </p:clrMapOvr>
  <p:transition advClick="0" advTm="7000">
    <p:strips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4500" b="1" dirty="0" smtClean="0">
              <a:latin typeface="Monotype Corsiva" pitchFamily="66" charset="0"/>
            </a:endParaRPr>
          </a:p>
          <a:p>
            <a:pPr marL="0" indent="0" algn="ctr">
              <a:buNone/>
            </a:pPr>
            <a:endParaRPr lang="ru-RU" sz="4500" b="1" dirty="0" smtClean="0">
              <a:latin typeface="Monotype Corsiva" pitchFamily="66" charset="0"/>
            </a:endParaRPr>
          </a:p>
          <a:p>
            <a:pPr marL="0" indent="0" algn="ctr">
              <a:buNone/>
            </a:pPr>
            <a:r>
              <a:rPr lang="ru-RU" sz="4500" b="1" dirty="0" smtClean="0">
                <a:latin typeface="Monotype Corsiva" pitchFamily="66" charset="0"/>
              </a:rPr>
              <a:t>Интересные сведения о свадебных традициях, приметах и нарядах некоторых стран Мира.</a:t>
            </a:r>
            <a:endParaRPr lang="ru-RU" sz="4500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 advClick="0" advTm="3000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897563"/>
          </a:xfrm>
        </p:spPr>
        <p:txBody>
          <a:bodyPr/>
          <a:lstStyle/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Каждый народ имеет свои вековые традиции и обычаи, являющиеся не только основополагающими чертами, определяющими весь образ мыслей, стиль жизни и само будущее того или иного народа, но и главным связующим мостом между многими поколениями</a:t>
            </a:r>
          </a:p>
          <a:p>
            <a:endParaRPr lang="ru-RU" dirty="0"/>
          </a:p>
        </p:txBody>
      </p:sp>
    </p:spTree>
  </p:cSld>
  <p:clrMapOvr>
    <a:masterClrMapping/>
  </p:clrMapOvr>
  <p:transition advClick="0" advTm="5000">
    <p:push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152400"/>
            <a:ext cx="8763000" cy="6400800"/>
          </a:xfrm>
        </p:spPr>
        <p:txBody>
          <a:bodyPr/>
          <a:lstStyle/>
          <a:p>
            <a:pPr>
              <a:buNone/>
            </a:pPr>
            <a:r>
              <a:rPr lang="ru-RU" i="1" dirty="0" smtClean="0">
                <a:latin typeface="Arial Black" pitchFamily="34" charset="0"/>
              </a:rPr>
              <a:t>Австрия</a:t>
            </a:r>
            <a:endParaRPr lang="ru-RU" i="1" dirty="0">
              <a:latin typeface="Arial Black" pitchFamily="34" charset="0"/>
            </a:endParaRPr>
          </a:p>
        </p:txBody>
      </p:sp>
      <p:pic>
        <p:nvPicPr>
          <p:cNvPr id="4" name="Рисунок 3" descr="efdesign2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81400" y="228600"/>
            <a:ext cx="4191000" cy="63022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3000">
    <p:comb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126163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 algn="just">
              <a:buNone/>
            </a:pPr>
            <a:r>
              <a:rPr lang="ru-RU" sz="3500" dirty="0" smtClean="0"/>
              <a:t>Еще в ХIХ- начале ХХ в. При заключении браков в Австрии руководствовались не чувствами, а расчетом и экономическими интересами. Воспитание молодежи  (как в городе, так и в деревне) было направлено на то, чтобы она готовилась к заключению брака по расчету, хотя, конечно, встречались и браки по любви.</a:t>
            </a:r>
            <a:endParaRPr lang="ru-RU" sz="3500" dirty="0"/>
          </a:p>
        </p:txBody>
      </p:sp>
    </p:spTree>
  </p:cSld>
  <p:clrMapOvr>
    <a:masterClrMapping/>
  </p:clrMapOvr>
  <p:transition advClick="0" advTm="5000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228600"/>
            <a:ext cx="8686800" cy="63246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В Австрии к свадьбе принято готовиться за год.  День свадьбы отмечается обычно в день венчания. </a:t>
            </a:r>
          </a:p>
          <a:p>
            <a:pPr marL="0" indent="0" algn="just">
              <a:buNone/>
            </a:pPr>
            <a:r>
              <a:rPr lang="ru-RU" dirty="0" smtClean="0"/>
              <a:t>Свадьбы обычно не справлялись во время уборки урожая ив неделю всех душ (начало ноября). Считали также неподходящим для свадеб май. Пословица гласит: «Свадьба в мае смерть сулит». Вплоть до ХХ в. Почти нигде не разрешалось венчаться вне своего прихода по месту жительства. Браки между кровными родственниками (до третьего колена) запрещались.</a:t>
            </a:r>
          </a:p>
          <a:p>
            <a:endParaRPr lang="ru-RU" dirty="0"/>
          </a:p>
        </p:txBody>
      </p:sp>
    </p:spTree>
  </p:cSld>
  <p:clrMapOvr>
    <a:masterClrMapping/>
  </p:clrMapOvr>
  <p:transition advClick="0" advTm="7000">
    <p:zoom dir="in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228600"/>
            <a:ext cx="8763000" cy="640080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 smtClean="0"/>
              <a:t>В день свадьбы ранним утром соседские парни приходили к дому невесты будить ее, стреляли и радостно кричали, «чтобы невеста не заспалась и надолго сохранила свежесть юности». Невесте помогали одеваться подруги или портниха, шившая подвенечный наряд. При этом невесте следовало стоять на одной и той же половице, иначе, по поверью, она будет неверна мужу. Венчание происходило до обеда, чаще в 10 часов. Приглашенные гости обычно собирались в доме невесты рано утром. Случалось иногда, что гости жениха собирались в его доме, а гости невесты – в ее доме, и встречались они уже на пути в церковь.  Придя в дом невесты жених обращался к ее отцу с требованием выдать ему дочь. Отец высылал к нему очень юную или старую ( горбатую или еще какую убогую женщину), плохо одетую, иногда переодетого в рваное женское платье мужчину, которых </a:t>
            </a:r>
            <a:r>
              <a:rPr lang="ru-RU" sz="2400" dirty="0" err="1" smtClean="0"/>
              <a:t>бидельман</a:t>
            </a:r>
            <a:r>
              <a:rPr lang="ru-RU" sz="2400" dirty="0" smtClean="0"/>
              <a:t> (свидетель) отвергал. Наконец выходила невеста в подвенечном платье. </a:t>
            </a:r>
          </a:p>
          <a:p>
            <a:pPr marL="0" indent="0" algn="just">
              <a:buNone/>
            </a:pPr>
            <a:endParaRPr lang="ru-RU" sz="2100" dirty="0" smtClean="0"/>
          </a:p>
        </p:txBody>
      </p:sp>
    </p:spTree>
  </p:cSld>
  <p:clrMapOvr>
    <a:masterClrMapping/>
  </p:clrMapOvr>
  <p:transition advClick="0" advTm="7000">
    <p:pull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В Австрии невеста украшает свою фату миртом, который является цветком жизни.</a:t>
            </a:r>
            <a:endParaRPr lang="ru-RU" dirty="0"/>
          </a:p>
        </p:txBody>
      </p:sp>
      <p:pic>
        <p:nvPicPr>
          <p:cNvPr id="4" name="Рисунок 3" descr="0069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38400" y="1600200"/>
            <a:ext cx="3429000" cy="4820478"/>
          </a:xfrm>
          <a:prstGeom prst="rect">
            <a:avLst/>
          </a:prstGeom>
        </p:spPr>
      </p:pic>
    </p:spTree>
  </p:cSld>
  <p:clrMapOvr>
    <a:masterClrMapping/>
  </p:clrMapOvr>
  <p:transition advClick="0" advTm="5000">
    <p:pull dir="l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304800"/>
            <a:ext cx="8610600" cy="6172200"/>
          </a:xfrm>
        </p:spPr>
        <p:txBody>
          <a:bodyPr/>
          <a:lstStyle/>
          <a:p>
            <a:pPr>
              <a:buNone/>
            </a:pPr>
            <a:r>
              <a:rPr lang="ru-RU" i="1" dirty="0" smtClean="0">
                <a:latin typeface="Arial Black" pitchFamily="34" charset="0"/>
              </a:rPr>
              <a:t>Бельгия</a:t>
            </a:r>
            <a:endParaRPr lang="ru-RU" i="1" dirty="0">
              <a:latin typeface="Arial Black" pitchFamily="34" charset="0"/>
            </a:endParaRPr>
          </a:p>
        </p:txBody>
      </p:sp>
      <p:pic>
        <p:nvPicPr>
          <p:cNvPr id="5" name="Рисунок 4" descr="Diana-Charles 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1" y="149278"/>
            <a:ext cx="4343400" cy="64706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3000">
    <p:comb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 музыка без слов [vkhp.net] - DJ Neo - Романтическая песн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0"/>
            <a:ext cx="304800" cy="3048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 свадебных традициях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4" name="Содержимое 3" descr="8efe454c1568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3200400" y="2075370"/>
            <a:ext cx="2743200" cy="3758184"/>
          </a:xfrm>
        </p:spPr>
      </p:pic>
    </p:spTree>
  </p:cSld>
  <p:clrMapOvr>
    <a:masterClrMapping/>
  </p:clrMapOvr>
  <p:transition advClick="0" advTm="3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28600"/>
            <a:ext cx="8610600" cy="6400800"/>
          </a:xfrm>
        </p:spPr>
        <p:txBody>
          <a:bodyPr/>
          <a:lstStyle/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Свадьба в Бельгии – это забавное смешение древних и новомодных традиций. Для бельгийцев не существует ограничений – и венчание в церкви и гражданское заключение брака пользуются одинаковым почетом.</a:t>
            </a:r>
            <a:endParaRPr lang="ru-RU" dirty="0"/>
          </a:p>
        </p:txBody>
      </p:sp>
    </p:spTree>
  </p:cSld>
  <p:clrMapOvr>
    <a:masterClrMapping/>
  </p:clrMapOvr>
  <p:transition advClick="0" advTm="5000">
    <p:split orient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228600"/>
            <a:ext cx="8686800" cy="6400800"/>
          </a:xfrm>
        </p:spPr>
        <p:txBody>
          <a:bodyPr>
            <a:normAutofit fontScale="85000" lnSpcReduction="10000"/>
          </a:bodyPr>
          <a:lstStyle/>
          <a:p>
            <a:pPr marL="4392613" indent="-4392613" algn="just">
              <a:buNone/>
            </a:pPr>
            <a:r>
              <a:rPr lang="ru-RU" sz="3300" dirty="0" smtClean="0"/>
              <a:t>Если под окном у девушки вдруг «выросла» березка, это означает предложение руки и сердца. Инициатор предложения в ожидании ответа поливает дерево. Если он получит приглашение на полдник, где его угощают сладостями, значит, согласием невесты он заручился.</a:t>
            </a:r>
          </a:p>
          <a:p>
            <a:pPr marL="0" indent="0" algn="just">
              <a:buNone/>
            </a:pPr>
            <a:endParaRPr lang="ru-RU" sz="3300" dirty="0" smtClean="0"/>
          </a:p>
          <a:p>
            <a:pPr marL="0" indent="0" algn="just">
              <a:buNone/>
            </a:pPr>
            <a:r>
              <a:rPr lang="ru-RU" sz="3300" dirty="0" smtClean="0"/>
              <a:t>Первым шагом на предстоящем пути к алтарю являются приглашения. Последние печатаются на двух листах бумаги – для семьи жениха и семьи невесты. </a:t>
            </a:r>
          </a:p>
          <a:p>
            <a:endParaRPr lang="ru-RU" dirty="0" smtClean="0"/>
          </a:p>
        </p:txBody>
      </p:sp>
      <p:pic>
        <p:nvPicPr>
          <p:cNvPr id="4" name="Рисунок 3" descr="06360635-697e-48e8-960d-43ddeb54c28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" y="685800"/>
            <a:ext cx="2744140" cy="3657600"/>
          </a:xfrm>
          <a:prstGeom prst="rect">
            <a:avLst/>
          </a:prstGeom>
        </p:spPr>
      </p:pic>
    </p:spTree>
  </p:cSld>
  <p:clrMapOvr>
    <a:masterClrMapping/>
  </p:clrMapOvr>
  <p:transition advClick="0" advTm="7000">
    <p:wheel spokes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28600"/>
            <a:ext cx="8610600" cy="624840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sz="4600" dirty="0" smtClean="0"/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7600" dirty="0" smtClean="0"/>
              <a:t>Бельгийская свадьба – торжество любви, поэтому, покидая церковь, бельгийские супруги должны поделиться счастьем с другими, выражается это в раздаче милостыни. Тем самым молодые обеспечивают себе богатую совместную жизнь.</a:t>
            </a:r>
          </a:p>
          <a:p>
            <a:pPr marL="0" indent="0" algn="just">
              <a:lnSpc>
                <a:spcPct val="120000"/>
              </a:lnSpc>
              <a:buNone/>
            </a:pPr>
            <a:endParaRPr lang="ru-RU" sz="7600" dirty="0" smtClean="0"/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7600" dirty="0" smtClean="0"/>
              <a:t>По натуре, бельгийцы необычайно экономны, поэтому расточительной роскоши на бельгийской свадьбе не встретишь, равно как и сюрпризов – виновники торжества заранее знают, кто и что им подарит.</a:t>
            </a:r>
          </a:p>
          <a:p>
            <a:pPr marL="0" indent="0" algn="just">
              <a:lnSpc>
                <a:spcPct val="120000"/>
              </a:lnSpc>
              <a:buNone/>
            </a:pPr>
            <a:endParaRPr lang="ru-RU" sz="7600" dirty="0" smtClean="0"/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7600" dirty="0" smtClean="0"/>
              <a:t>Зато места для проведения свадеб бельгийцы выбирают красивые – в основном, средневековые замки, на территории коих располагаются отели..</a:t>
            </a:r>
          </a:p>
          <a:p>
            <a:pPr marL="0" indent="0" algn="just">
              <a:lnSpc>
                <a:spcPct val="120000"/>
              </a:lnSpc>
              <a:buNone/>
            </a:pPr>
            <a:endParaRPr lang="ru-RU" sz="7600" dirty="0" smtClean="0"/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7600" dirty="0" smtClean="0"/>
              <a:t>Не отличается длительностью и бельгийское свадебное застолье. Оно сводится к паре бокалов вина, выпитых за здоровье и счастье новоявленных супругов.</a:t>
            </a:r>
          </a:p>
          <a:p>
            <a:pPr marL="0" indent="0" algn="just">
              <a:lnSpc>
                <a:spcPct val="120000"/>
              </a:lnSpc>
              <a:buNone/>
            </a:pPr>
            <a:endParaRPr lang="ru-RU" sz="7600" dirty="0" smtClean="0"/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7600" dirty="0" smtClean="0"/>
              <a:t>Кстати, название «медовый месяц» пришло к нам именно из Бельгии. Начало семейной жизни молодожены отмечали распиванием медового напитка, и употребляли его в течение последующих 28 дней.</a:t>
            </a:r>
          </a:p>
          <a:p>
            <a:endParaRPr lang="ru-RU" dirty="0"/>
          </a:p>
        </p:txBody>
      </p:sp>
    </p:spTree>
  </p:cSld>
  <p:clrMapOvr>
    <a:masterClrMapping/>
  </p:clrMapOvr>
  <p:transition advClick="0" advTm="7000">
    <p:split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/>
          <a:lstStyle/>
          <a:p>
            <a:pPr indent="17463">
              <a:buNone/>
            </a:pPr>
            <a:r>
              <a:rPr lang="ru-RU" dirty="0" smtClean="0"/>
              <a:t>В Бельгии принято, чтобы невеста вышивала свое имя на носовом платке, который берет с собой на церемонию. И хранит его дома до следующего семейного бракосочетания.</a:t>
            </a:r>
            <a:endParaRPr lang="ru-RU" dirty="0"/>
          </a:p>
        </p:txBody>
      </p:sp>
      <p:pic>
        <p:nvPicPr>
          <p:cNvPr id="4" name="Рисунок 3" descr="p_7c75b8b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62600" y="2743200"/>
            <a:ext cx="2540000" cy="3390900"/>
          </a:xfrm>
          <a:prstGeom prst="rect">
            <a:avLst/>
          </a:prstGeom>
        </p:spPr>
      </p:pic>
    </p:spTree>
  </p:cSld>
  <p:clrMapOvr>
    <a:masterClrMapping/>
  </p:clrMapOvr>
  <p:transition advClick="0" advTm="5000">
    <p:cut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897563"/>
          </a:xfrm>
        </p:spPr>
        <p:txBody>
          <a:bodyPr/>
          <a:lstStyle/>
          <a:p>
            <a:pPr marL="0" indent="0" algn="just">
              <a:buNone/>
            </a:pPr>
            <a:r>
              <a:rPr lang="ru-RU" i="1" dirty="0" smtClean="0">
                <a:latin typeface="Arial Black" pitchFamily="34" charset="0"/>
              </a:rPr>
              <a:t>Венгрия</a:t>
            </a:r>
            <a:endParaRPr lang="ru-RU" i="1" dirty="0">
              <a:latin typeface="Arial Black" pitchFamily="34" charset="0"/>
            </a:endParaRPr>
          </a:p>
        </p:txBody>
      </p:sp>
      <p:pic>
        <p:nvPicPr>
          <p:cNvPr id="5" name="Содержимое 3" descr="71ac54db9a434535eea2945eae7f4b0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6800" y="1371600"/>
            <a:ext cx="6400800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3000">
    <p:comb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В Венгрии свадьбы принято отмечать шумно и с размахом. В свадебной процессии участвует вся деревня, сначала приходя к дому невесты, а затем сопровождает ее в дом жениха или в церковь. Невеста дарит жениху три или семь носовых платков (оба числа у венгров считаются счастливыми), а жених дарит невесте сумку с монетами. В Венгрии существует традиционный танец, называемый танец денег. Танец исполняется следующим образом: невеста ставит свои туфельки на середину комнаты, и тот, кто желает с ней станцевать, должен положить в туфельки несколько монеток.</a:t>
            </a:r>
            <a:endParaRPr lang="ru-RU" dirty="0"/>
          </a:p>
        </p:txBody>
      </p:sp>
    </p:spTree>
  </p:cSld>
  <p:clrMapOvr>
    <a:masterClrMapping/>
  </p:clrMapOvr>
  <p:transition advClick="0" advTm="7000">
    <p:push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897563"/>
          </a:xfrm>
        </p:spPr>
        <p:txBody>
          <a:bodyPr/>
          <a:lstStyle/>
          <a:p>
            <a:pPr>
              <a:buNone/>
            </a:pPr>
            <a:r>
              <a:rPr lang="ru-RU" i="1" dirty="0" smtClean="0">
                <a:latin typeface="Arial Black" pitchFamily="34" charset="0"/>
              </a:rPr>
              <a:t>Греция</a:t>
            </a:r>
            <a:endParaRPr lang="ru-RU" i="1" dirty="0">
              <a:latin typeface="Arial Black" pitchFamily="34" charset="0"/>
            </a:endParaRPr>
          </a:p>
        </p:txBody>
      </p:sp>
      <p:pic>
        <p:nvPicPr>
          <p:cNvPr id="5" name="Рисунок 4" descr="60e1e0f0b416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90600" y="1524000"/>
            <a:ext cx="6934200" cy="4403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3000">
    <p:comb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6172200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/>
              <a:t>Мягкие летящие ткани, обольстительные плавные линии – это основные отличия греческих платьев от каких-либо других.</a:t>
            </a:r>
          </a:p>
          <a:p>
            <a:pPr marL="0" indent="0" algn="just">
              <a:buNone/>
            </a:pPr>
            <a:r>
              <a:rPr lang="ru-RU" dirty="0" smtClean="0"/>
              <a:t>Древние греки считали, что правильная разница в возрасте между супругами — 12-14 лет. Обычно девушка выходила замуж в 12-16 лет, а женихами становились в 24-30 лет. </a:t>
            </a:r>
          </a:p>
          <a:p>
            <a:pPr marL="0" indent="0" algn="just">
              <a:buNone/>
            </a:pPr>
            <a:r>
              <a:rPr lang="ru-RU" dirty="0" smtClean="0"/>
              <a:t>Такая разница в возрасте между женихом и невестой считалась нормальной.</a:t>
            </a:r>
            <a:endParaRPr lang="ru-RU" dirty="0"/>
          </a:p>
        </p:txBody>
      </p:sp>
    </p:spTree>
  </p:cSld>
  <p:clrMapOvr>
    <a:masterClrMapping/>
  </p:clrMapOvr>
  <p:transition advClick="0" advTm="7000">
    <p:diamond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228600"/>
            <a:ext cx="8686800" cy="64008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В Греции с давних времен имеется множество прелестных свадебных традиций. Пока невеста и жених одеваются перед свадьбой, в их честь поются специальные песни. Жених перед началом церемонии дарит невесте свадебный букет.</a:t>
            </a:r>
          </a:p>
        </p:txBody>
      </p:sp>
      <p:pic>
        <p:nvPicPr>
          <p:cNvPr id="4" name="Рисунок 3" descr="3224341-groom-gives-bouquet-to-brid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00200" y="2743200"/>
            <a:ext cx="5791200" cy="3865626"/>
          </a:xfrm>
          <a:prstGeom prst="rect">
            <a:avLst/>
          </a:prstGeom>
        </p:spPr>
      </p:pic>
    </p:spTree>
  </p:cSld>
  <p:clrMapOvr>
    <a:masterClrMapping/>
  </p:clrMapOvr>
  <p:transition advClick="0" advTm="5000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2400"/>
            <a:ext cx="8229600" cy="63246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500" dirty="0" smtClean="0"/>
              <a:t>На греческих свадьбах очень много танцуют. Существует даже специальный "танец денег", во время которого гости, танцуя и с невестой и с женихом, прикрепляют деньги к их одежде. В некоторых сельских областях Греции свадебную постель готовят особым образом: по традиции, по постели должны сначала побегать маленькие дети, чтобы принести изобилие в новую семью.</a:t>
            </a:r>
          </a:p>
          <a:p>
            <a:endParaRPr lang="ru-RU" dirty="0"/>
          </a:p>
        </p:txBody>
      </p:sp>
    </p:spTree>
  </p:cSld>
  <p:clrMapOvr>
    <a:masterClrMapping/>
  </p:clrMapOvr>
  <p:transition advClick="0" advTm="7000">
    <p:cover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" y="304800"/>
            <a:ext cx="8763000" cy="6248400"/>
          </a:xfrm>
        </p:spPr>
        <p:txBody>
          <a:bodyPr/>
          <a:lstStyle/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Для большинства из нас привычен длинный список свадебных традиций от бросания букета и разрезания свадебного торта до осыпания пары зерном. Нам кажется, что свадьба - не свадьба, если эти традиции не соблюдаются. Однако многие народы имеют уникальные свадебные традиции, которые они бережно хранят и передают из поколения в поколение.</a:t>
            </a:r>
            <a:endParaRPr lang="ru-RU" dirty="0"/>
          </a:p>
        </p:txBody>
      </p:sp>
    </p:spTree>
  </p:cSld>
  <p:clrMapOvr>
    <a:masterClrMapping/>
  </p:clrMapOvr>
  <p:transition advClick="0" advTm="7000">
    <p:pull dir="l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62484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Мудрые греки считают, что пара может остаться бездетной, если не запустить в их постель перед первой брачной ночью несколько детишек. А чтобы защитить молодых от сглаза, подружки невесты и друзья жениха прикрепляют  на свою одежду изображение глаза.</a:t>
            </a:r>
            <a:endParaRPr lang="ru-RU" dirty="0"/>
          </a:p>
        </p:txBody>
      </p:sp>
      <p:pic>
        <p:nvPicPr>
          <p:cNvPr id="4" name="Рисунок 3" descr="b4473_4646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5800" y="4038600"/>
            <a:ext cx="3856529" cy="2571020"/>
          </a:xfrm>
          <a:prstGeom prst="rect">
            <a:avLst/>
          </a:prstGeom>
        </p:spPr>
      </p:pic>
    </p:spTree>
  </p:cSld>
  <p:clrMapOvr>
    <a:masterClrMapping/>
  </p:clrMapOvr>
  <p:transition advClick="0" advTm="7000">
    <p:push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897563"/>
          </a:xfrm>
        </p:spPr>
        <p:txBody>
          <a:bodyPr/>
          <a:lstStyle/>
          <a:p>
            <a:pPr>
              <a:buNone/>
            </a:pPr>
            <a:r>
              <a:rPr lang="ru-RU" i="1" dirty="0" smtClean="0">
                <a:latin typeface="Arial Black" pitchFamily="34" charset="0"/>
              </a:rPr>
              <a:t>Германия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wedger1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47800" y="990600"/>
            <a:ext cx="6400800" cy="54578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advClick="0" advTm="3000">
    <p:comb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304800"/>
            <a:ext cx="8534400" cy="6172200"/>
          </a:xfrm>
        </p:spPr>
        <p:txBody>
          <a:bodyPr>
            <a:normAutofit/>
          </a:bodyPr>
          <a:lstStyle/>
          <a:p>
            <a:pPr marL="5111750" indent="-5111750" algn="just">
              <a:lnSpc>
                <a:spcPct val="120000"/>
              </a:lnSpc>
              <a:buNone/>
            </a:pPr>
            <a:r>
              <a:rPr lang="ru-RU" dirty="0" smtClean="0"/>
              <a:t>В </a:t>
            </a:r>
            <a:r>
              <a:rPr lang="ru-RU" i="1" u="sng" dirty="0" smtClean="0"/>
              <a:t>Германии</a:t>
            </a:r>
            <a:r>
              <a:rPr lang="ru-RU" dirty="0" smtClean="0"/>
              <a:t> после венчания свидетель похищает невесту и тащит ее в пивную, где поит, пока их не найдет жених, который платит за все, что выпила невеста.</a:t>
            </a:r>
          </a:p>
          <a:p>
            <a:pPr marL="0" indent="0" algn="just">
              <a:lnSpc>
                <a:spcPct val="120000"/>
              </a:lnSpc>
              <a:buNone/>
            </a:pPr>
            <a:endParaRPr lang="ru-RU" dirty="0" smtClean="0"/>
          </a:p>
        </p:txBody>
      </p:sp>
      <p:pic>
        <p:nvPicPr>
          <p:cNvPr id="4" name="Рисунок 3" descr="6a00e55203e66b88330120a6045160970c-800w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1295400"/>
            <a:ext cx="4762500" cy="4781550"/>
          </a:xfrm>
          <a:prstGeom prst="rect">
            <a:avLst/>
          </a:prstGeom>
        </p:spPr>
      </p:pic>
    </p:spTree>
  </p:cSld>
  <p:clrMapOvr>
    <a:masterClrMapping/>
  </p:clrMapOvr>
  <p:transition advClick="0" advTm="5000">
    <p:wipe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897563"/>
          </a:xfrm>
        </p:spPr>
        <p:txBody>
          <a:bodyPr/>
          <a:lstStyle/>
          <a:p>
            <a:pPr marL="0" indent="0" algn="just">
              <a:buNone/>
            </a:pPr>
            <a:endParaRPr lang="ru-RU" i="1" dirty="0" smtClean="0"/>
          </a:p>
          <a:p>
            <a:pPr marL="0" indent="0" algn="just">
              <a:buNone/>
            </a:pPr>
            <a:endParaRPr lang="ru-RU" i="1" dirty="0" smtClean="0"/>
          </a:p>
          <a:p>
            <a:pPr marL="0" indent="0" algn="just">
              <a:buNone/>
            </a:pPr>
            <a:r>
              <a:rPr lang="ru-RU" i="1" dirty="0" smtClean="0"/>
              <a:t>В средневековой Германии брачный возраст был низким. Обычно крестьянским девушкам разрешалось выходить замуж в 14, а парням жениться в 18 лет. </a:t>
            </a:r>
          </a:p>
          <a:p>
            <a:pPr marL="0" indent="0" algn="just">
              <a:buNone/>
            </a:pPr>
            <a:r>
              <a:rPr lang="ru-RU" i="1" dirty="0" smtClean="0"/>
              <a:t>К XIX веку средний возраст брачующихся девушек и юношей составлял соответственно 20 и 25 лет.</a:t>
            </a:r>
            <a:endParaRPr lang="ru-RU" i="1" dirty="0"/>
          </a:p>
        </p:txBody>
      </p:sp>
    </p:spTree>
  </p:cSld>
  <p:clrMapOvr>
    <a:masterClrMapping/>
  </p:clrMapOvr>
  <p:transition advClick="0" advTm="5000">
    <p:cover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228600"/>
            <a:ext cx="8686800" cy="6324600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lnSpc>
                <a:spcPct val="120000"/>
              </a:lnSpc>
            </a:pPr>
            <a:r>
              <a:rPr lang="ru-RU" sz="3600" dirty="0" smtClean="0"/>
              <a:t>В Германии принято после окончания свадебной церемонии выстилать дорогу молодоженам еловыми ветками. Считается, что это принесет им богатство, удачу и счастье.</a:t>
            </a:r>
          </a:p>
          <a:p>
            <a:pPr marL="0" indent="0" algn="just">
              <a:lnSpc>
                <a:spcPct val="120000"/>
              </a:lnSpc>
            </a:pPr>
            <a:endParaRPr lang="ru-RU" sz="3600" dirty="0" smtClean="0"/>
          </a:p>
          <a:p>
            <a:pPr marL="0" indent="0" algn="just">
              <a:lnSpc>
                <a:spcPct val="120000"/>
              </a:lnSpc>
            </a:pPr>
            <a:r>
              <a:rPr lang="ru-RU" sz="3600" dirty="0" smtClean="0"/>
              <a:t>В Германии в день свадьбы женихи кладут себе в карманы немного зерна, которое, по их поверью, принесет богатство и удачу.</a:t>
            </a:r>
          </a:p>
          <a:p>
            <a:pPr marL="0" indent="0" algn="just">
              <a:lnSpc>
                <a:spcPct val="120000"/>
              </a:lnSpc>
            </a:pPr>
            <a:endParaRPr lang="ru-RU" sz="3600" dirty="0" smtClean="0"/>
          </a:p>
          <a:p>
            <a:pPr marL="0" indent="0" algn="just">
              <a:lnSpc>
                <a:spcPct val="120000"/>
              </a:lnSpc>
            </a:pPr>
            <a:r>
              <a:rPr lang="ru-RU" sz="3600" dirty="0" smtClean="0"/>
              <a:t>В Германии во время сватовства немецкие девушки желанного жениха угощают пирогом, а нежеланного заставляют чистить картошку, что символизирует отказ.</a:t>
            </a:r>
          </a:p>
          <a:p>
            <a:pPr marL="0" indent="0" algn="just">
              <a:lnSpc>
                <a:spcPct val="120000"/>
              </a:lnSpc>
            </a:pPr>
            <a:endParaRPr lang="ru-RU" sz="3600" dirty="0" smtClean="0"/>
          </a:p>
          <a:p>
            <a:pPr marL="0" indent="0" algn="just">
              <a:lnSpc>
                <a:spcPct val="120000"/>
              </a:lnSpc>
            </a:pPr>
            <a:r>
              <a:rPr lang="ru-RU" sz="3600" dirty="0" smtClean="0"/>
              <a:t>В Германии на свадебное платье невесты обязательно пришивают кармашек, в который кладут кусочек хлеба и щепотку соли, символизирующие изобилие.</a:t>
            </a:r>
          </a:p>
          <a:p>
            <a:endParaRPr lang="ru-RU" dirty="0"/>
          </a:p>
        </p:txBody>
      </p:sp>
    </p:spTree>
  </p:cSld>
  <p:clrMapOvr>
    <a:masterClrMapping/>
  </p:clrMapOvr>
  <p:transition advClick="0" advTm="7000">
    <p:strips dir="l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2400"/>
            <a:ext cx="8229600" cy="5973763"/>
          </a:xfrm>
        </p:spPr>
        <p:txBody>
          <a:bodyPr/>
          <a:lstStyle/>
          <a:p>
            <a:pPr>
              <a:buNone/>
            </a:pPr>
            <a:r>
              <a:rPr lang="ru-RU" i="1" dirty="0" smtClean="0">
                <a:latin typeface="Arial Black" pitchFamily="34" charset="0"/>
              </a:rPr>
              <a:t>Китай</a:t>
            </a:r>
            <a:endParaRPr lang="ru-RU" i="1" dirty="0">
              <a:latin typeface="Arial Black" pitchFamily="34" charset="0"/>
            </a:endParaRPr>
          </a:p>
        </p:txBody>
      </p:sp>
      <p:pic>
        <p:nvPicPr>
          <p:cNvPr id="4" name="Рисунок 3" descr="wedd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4600" y="609600"/>
            <a:ext cx="5715000" cy="571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3000">
    <p:comb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6248400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/>
              <a:t>Во время свадебной церемонии невеста и жених пьют вино и мед из кубков, связанных вместе красной тесьмой – </a:t>
            </a:r>
          </a:p>
          <a:p>
            <a:pPr marL="0" indent="0" algn="just">
              <a:buNone/>
            </a:pPr>
            <a:r>
              <a:rPr lang="ru-RU" dirty="0" smtClean="0"/>
              <a:t>красный цвет символизирует </a:t>
            </a:r>
          </a:p>
          <a:p>
            <a:pPr marL="0" indent="0" algn="just">
              <a:buNone/>
            </a:pPr>
            <a:r>
              <a:rPr lang="ru-RU" dirty="0" smtClean="0"/>
              <a:t>любовь и радость.</a:t>
            </a:r>
            <a:endParaRPr lang="ru-RU" dirty="0"/>
          </a:p>
        </p:txBody>
      </p:sp>
      <p:pic>
        <p:nvPicPr>
          <p:cNvPr id="4" name="Рисунок 3" descr="chinese-wedding-bride-dresses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67400" y="2286000"/>
            <a:ext cx="2571750" cy="3857625"/>
          </a:xfrm>
          <a:prstGeom prst="rect">
            <a:avLst/>
          </a:prstGeom>
        </p:spPr>
      </p:pic>
    </p:spTree>
  </p:cSld>
  <p:clrMapOvr>
    <a:masterClrMapping/>
  </p:clrMapOvr>
  <p:transition advClick="0" advTm="5000">
    <p:cover dir="lu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228600"/>
            <a:ext cx="8610600" cy="632460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 smtClean="0"/>
              <a:t>У жителей Азии главными составляющими свадебного одеяния являются шелковые ткани и яркие цвета. Чаще всего красный. Так, китайские девушки верят, что красный цвет в сочетании с золотом приносит счастье и богатство. </a:t>
            </a:r>
          </a:p>
          <a:p>
            <a:pPr marL="0" indent="0" algn="just">
              <a:buNone/>
            </a:pPr>
            <a:r>
              <a:rPr lang="ru-RU" sz="2400" dirty="0" smtClean="0"/>
              <a:t>Хотя свадебные наряды в разных районах страны могут сильно отличаться. Например, в Северной части Китая принято подбирать облегающее платье красного цвета. В Южном же на свадьбу надевают костюм из жакета и нескольких юбок, которые одеты одна поверх другой.</a:t>
            </a:r>
          </a:p>
          <a:p>
            <a:pPr marL="0" indent="0" algn="just">
              <a:buNone/>
            </a:pPr>
            <a:r>
              <a:rPr lang="ru-RU" sz="2400" dirty="0" smtClean="0"/>
              <a:t>Чаще всего свадебное платье китайской невесты украшается вышивками с символическим значением: золотая птица – символ брака, цветы – счастья и удачи. Чтут в Китае старую традицию, согласно которой невеста во время церемонии и приема гостей трижды меняет свадебный наряд. </a:t>
            </a:r>
          </a:p>
          <a:p>
            <a:pPr marL="0" indent="0" algn="just">
              <a:buNone/>
            </a:pPr>
            <a:r>
              <a:rPr lang="ru-RU" sz="2400" dirty="0" smtClean="0"/>
              <a:t>Китайский жених обычно одет в длинный шелковый жакет черного цвета, из-под которого виднеется синяя рубашка. Жакет подпоясывается красным шелковым поясом.</a:t>
            </a:r>
            <a:endParaRPr lang="ru-RU" sz="2400" dirty="0"/>
          </a:p>
        </p:txBody>
      </p:sp>
    </p:spTree>
  </p:cSld>
  <p:clrMapOvr>
    <a:masterClrMapping/>
  </p:clrMapOvr>
  <p:transition advClick="0" advTm="7000">
    <p:plus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28600"/>
            <a:ext cx="8610600" cy="64008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Невеста получает в подарок от своих родственниц маленькие коробочки с золотыми украшениями. </a:t>
            </a:r>
            <a:endParaRPr lang="ru-RU" dirty="0"/>
          </a:p>
        </p:txBody>
      </p:sp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8975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i="1" u="sng" dirty="0" smtClean="0"/>
              <a:t>Шотландия</a:t>
            </a:r>
            <a:endParaRPr lang="ru-RU" dirty="0" smtClean="0"/>
          </a:p>
          <a:p>
            <a:pPr marL="4572000" indent="-4572000" algn="just">
              <a:buNone/>
            </a:pPr>
            <a:r>
              <a:rPr lang="ru-RU" dirty="0" smtClean="0"/>
              <a:t>В Шотландии традиционно жених, чтобы принять невесту в свою семью, после произнесения клятв накидывает на ее плечи платок из клетчатой материи с цветами его клана и закалывает его серебряными булавками.</a:t>
            </a:r>
            <a:endParaRPr lang="ru-RU" dirty="0"/>
          </a:p>
        </p:txBody>
      </p:sp>
      <p:pic>
        <p:nvPicPr>
          <p:cNvPr id="4" name="Рисунок 3" descr="8ce7b908fc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4400" y="1524000"/>
            <a:ext cx="3352800" cy="5041805"/>
          </a:xfrm>
          <a:prstGeom prst="rect">
            <a:avLst/>
          </a:prstGeom>
        </p:spPr>
      </p:pic>
    </p:spTree>
  </p:cSld>
  <p:clrMapOvr>
    <a:masterClrMapping/>
  </p:clrMapOvr>
  <p:transition advClick="0" advTm="5000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Знаете ли вы, что уже в древности на свадьбе должны были присутствовать 10 подружек невесты и друзей жениха? </a:t>
            </a:r>
            <a:endParaRPr lang="ru-RU" dirty="0"/>
          </a:p>
        </p:txBody>
      </p:sp>
      <p:pic>
        <p:nvPicPr>
          <p:cNvPr id="4" name="Рисунок 3" descr="93592392b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1828800"/>
            <a:ext cx="3657600" cy="4725581"/>
          </a:xfrm>
          <a:prstGeom prst="rect">
            <a:avLst/>
          </a:prstGeom>
        </p:spPr>
      </p:pic>
      <p:pic>
        <p:nvPicPr>
          <p:cNvPr id="5" name="Рисунок 4" descr="buton_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62400" y="1981200"/>
            <a:ext cx="5086350" cy="3390900"/>
          </a:xfrm>
          <a:prstGeom prst="rect">
            <a:avLst/>
          </a:prstGeom>
        </p:spPr>
      </p:pic>
    </p:spTree>
  </p:cSld>
  <p:clrMapOvr>
    <a:masterClrMapping/>
  </p:clrMapOvr>
  <p:transition advClick="0" advTm="7000">
    <p:wip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/>
          <a:lstStyle/>
          <a:p>
            <a:pPr algn="just">
              <a:buNone/>
            </a:pPr>
            <a:r>
              <a:rPr lang="ru-RU" i="1" dirty="0" smtClean="0">
                <a:latin typeface="Arial Black" pitchFamily="34" charset="0"/>
              </a:rPr>
              <a:t>Япония</a:t>
            </a:r>
            <a:endParaRPr lang="ru-RU" i="1" dirty="0">
              <a:latin typeface="Arial Black" pitchFamily="34" charset="0"/>
            </a:endParaRPr>
          </a:p>
        </p:txBody>
      </p:sp>
      <p:pic>
        <p:nvPicPr>
          <p:cNvPr id="4" name="Рисунок 3" descr="sait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" y="1066800"/>
            <a:ext cx="7696200" cy="5536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3000">
    <p:comb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228600"/>
            <a:ext cx="8686800" cy="640080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 smtClean="0"/>
              <a:t>Японские невесты традиционно наряжаются в белое шелковое кимоно тончайшей работы и белую парчовую накидку. В этот день девушки делают особенные прически и надевают серебряные заколки или классический гребень. На голове невесты может быть и специальная шапочка, которая имеет символическое значение: она прячет женские «рожки ревности» и свидетельствует о почитании мужа.</a:t>
            </a:r>
          </a:p>
          <a:p>
            <a:pPr marL="0" indent="0" algn="just">
              <a:buNone/>
            </a:pPr>
            <a:r>
              <a:rPr lang="ru-RU" sz="2400" dirty="0" smtClean="0"/>
              <a:t>После праздничной церемонии невеста может облачиться в красно-белое кимоно, расшитое золотыми и серебряными нитями. Красный цвет, по мнению японцев, отгоняет духов и символизирует семейное счастье. Белый же цвет означает начало чего-то нового. Нежелателен в наряде невесты фиолетовый оттенок, который предвещает скорый распад брака.</a:t>
            </a:r>
          </a:p>
          <a:p>
            <a:pPr marL="0" indent="0" algn="just">
              <a:buNone/>
            </a:pPr>
            <a:r>
              <a:rPr lang="ru-RU" sz="2400" dirty="0" smtClean="0"/>
              <a:t>Вечером у невесты есть возможность в последний раз надеть яркое кимоно, которое носят только незамужние девушки.</a:t>
            </a:r>
          </a:p>
          <a:p>
            <a:pPr marL="0" indent="0" algn="just">
              <a:buNone/>
            </a:pPr>
            <a:r>
              <a:rPr lang="ru-RU" sz="2400" dirty="0" smtClean="0"/>
              <a:t>Женихи в Японии одеваются в костюм черного цвета, тогда как его семья должна быть наряжена в белое.</a:t>
            </a:r>
            <a:endParaRPr lang="ru-RU" sz="2400" dirty="0"/>
          </a:p>
        </p:txBody>
      </p:sp>
    </p:spTree>
  </p:cSld>
  <p:clrMapOvr>
    <a:masterClrMapping/>
  </p:clrMapOvr>
  <p:transition advClick="0" advTm="7000">
    <p:circl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/>
              <a:t>В Японии невеста и жених выпивают девять глотков </a:t>
            </a:r>
            <a:r>
              <a:rPr lang="ru-RU" dirty="0" err="1" smtClean="0"/>
              <a:t>сакэ</a:t>
            </a:r>
            <a:r>
              <a:rPr lang="ru-RU" dirty="0" smtClean="0"/>
              <a:t> (рисовая водка). Считается, что после первого глотка они официально становятся мужем и женой.</a:t>
            </a:r>
            <a:endParaRPr lang="ru-RU" dirty="0"/>
          </a:p>
        </p:txBody>
      </p:sp>
      <p:pic>
        <p:nvPicPr>
          <p:cNvPr id="4" name="Рисунок 3" descr="1264264868_10-20060316-sake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81200" y="2667000"/>
            <a:ext cx="4953000" cy="3789045"/>
          </a:xfrm>
          <a:prstGeom prst="rect">
            <a:avLst/>
          </a:prstGeom>
        </p:spPr>
      </p:pic>
    </p:spTree>
  </p:cSld>
  <p:clrMapOvr>
    <a:masterClrMapping/>
  </p:clrMapOvr>
  <p:transition advClick="0" advTm="3000">
    <p:pull dir="r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228600"/>
            <a:ext cx="8686800" cy="6248400"/>
          </a:xfrm>
        </p:spPr>
        <p:txBody>
          <a:bodyPr/>
          <a:lstStyle/>
          <a:p>
            <a:pPr>
              <a:buNone/>
            </a:pPr>
            <a:r>
              <a:rPr lang="ru-RU" i="1" dirty="0" smtClean="0">
                <a:latin typeface="Arial Black" pitchFamily="34" charset="0"/>
              </a:rPr>
              <a:t>Таиланд</a:t>
            </a:r>
            <a:endParaRPr lang="ru-RU" i="1" dirty="0">
              <a:latin typeface="Arial Black" pitchFamily="34" charset="0"/>
            </a:endParaRPr>
          </a:p>
        </p:txBody>
      </p:sp>
      <p:pic>
        <p:nvPicPr>
          <p:cNvPr id="4" name="Рисунок 3" descr="sait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6800" y="1524000"/>
            <a:ext cx="7089394" cy="47210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3000">
    <p:comb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28600"/>
            <a:ext cx="8610600" cy="64008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В Таиланде принято надевать на свадьбу яркие юбки, вышитые золотом, и шелковые блузки. Невесты заплетают волосы в аккуратную прическу и по желанию украшают ее живыми цветами. Жених традиционно одевается в белую рубашку из шелка и такие же брюки длиной до колена.</a:t>
            </a:r>
          </a:p>
          <a:p>
            <a:pPr marL="0" indent="0" algn="just">
              <a:buNone/>
            </a:pPr>
            <a:r>
              <a:rPr lang="ru-RU" dirty="0" smtClean="0"/>
              <a:t>Традиция в Таиланде такова, что невесте нужно во время свадьбы сменить до десяти различных нарядов самых разных цветов. Черный тайцы на свадьбу никогда не надевают, ведь это траурный цвет.</a:t>
            </a:r>
            <a:endParaRPr lang="ru-RU" dirty="0"/>
          </a:p>
        </p:txBody>
      </p:sp>
    </p:spTree>
  </p:cSld>
  <p:clrMapOvr>
    <a:masterClrMapping/>
  </p:clrMapOvr>
  <p:transition advClick="0" advTm="5000">
    <p:wipe dir="u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вадьба-Таиланд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78069" y="1143000"/>
            <a:ext cx="8308731" cy="4114800"/>
          </a:xfrm>
        </p:spPr>
      </p:pic>
    </p:spTree>
  </p:cSld>
  <p:clrMapOvr>
    <a:masterClrMapping/>
  </p:clrMapOvr>
  <p:transition advClick="0" advTm="3000">
    <p:pull dir="ld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28600"/>
            <a:ext cx="8534400" cy="6324600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dirty="0" smtClean="0"/>
              <a:t>Свадьба в Таиланде начинается рано — с утреннего пения монахов. Чуть позже жених с невестой и их родственники кормят певчих и те возобновляют свои молитвы, в то время как старший из монахов окропляет святой водой молодую пару и всех собравшихся нам свадебную церемонию. После чего все вместе направляются в храм.</a:t>
            </a:r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В храме жених и невеста усаживаются на корточки и в молитвенном жесте складывают руки. Гостям позволяется выливать из морской раковины святую воду на головы и руки молодоженов, чтобы пожелать долгой и счастливой супружеской жизни. Далее следует торжественный обед в апартаментах жениха или в ресторане, если свадебная церемония проводится в городе.</a:t>
            </a:r>
            <a:endParaRPr lang="ru-RU" dirty="0"/>
          </a:p>
        </p:txBody>
      </p:sp>
    </p:spTree>
  </p:cSld>
  <p:clrMapOvr>
    <a:masterClrMapping/>
  </p:clrMapOvr>
  <p:transition advClick="0" advTm="7000">
    <p:strips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304800"/>
            <a:ext cx="8686800" cy="6172200"/>
          </a:xfrm>
        </p:spPr>
        <p:txBody>
          <a:bodyPr/>
          <a:lstStyle/>
          <a:p>
            <a:pPr>
              <a:buNone/>
            </a:pPr>
            <a:r>
              <a:rPr lang="ru-RU" i="1" dirty="0" smtClean="0">
                <a:latin typeface="Arial Black" pitchFamily="34" charset="0"/>
              </a:rPr>
              <a:t>Испания</a:t>
            </a:r>
            <a:endParaRPr lang="ru-RU" i="1" dirty="0">
              <a:latin typeface="Arial Black" pitchFamily="34" charset="0"/>
            </a:endParaRPr>
          </a:p>
        </p:txBody>
      </p:sp>
      <p:pic>
        <p:nvPicPr>
          <p:cNvPr id="4" name="Рисунок 3" descr="ispaniy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81200" y="1143000"/>
            <a:ext cx="5791200" cy="5019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3000">
    <p:comb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381000"/>
            <a:ext cx="8610600" cy="60198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Очень распространены в Испании гадания на суженого, к которым прибегали обязательно и молодые девушки, и парни. Очень много поверий и примет связано с невестой и ее одеждой. Например, до сих пор существует примета, что та, кто коснется в день свадьбы платья невесты, сможет получить цветок из ее букета или украшение из прически, а также обменяется с невестой подвязкой, станет привлекательна для мужчин и скоро выйдет замуж.</a:t>
            </a:r>
            <a:endParaRPr lang="ru-RU" dirty="0"/>
          </a:p>
        </p:txBody>
      </p:sp>
    </p:spTree>
  </p:cSld>
  <p:clrMapOvr>
    <a:masterClrMapping/>
  </p:clrMapOvr>
  <p:transition advClick="0" advTm="5000">
    <p:split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609600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000" dirty="0" smtClean="0"/>
              <a:t>В Испании в свадебной церемонии обязательно должен присутствовать оранжевый цвет: в букете испанской невесты присутствуют оранжевые цветы, </a:t>
            </a:r>
          </a:p>
          <a:p>
            <a:pPr marL="0" indent="0" algn="just">
              <a:buNone/>
            </a:pPr>
            <a:r>
              <a:rPr lang="ru-RU" sz="2000" dirty="0" smtClean="0"/>
              <a:t>их также вплетают </a:t>
            </a:r>
          </a:p>
          <a:p>
            <a:pPr marL="0" indent="0" algn="just">
              <a:buNone/>
            </a:pPr>
            <a:r>
              <a:rPr lang="ru-RU" sz="2000" dirty="0" smtClean="0"/>
              <a:t>также вплетают </a:t>
            </a:r>
          </a:p>
          <a:p>
            <a:pPr marL="0" indent="0" algn="just">
              <a:buNone/>
            </a:pPr>
            <a:r>
              <a:rPr lang="ru-RU" sz="2000" dirty="0" smtClean="0"/>
              <a:t>в волосы новобрачной. </a:t>
            </a:r>
          </a:p>
          <a:p>
            <a:pPr marL="0" indent="0" algn="just">
              <a:buNone/>
            </a:pPr>
            <a:r>
              <a:rPr lang="ru-RU" sz="2000" dirty="0" smtClean="0"/>
              <a:t>Считается что оранжевый </a:t>
            </a:r>
          </a:p>
          <a:p>
            <a:pPr marL="0" indent="0" algn="just">
              <a:buNone/>
            </a:pPr>
            <a:r>
              <a:rPr lang="ru-RU" sz="2000" dirty="0" smtClean="0"/>
              <a:t>цвет символизирует </a:t>
            </a:r>
          </a:p>
          <a:p>
            <a:pPr marL="0" indent="0" algn="just">
              <a:buNone/>
            </a:pPr>
            <a:r>
              <a:rPr lang="ru-RU" sz="2000" dirty="0" smtClean="0"/>
              <a:t>апельсин - вечнозеленое </a:t>
            </a:r>
          </a:p>
          <a:p>
            <a:pPr marL="0" indent="0" algn="just">
              <a:buNone/>
            </a:pPr>
            <a:r>
              <a:rPr lang="ru-RU" sz="2000" dirty="0" smtClean="0"/>
              <a:t>дерево, и, следовательно, </a:t>
            </a:r>
          </a:p>
          <a:p>
            <a:pPr marL="0" indent="0" algn="just">
              <a:buNone/>
            </a:pPr>
            <a:r>
              <a:rPr lang="ru-RU" sz="2000" dirty="0" smtClean="0"/>
              <a:t>невеста останется </a:t>
            </a:r>
          </a:p>
          <a:p>
            <a:pPr marL="0" indent="0" algn="just">
              <a:buNone/>
            </a:pPr>
            <a:r>
              <a:rPr lang="ru-RU" sz="2000" dirty="0" smtClean="0"/>
              <a:t>молодой и цветущей на </a:t>
            </a:r>
          </a:p>
          <a:p>
            <a:pPr marL="0" indent="0" algn="just">
              <a:buNone/>
            </a:pPr>
            <a:r>
              <a:rPr lang="ru-RU" sz="2000" dirty="0" smtClean="0"/>
              <a:t>протяжении всей совместной </a:t>
            </a:r>
          </a:p>
          <a:p>
            <a:pPr marL="0" indent="0" algn="just">
              <a:buNone/>
            </a:pPr>
            <a:r>
              <a:rPr lang="ru-RU" sz="2000" dirty="0" smtClean="0"/>
              <a:t>жизни. Жених также дарит невесте тринадцать монет в знак того, что он может заботиться о ней и поддерживать ее в жизни. Всю церемонию невеста держит эти монеты в специальном кошельке.</a:t>
            </a:r>
            <a:endParaRPr lang="ru-RU" sz="2000" dirty="0"/>
          </a:p>
        </p:txBody>
      </p:sp>
      <p:pic>
        <p:nvPicPr>
          <p:cNvPr id="4" name="Рисунок 3" descr="749377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76800" y="1066800"/>
            <a:ext cx="3390900" cy="3390900"/>
          </a:xfrm>
          <a:prstGeom prst="rect">
            <a:avLst/>
          </a:prstGeom>
        </p:spPr>
      </p:pic>
    </p:spTree>
  </p:cSld>
  <p:clrMapOvr>
    <a:masterClrMapping/>
  </p:clrMapOvr>
  <p:transition advClick="0" advTm="7000">
    <p:wheel spokes="3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8975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Их приглашали для того, </a:t>
            </a:r>
          </a:p>
          <a:p>
            <a:pPr marL="0" indent="0">
              <a:buNone/>
            </a:pPr>
            <a:r>
              <a:rPr lang="ru-RU" dirty="0" smtClean="0"/>
              <a:t>чтобы отпугивать ревнивого </a:t>
            </a:r>
          </a:p>
          <a:p>
            <a:pPr marL="0" indent="0">
              <a:buNone/>
            </a:pPr>
            <a:r>
              <a:rPr lang="ru-RU" dirty="0" smtClean="0"/>
              <a:t>злого духа, </a:t>
            </a:r>
          </a:p>
          <a:p>
            <a:pPr marL="0" indent="0">
              <a:buNone/>
            </a:pPr>
            <a:r>
              <a:rPr lang="ru-RU" dirty="0" smtClean="0"/>
              <a:t>который мог захотеть </a:t>
            </a:r>
          </a:p>
          <a:p>
            <a:pPr marL="0" indent="0">
              <a:buNone/>
            </a:pPr>
            <a:r>
              <a:rPr lang="ru-RU" dirty="0" smtClean="0"/>
              <a:t>навредить паре. 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Подружки невесты традиционно одевались подобно невесте, а шаферы (друзья жениха) - подобно жениху. Считалось, что среди таких похоже одетых людей злой дух не сможет отличить, где настоящие жених и невеста, и следовательно не сможет причинить им зло.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duh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0" y="0"/>
            <a:ext cx="3048000" cy="3048000"/>
          </a:xfrm>
          <a:prstGeom prst="rect">
            <a:avLst/>
          </a:prstGeom>
        </p:spPr>
      </p:pic>
    </p:spTree>
  </p:cSld>
  <p:clrMapOvr>
    <a:masterClrMapping/>
  </p:clrMapOvr>
  <p:transition advClick="0" advTm="7000">
    <p:wheel spokes="3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304800"/>
            <a:ext cx="8610600" cy="6324600"/>
          </a:xfrm>
        </p:spPr>
        <p:txBody>
          <a:bodyPr/>
          <a:lstStyle/>
          <a:p>
            <a:pPr>
              <a:buNone/>
            </a:pPr>
            <a:r>
              <a:rPr lang="ru-RU" i="1" dirty="0" smtClean="0">
                <a:latin typeface="Arial Black" pitchFamily="34" charset="0"/>
              </a:rPr>
              <a:t>Индия</a:t>
            </a:r>
            <a:endParaRPr lang="ru-RU" i="1" dirty="0">
              <a:latin typeface="Arial Black" pitchFamily="34" charset="0"/>
            </a:endParaRPr>
          </a:p>
        </p:txBody>
      </p:sp>
      <p:pic>
        <p:nvPicPr>
          <p:cNvPr id="4" name="Рисунок 3" descr="sait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1371600"/>
            <a:ext cx="8229600" cy="44209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3000">
    <p:comb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28600"/>
            <a:ext cx="8610600" cy="63246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Главным цветом индийской свадьбы считается красный. Поэтому невесты облачаются в красное, вышитое золотом, сари – ткань длиною в 8 метров, которой окутывается тело. Также сари может быть желтым, золотым, белым. </a:t>
            </a:r>
          </a:p>
          <a:p>
            <a:pPr marL="0" indent="0" algn="just">
              <a:buNone/>
            </a:pPr>
            <a:r>
              <a:rPr lang="ru-RU" dirty="0" smtClean="0"/>
              <a:t>Голову невесты покрывают красной вуалью, а шея украшается золотым ожерельем. Жители Индии верят, что чем больше на невесте будет золота, тем богаче сложится ее замужняя жизнь. Даже щека девушки украшается специальным ожерельем.</a:t>
            </a:r>
          </a:p>
          <a:p>
            <a:pPr marL="0" indent="0" algn="just">
              <a:buNone/>
            </a:pPr>
            <a:r>
              <a:rPr lang="ru-RU" dirty="0" smtClean="0"/>
              <a:t>Узоры из хны наносят на лицо, руки, ноги молодых.</a:t>
            </a:r>
          </a:p>
          <a:p>
            <a:pPr marL="0" indent="0" algn="just">
              <a:buNone/>
            </a:pPr>
            <a:r>
              <a:rPr lang="ru-RU" dirty="0" smtClean="0"/>
              <a:t>Жених облачается в шелковую рубашку и яркие праздничные брюки. </a:t>
            </a:r>
            <a:endParaRPr lang="ru-RU" dirty="0"/>
          </a:p>
        </p:txBody>
      </p:sp>
    </p:spTree>
  </p:cSld>
  <p:clrMapOvr>
    <a:masterClrMapping/>
  </p:clrMapOvr>
  <p:transition advClick="0" advTm="7000">
    <p:pull dir="lu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>
            <a:normAutofit/>
          </a:bodyPr>
          <a:lstStyle/>
          <a:p>
            <a:pPr marL="4481513" indent="0" algn="just">
              <a:buNone/>
            </a:pPr>
            <a:r>
              <a:rPr lang="ru-RU" dirty="0" smtClean="0"/>
              <a:t>Чтобы отвратить зло, какой-нибудь член семьи мужского пола (обычно брат жениха) по окончании церемонии осыпает жениха и невесту лепестками цветов.</a:t>
            </a:r>
            <a:endParaRPr lang="ru-RU" dirty="0"/>
          </a:p>
        </p:txBody>
      </p:sp>
      <p:pic>
        <p:nvPicPr>
          <p:cNvPr id="4" name="Рисунок 3" descr="indian-brid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1219200"/>
            <a:ext cx="4699836" cy="3810000"/>
          </a:xfrm>
          <a:prstGeom prst="rect">
            <a:avLst/>
          </a:prstGeom>
        </p:spPr>
      </p:pic>
    </p:spTree>
  </p:cSld>
  <p:clrMapOvr>
    <a:masterClrMapping/>
  </p:clrMapOvr>
  <p:transition advClick="0" advTm="5000">
    <p:wheel spokes="8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304800"/>
            <a:ext cx="8610600" cy="6096000"/>
          </a:xfrm>
        </p:spPr>
        <p:txBody>
          <a:bodyPr/>
          <a:lstStyle/>
          <a:p>
            <a:pPr algn="just">
              <a:buNone/>
            </a:pPr>
            <a:r>
              <a:rPr lang="ru-RU" i="1" dirty="0" smtClean="0">
                <a:latin typeface="Arial Black" pitchFamily="34" charset="0"/>
                <a:cs typeface="Aharoni" pitchFamily="2" charset="-79"/>
              </a:rPr>
              <a:t>Украина</a:t>
            </a:r>
            <a:endParaRPr lang="ru-RU" i="1" dirty="0"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6" name="Рисунок 5" descr="i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1600200"/>
            <a:ext cx="7315200" cy="4876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3000">
    <p:comb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304800"/>
            <a:ext cx="8534400" cy="6248400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dirty="0" smtClean="0"/>
              <a:t>Свадебное платье и обручальное кольцо нельзя примерять никому, кроме невесты. Согласно </a:t>
            </a:r>
            <a:r>
              <a:rPr lang="ru-RU" dirty="0" err="1" smtClean="0"/>
              <a:t>повериям</a:t>
            </a:r>
            <a:r>
              <a:rPr lang="ru-RU" dirty="0" smtClean="0"/>
              <a:t>, это ведет к размолвке между супругами. Такие же трагические последствия ожидают молодоженов в случаях упавшего жениха, уроненных колец и замужней женщины в роли свидетельницы.</a:t>
            </a:r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Еще одна традиция запрещает посторонним смотреться в зеркало невесты. Тот, кто совершит подобный проступок, автоматически подозревается в попытке увести жениха или невесту. Чтобы от невесты не отказался жених, сразу после ее ухода родителям следует вымыть все полы, чтобы девушка не вернулась в дом родителей с позором.</a:t>
            </a:r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Жених и невеста по обычаю пытаются наступить друг другу на обувь, чтобы стать главой семьи.</a:t>
            </a:r>
            <a:endParaRPr lang="ru-RU" dirty="0"/>
          </a:p>
        </p:txBody>
      </p:sp>
    </p:spTree>
  </p:cSld>
  <p:clrMapOvr>
    <a:masterClrMapping/>
  </p:clrMapOvr>
  <p:transition advClick="0" advTm="7000">
    <p:wip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490386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90800" y="381000"/>
            <a:ext cx="4167815" cy="5980722"/>
          </a:xfrm>
        </p:spPr>
      </p:pic>
    </p:spTree>
  </p:cSld>
  <p:clrMapOvr>
    <a:masterClrMapping/>
  </p:clrMapOvr>
  <p:transition advClick="0" advTm="3000">
    <p:dissolv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228600"/>
            <a:ext cx="8610600" cy="6248400"/>
          </a:xfrm>
        </p:spPr>
        <p:txBody>
          <a:bodyPr/>
          <a:lstStyle/>
          <a:p>
            <a:pPr>
              <a:buNone/>
            </a:pPr>
            <a:r>
              <a:rPr lang="ru-RU" i="1" dirty="0" smtClean="0">
                <a:latin typeface="Arial Black" pitchFamily="34" charset="0"/>
              </a:rPr>
              <a:t>Россия</a:t>
            </a:r>
            <a:endParaRPr lang="ru-RU" i="1" dirty="0">
              <a:latin typeface="Arial Black" pitchFamily="34" charset="0"/>
            </a:endParaRPr>
          </a:p>
        </p:txBody>
      </p:sp>
      <p:pic>
        <p:nvPicPr>
          <p:cNvPr id="5" name="Рисунок 4" descr="983af39ed8c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52800" y="533400"/>
            <a:ext cx="4343400" cy="5848350"/>
          </a:xfrm>
          <a:prstGeom prst="rect">
            <a:avLst/>
          </a:prstGeom>
        </p:spPr>
      </p:pic>
    </p:spTree>
  </p:cSld>
  <p:clrMapOvr>
    <a:masterClrMapping/>
  </p:clrMapOvr>
  <p:transition advClick="0" advTm="3000">
    <p:comb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ait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28600"/>
            <a:ext cx="5481641" cy="345916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Рисунок 4" descr="sait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14800" y="3200400"/>
            <a:ext cx="4801244" cy="36576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 advClick="0" advTm="3000">
    <p:strips dir="ld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228600"/>
            <a:ext cx="8686800" cy="6400800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dirty="0" smtClean="0"/>
              <a:t>На Руси свадебный наряд невесты представлял из себя сарафан, рубаху, передник, нижние юбки и вязаный пояс. В основе костюма была рубаха из тонкого льняного полотна или ситца. Низ выполнялся из более толстого льняного или конопляного материала. </a:t>
            </a:r>
          </a:p>
          <a:p>
            <a:pPr marL="0" indent="0" algn="just">
              <a:buNone/>
            </a:pPr>
            <a:r>
              <a:rPr lang="ru-RU" dirty="0" smtClean="0"/>
              <a:t>Рубаха в свадебном наряде являлась символом невинности девушки, поэтому она была длинная и белая. Сарафан мог иметь прямой крой или круглый и дополняться передником, который подвязывался на талии. Талию обязательно украшал неширокий вязаный пояс с кистями. Пояс – наверное, самое яркое украшение облика русской невесты, так как он был расшит сложными вышивками, на конце украшался бисером и красивыми кистями.</a:t>
            </a:r>
          </a:p>
          <a:p>
            <a:pPr marL="0" indent="0" algn="just">
              <a:buNone/>
            </a:pPr>
            <a:r>
              <a:rPr lang="ru-RU" dirty="0" smtClean="0"/>
              <a:t> Под сарафан надевались несколько юбок, которые увеличивали зрительно полноту девушки. </a:t>
            </a:r>
          </a:p>
          <a:p>
            <a:pPr marL="0" indent="0" algn="just">
              <a:buNone/>
            </a:pPr>
            <a:r>
              <a:rPr lang="ru-RU" dirty="0" smtClean="0"/>
              <a:t> Незамужние девушки распускали волосы по плечи либо заплетали в одну косу. В храме головы покрывались платками.</a:t>
            </a:r>
            <a:endParaRPr lang="ru-RU" dirty="0"/>
          </a:p>
        </p:txBody>
      </p:sp>
    </p:spTree>
  </p:cSld>
  <p:clrMapOvr>
    <a:masterClrMapping/>
  </p:clrMapOvr>
  <p:transition advClick="0" advTm="8000">
    <p:wheel spokes="8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228600"/>
            <a:ext cx="8610600" cy="6248400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dirty="0" smtClean="0"/>
              <a:t>Традиционным венчальным головным убором были «венец», или «</a:t>
            </a:r>
            <a:r>
              <a:rPr lang="ru-RU" dirty="0" err="1" smtClean="0"/>
              <a:t>головодец</a:t>
            </a:r>
            <a:r>
              <a:rPr lang="ru-RU" dirty="0" smtClean="0"/>
              <a:t>»: дугообразной формы широкий обруч с открытым верхом. Обязательно присутствовала и фата – тонкая шелковая ткань, обшитая по краю кружевом.</a:t>
            </a:r>
          </a:p>
          <a:p>
            <a:pPr marL="0" indent="0" algn="just">
              <a:buNone/>
            </a:pPr>
            <a:r>
              <a:rPr lang="ru-RU" dirty="0" smtClean="0"/>
              <a:t>В ходе всего русского свадебного обряда невеста несколько раз должна была менять свой наряд. Одно платье готовилось для девичника, другое – для венчания, еще одно – для пира в доме жениха, последнее – для гуляний на второй день свадьбы.   </a:t>
            </a:r>
          </a:p>
          <a:p>
            <a:pPr marL="0" indent="0" algn="just">
              <a:buNone/>
            </a:pPr>
            <a:r>
              <a:rPr lang="ru-RU" dirty="0" smtClean="0"/>
              <a:t>После венчания девичья прическа менялась на женскую: заплетались две косы и прятались под кокошник, закрытый головной убор. </a:t>
            </a:r>
          </a:p>
          <a:p>
            <a:pPr marL="0" indent="0" algn="just">
              <a:buNone/>
            </a:pPr>
            <a:r>
              <a:rPr lang="ru-RU" dirty="0" smtClean="0"/>
              <a:t>У женихов костюмы были не такие богатые и разнообразные. И отличий в венчальный и новобрачный период не было. Костюм состоял из суконных или льняных штанов, яркой шелковой либо белой домотканой рубахи, суконного кафтана, тканого пояса, меховой шапки, шубы и шейного платка.</a:t>
            </a:r>
            <a:endParaRPr lang="ru-RU" dirty="0"/>
          </a:p>
        </p:txBody>
      </p:sp>
    </p:spTree>
  </p:cSld>
  <p:clrMapOvr>
    <a:masterClrMapping/>
  </p:clrMapOvr>
  <p:transition advClick="0" advTm="8000"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 smtClean="0"/>
              <a:t>Белое платье символизирует не девственность, </a:t>
            </a:r>
          </a:p>
          <a:p>
            <a:pPr marL="0" indent="0">
              <a:buNone/>
            </a:pPr>
            <a:r>
              <a:rPr lang="ru-RU" sz="2800" dirty="0" smtClean="0"/>
              <a:t>как думают многие, </a:t>
            </a:r>
          </a:p>
          <a:p>
            <a:pPr marL="0" indent="0">
              <a:buNone/>
            </a:pPr>
            <a:r>
              <a:rPr lang="ru-RU" sz="2800" dirty="0" smtClean="0"/>
              <a:t>а радость и </a:t>
            </a:r>
          </a:p>
          <a:p>
            <a:pPr marL="0" indent="0">
              <a:buNone/>
            </a:pPr>
            <a:r>
              <a:rPr lang="ru-RU" sz="2800" dirty="0" smtClean="0"/>
              <a:t>процветание. </a:t>
            </a:r>
          </a:p>
          <a:p>
            <a:pPr marL="0" indent="0">
              <a:buNone/>
            </a:pPr>
            <a:r>
              <a:rPr lang="ru-RU" sz="2800" dirty="0" smtClean="0"/>
              <a:t>Древние греки </a:t>
            </a:r>
          </a:p>
          <a:p>
            <a:pPr marL="0" indent="0">
              <a:buNone/>
            </a:pPr>
            <a:r>
              <a:rPr lang="ru-RU" sz="2800" dirty="0" smtClean="0"/>
              <a:t>и католики </a:t>
            </a:r>
          </a:p>
          <a:p>
            <a:pPr marL="0" indent="0">
              <a:buNone/>
            </a:pPr>
            <a:r>
              <a:rPr lang="ru-RU" sz="2800" dirty="0" smtClean="0"/>
              <a:t>носили в </a:t>
            </a:r>
          </a:p>
          <a:p>
            <a:pPr marL="0" indent="0">
              <a:buNone/>
            </a:pPr>
            <a:r>
              <a:rPr lang="ru-RU" sz="2800" dirty="0" smtClean="0"/>
              <a:t>праздники </a:t>
            </a:r>
          </a:p>
          <a:p>
            <a:pPr marL="0" indent="0">
              <a:buNone/>
            </a:pPr>
            <a:r>
              <a:rPr lang="ru-RU" sz="2800" dirty="0" smtClean="0"/>
              <a:t>белые одежды. </a:t>
            </a:r>
          </a:p>
          <a:p>
            <a:pPr marL="0" indent="0">
              <a:buNone/>
            </a:pPr>
            <a:r>
              <a:rPr lang="ru-RU" sz="2800" dirty="0" smtClean="0"/>
              <a:t>Они даже красили </a:t>
            </a:r>
          </a:p>
          <a:p>
            <a:pPr marL="0" indent="0">
              <a:buNone/>
            </a:pPr>
            <a:r>
              <a:rPr lang="ru-RU" sz="2800" dirty="0" smtClean="0"/>
              <a:t>в день свадебной церемонии свои тела в белый цвет. </a:t>
            </a:r>
            <a:endParaRPr lang="ru-RU" sz="2800" dirty="0"/>
          </a:p>
        </p:txBody>
      </p:sp>
      <p:pic>
        <p:nvPicPr>
          <p:cNvPr id="4" name="Рисунок 3" descr="0_45387_b5e37c6_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81400" y="990600"/>
            <a:ext cx="5115278" cy="4419600"/>
          </a:xfrm>
          <a:prstGeom prst="rect">
            <a:avLst/>
          </a:prstGeom>
        </p:spPr>
      </p:pic>
    </p:spTree>
  </p:cSld>
  <p:clrMapOvr>
    <a:masterClrMapping/>
  </p:clrMapOvr>
  <p:transition advClick="0" advTm="7000">
    <p:wipe dir="u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304800"/>
            <a:ext cx="8610600" cy="6248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Сватовство</a:t>
            </a:r>
          </a:p>
          <a:p>
            <a:endParaRPr lang="ru-RU" dirty="0" smtClean="0"/>
          </a:p>
        </p:txBody>
      </p:sp>
      <p:pic>
        <p:nvPicPr>
          <p:cNvPr id="4" name="Рисунок 3" descr="5e1895209c128e6bc6fd68d56327fbe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0" y="533400"/>
            <a:ext cx="3943350" cy="5257800"/>
          </a:xfrm>
          <a:prstGeom prst="rect">
            <a:avLst/>
          </a:prstGeom>
        </p:spPr>
      </p:pic>
    </p:spTree>
  </p:cSld>
  <p:clrMapOvr>
    <a:masterClrMapping/>
  </p:clrMapOvr>
  <p:transition advClick="0" advTm="3000">
    <p:dissolv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304800"/>
            <a:ext cx="8686800" cy="6248400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dirty="0" smtClean="0"/>
              <a:t> Раньше жениться на Руси было принято рано. Зачастую молодожёнам было не более 13 лет. Родители жениха выбирали невесту, а молодые люди могли узнать о свадьбе тогда, когда подготовка к ней шла уже полным ходом.</a:t>
            </a:r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В наше время в большинстве своём семьи образуются по взаимной любви, и право выбора принадлежит молодым, вступающим в брак, поэтому сватовства, как в прежние времена, со сватами, договорами о приданом, задатком и прочими условиями сейчас уже практически не существует.</a:t>
            </a:r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Но и сейчас по правилам  этикета молодой человек должен прийти в дом невесты и попросить у её родителей выдать девушку за него замуж. И это уже дань традициям — на самом деле жених просит не разрешения, а своеобразного одобрения их союза.</a:t>
            </a:r>
          </a:p>
          <a:p>
            <a:endParaRPr lang="ru-RU" dirty="0"/>
          </a:p>
        </p:txBody>
      </p:sp>
    </p:spTree>
  </p:cSld>
  <p:clrMapOvr>
    <a:masterClrMapping/>
  </p:clrMapOvr>
  <p:transition advClick="0" advTm="8000">
    <p:push dir="u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304800"/>
            <a:ext cx="8915400" cy="61722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dirty="0" smtClean="0"/>
              <a:t>Сговор</a:t>
            </a:r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По старинной традиции после сватовства следует сговор. Стороны договаривались о расходах на свадьбу, о подарках, приданом и тому подобных вещах. Всё это происходило в доме невесты, где готовилось угощение. Эта традиция уже канула в Лету, но зато сейчас у нас есть брачный контракт, в котором жених и невеста обговаривают права на имущество и основные правила совместной жизни. </a:t>
            </a:r>
            <a:endParaRPr lang="ru-RU" dirty="0"/>
          </a:p>
        </p:txBody>
      </p:sp>
    </p:spTree>
  </p:cSld>
  <p:clrMapOvr>
    <a:masterClrMapping/>
  </p:clrMapOvr>
  <p:transition advClick="0" advTm="5000">
    <p:cut thruBlk="1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228600"/>
            <a:ext cx="8610600" cy="6172200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b="1" dirty="0" smtClean="0"/>
              <a:t>Девичник и мальчишник</a:t>
            </a:r>
          </a:p>
          <a:p>
            <a:pPr marL="4841875" indent="0"/>
            <a:endParaRPr lang="ru-RU" dirty="0" smtClean="0"/>
          </a:p>
          <a:p>
            <a:pPr marL="4841875" indent="0">
              <a:buNone/>
            </a:pPr>
            <a:r>
              <a:rPr lang="ru-RU" dirty="0" smtClean="0"/>
              <a:t>Накануне свадьбы невеста обязательно звала в гости подруг. Они шли в баню, мылись, а потом причёсывали волосы. Жениха и будущую семейную жизнь невесты было принято изображать в черных красках, так как это символизировало и прощание невесты с подругами и девичьей жизнью, и оберег от порчи.</a:t>
            </a:r>
          </a:p>
          <a:p>
            <a:pPr marL="4841875" indent="0">
              <a:buNone/>
            </a:pPr>
            <a:endParaRPr lang="ru-RU" dirty="0" smtClean="0"/>
          </a:p>
          <a:p>
            <a:pPr marL="4841875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Мальчишник же — достаточно поздняя традиция. Древнерусский жених шёл в баню один, и обычай предписывал ему, напротив, молчать. Но постепенно мальчишник тоже стал традицией.</a:t>
            </a:r>
            <a:endParaRPr lang="ru-RU" dirty="0"/>
          </a:p>
        </p:txBody>
      </p:sp>
      <p:pic>
        <p:nvPicPr>
          <p:cNvPr id="4" name="Рисунок 3" descr="de9d77002182459980410d69444024a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609600"/>
            <a:ext cx="3593304" cy="4159250"/>
          </a:xfrm>
          <a:prstGeom prst="rect">
            <a:avLst/>
          </a:prstGeom>
        </p:spPr>
      </p:pic>
    </p:spTree>
  </p:cSld>
  <p:clrMapOvr>
    <a:masterClrMapping/>
  </p:clrMapOvr>
  <p:transition advClick="0" advTm="5000">
    <p:split orient="vert" dir="in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304800"/>
            <a:ext cx="8686800" cy="6172200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b="1" dirty="0" smtClean="0"/>
              <a:t>Выкуп</a:t>
            </a:r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Утро свадебного дня раньше начиналось с причитаний невесты и совершения различных обрядов от сглаза в доме жениха, а когда жених со сватами приезжал за невестой, начиналась весёлая церемония её выкупа, которую многие молодожёны любят и по сей день. Подружки задают жениху и его помощнику-свидетелю трудные вопросы, загадывают загадки или просто говорят: «Не отдадим, выручим! Прогоним или пускай выкуп дают». Жених должен ответить на все вопросы, отгадать загадки и дать подружкам денег или конфет. Иногда подружки просто прячут свадебные туфли невесты и требуют дать выкуп и за них.</a:t>
            </a:r>
            <a:endParaRPr lang="ru-RU" dirty="0"/>
          </a:p>
        </p:txBody>
      </p:sp>
    </p:spTree>
  </p:cSld>
  <p:clrMapOvr>
    <a:masterClrMapping/>
  </p:clrMapOvr>
  <p:transition advClick="0" advTm="7000">
    <p:split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304800"/>
            <a:ext cx="8610600" cy="6172200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b="1" dirty="0" smtClean="0"/>
              <a:t>Застолье</a:t>
            </a:r>
          </a:p>
          <a:p>
            <a:pPr marL="0" indent="0" algn="just">
              <a:buNone/>
            </a:pPr>
            <a:endParaRPr lang="ru-RU" dirty="0" smtClean="0"/>
          </a:p>
          <a:p>
            <a:pPr marL="3582988" indent="-3582988" algn="just">
              <a:buNone/>
            </a:pPr>
            <a:r>
              <a:rPr lang="ru-RU" dirty="0" smtClean="0"/>
              <a:t>Раньше у входа молодожёнов всегда встречала мать, которая посыпала сына и невестку овсом и пшеном — на оберёг и богатство. Потом родители должны были </a:t>
            </a:r>
            <a:r>
              <a:rPr lang="ru-RU" dirty="0" err="1" smtClean="0"/>
              <a:t>поподчивать</a:t>
            </a:r>
            <a:r>
              <a:rPr lang="ru-RU" dirty="0" smtClean="0"/>
              <a:t> молодожёнов хлебом с солью.  В древности хлеб пекли сами родители. Обычай отламывания или отрезания кусочков хлеба, чтобы погадать, сохранился и по сей день. Раньше гадали на детей — кто первый родится, мальчик или девочка, и на то, как молодые будут распоряжаться своими доходами.</a:t>
            </a:r>
            <a:endParaRPr lang="ru-RU" dirty="0"/>
          </a:p>
        </p:txBody>
      </p:sp>
      <p:pic>
        <p:nvPicPr>
          <p:cNvPr id="4" name="Рисунок 3" descr="4d6a2384bca2c2aecf524e7bbeaae1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2133600"/>
            <a:ext cx="3352800" cy="2157664"/>
          </a:xfrm>
          <a:prstGeom prst="rect">
            <a:avLst/>
          </a:prstGeom>
        </p:spPr>
      </p:pic>
    </p:spTree>
  </p:cSld>
  <p:clrMapOvr>
    <a:masterClrMapping/>
  </p:clrMapOvr>
  <p:transition advClick="0" advTm="7000">
    <p:cover dir="ld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304800"/>
            <a:ext cx="8458200" cy="6096000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b="1" dirty="0" smtClean="0"/>
              <a:t>Брачная ночь</a:t>
            </a:r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Свадебный день завершался проводами молодых на покой, обычно в баню, на сеновал или даже в хлев. Это делалось, чтобы сохранить в тайне место их первой опочивальни и уберечь от сглаза и злых наговоров.</a:t>
            </a:r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Именно поэтому и сейчас многие пары порой неосознанно стремятся провести первую брачную ночь не дома — в шикарном отеле, на яхте или просто в новой квартире, где никого больше нет.</a:t>
            </a:r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Раньше муж брал жену на руки и вносил в дом, чтобы обмануть домового: якобы жена — не чужой человек из другого рода, а родившийся младенец.</a:t>
            </a:r>
            <a:endParaRPr lang="ru-RU" dirty="0"/>
          </a:p>
        </p:txBody>
      </p:sp>
    </p:spTree>
  </p:cSld>
  <p:clrMapOvr>
    <a:masterClrMapping/>
  </p:clrMapOvr>
  <p:transition advClick="0" advTm="7000">
    <p:cut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28600"/>
            <a:ext cx="8610600" cy="6172200"/>
          </a:xfrm>
        </p:spPr>
        <p:txBody>
          <a:bodyPr/>
          <a:lstStyle/>
          <a:p>
            <a:pPr algn="just">
              <a:buNone/>
            </a:pPr>
            <a:r>
              <a:rPr lang="ru-RU" i="1" dirty="0" smtClean="0">
                <a:latin typeface="Arial Black" pitchFamily="34" charset="0"/>
              </a:rPr>
              <a:t>Франция</a:t>
            </a:r>
            <a:endParaRPr lang="ru-RU" i="1" dirty="0">
              <a:latin typeface="Arial Black" pitchFamily="34" charset="0"/>
            </a:endParaRPr>
          </a:p>
        </p:txBody>
      </p:sp>
      <p:pic>
        <p:nvPicPr>
          <p:cNvPr id="4" name="Рисунок 3" descr="18333212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52800" y="381000"/>
            <a:ext cx="3981450" cy="5953125"/>
          </a:xfrm>
          <a:prstGeom prst="rect">
            <a:avLst/>
          </a:prstGeom>
        </p:spPr>
      </p:pic>
    </p:spTree>
  </p:cSld>
  <p:clrMapOvr>
    <a:masterClrMapping/>
  </p:clrMapOvr>
  <p:transition advTm="5000">
    <p:dissolve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304800"/>
            <a:ext cx="8610600" cy="62484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i="1" u="sng" dirty="0" smtClean="0"/>
              <a:t>Франция</a:t>
            </a:r>
          </a:p>
          <a:p>
            <a:pPr marL="0" indent="0" algn="just">
              <a:buNone/>
            </a:pPr>
            <a:r>
              <a:rPr lang="ru-RU" dirty="0" smtClean="0"/>
              <a:t>Свадебные приметы в этой стране связаны с модой. Первым, что могло напророчить судьбу невесты, было ее подвенечное платье. Здесь считается, что платье, пророчащее мирное сосуществование со свекровью, должно быть фиолетового цвета. Бордовый цвет свадебного наряда предвещал неугасаемую страсть в браке.</a:t>
            </a:r>
            <a:endParaRPr lang="ru-RU" dirty="0"/>
          </a:p>
        </p:txBody>
      </p:sp>
    </p:spTree>
  </p:cSld>
  <p:clrMapOvr>
    <a:masterClrMapping/>
  </p:clrMapOvr>
  <p:transition advTm="5000">
    <p:dissolve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256382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3400" y="1219200"/>
            <a:ext cx="3048000" cy="4343400"/>
          </a:xfrm>
        </p:spPr>
      </p:pic>
      <p:pic>
        <p:nvPicPr>
          <p:cNvPr id="6" name="Рисунок 5" descr="photo--4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43400" y="1219200"/>
            <a:ext cx="4114800" cy="4343400"/>
          </a:xfrm>
          <a:prstGeom prst="rect">
            <a:avLst/>
          </a:prstGeom>
        </p:spPr>
      </p:pic>
    </p:spTree>
  </p:cSld>
  <p:clrMapOvr>
    <a:masterClrMapping/>
  </p:clrMapOvr>
  <p:transition advTm="5000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8686800" cy="6705600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 smtClean="0"/>
              <a:t>В течение столетий </a:t>
            </a:r>
          </a:p>
          <a:p>
            <a:pPr marL="0" indent="0" algn="just">
              <a:buNone/>
            </a:pPr>
            <a:r>
              <a:rPr lang="ru-RU" dirty="0" smtClean="0"/>
              <a:t>белый цвет считался </a:t>
            </a:r>
          </a:p>
          <a:p>
            <a:pPr marL="0" indent="0" algn="just">
              <a:buNone/>
            </a:pPr>
            <a:r>
              <a:rPr lang="ru-RU" dirty="0" smtClean="0"/>
              <a:t>просто одним из </a:t>
            </a:r>
          </a:p>
          <a:p>
            <a:pPr marL="0" indent="0" algn="just">
              <a:buNone/>
            </a:pPr>
            <a:r>
              <a:rPr lang="ru-RU" dirty="0" smtClean="0"/>
              <a:t>праздничных цветов. </a:t>
            </a:r>
          </a:p>
          <a:p>
            <a:pPr marL="0" indent="0" algn="just">
              <a:buNone/>
            </a:pPr>
            <a:r>
              <a:rPr lang="ru-RU" dirty="0" smtClean="0"/>
              <a:t>Только в середине </a:t>
            </a:r>
          </a:p>
          <a:p>
            <a:pPr marL="0" indent="0" algn="just">
              <a:buNone/>
            </a:pPr>
            <a:r>
              <a:rPr lang="ru-RU" dirty="0" smtClean="0"/>
              <a:t>17-го века, королева </a:t>
            </a:r>
          </a:p>
          <a:p>
            <a:pPr marL="0" indent="0" algn="just">
              <a:buNone/>
            </a:pPr>
            <a:r>
              <a:rPr lang="ru-RU" dirty="0" smtClean="0"/>
              <a:t>Виктория ввела </a:t>
            </a:r>
          </a:p>
          <a:p>
            <a:pPr marL="0" indent="0" algn="just">
              <a:buNone/>
            </a:pPr>
            <a:r>
              <a:rPr lang="ru-RU" dirty="0" smtClean="0"/>
              <a:t>в Англии, да и во </a:t>
            </a:r>
          </a:p>
          <a:p>
            <a:pPr marL="0" indent="0" algn="just">
              <a:buNone/>
            </a:pPr>
            <a:r>
              <a:rPr lang="ru-RU" dirty="0" smtClean="0"/>
              <a:t>всей Европе, моду </a:t>
            </a:r>
          </a:p>
          <a:p>
            <a:pPr marL="0" indent="0" algn="just">
              <a:buNone/>
            </a:pPr>
            <a:r>
              <a:rPr lang="ru-RU" dirty="0" smtClean="0"/>
              <a:t>невесте на свадьбу </a:t>
            </a:r>
          </a:p>
          <a:p>
            <a:pPr marL="0" indent="0" algn="just">
              <a:buNone/>
            </a:pPr>
            <a:r>
              <a:rPr lang="ru-RU" dirty="0" smtClean="0"/>
              <a:t>одевать только белое, </a:t>
            </a:r>
          </a:p>
          <a:p>
            <a:pPr marL="0" indent="0" algn="just">
              <a:buNone/>
            </a:pPr>
            <a:r>
              <a:rPr lang="ru-RU" dirty="0" smtClean="0"/>
              <a:t>т.к. сама королева </a:t>
            </a:r>
          </a:p>
          <a:p>
            <a:pPr marL="0" indent="0" algn="just">
              <a:buNone/>
            </a:pPr>
            <a:r>
              <a:rPr lang="ru-RU" dirty="0" smtClean="0"/>
              <a:t>Виктория была в белом</a:t>
            </a:r>
          </a:p>
          <a:p>
            <a:pPr marL="0" indent="0" algn="just">
              <a:buNone/>
            </a:pPr>
            <a:r>
              <a:rPr lang="ru-RU" dirty="0" smtClean="0"/>
              <a:t> на собственной свадьбе. </a:t>
            </a:r>
            <a:endParaRPr lang="ru-RU" dirty="0"/>
          </a:p>
        </p:txBody>
      </p:sp>
      <p:pic>
        <p:nvPicPr>
          <p:cNvPr id="4" name="Рисунок 3" descr="Princessa_Alisa_v_svadebnom_plate_185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67200" y="0"/>
            <a:ext cx="54864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7000">
    <p:wipe dir="u"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chemeClr val="tx1"/>
                </a:solidFill>
              </a:rPr>
              <a:t>Англия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_princess-ann-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352800" y="609600"/>
            <a:ext cx="4343400" cy="5638800"/>
          </a:xfrm>
        </p:spPr>
      </p:pic>
    </p:spTree>
  </p:cSld>
  <p:clrMapOvr>
    <a:masterClrMapping/>
  </p:clrMapOvr>
  <p:transition advTm="5000">
    <p:dissolve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6388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600" dirty="0" smtClean="0"/>
              <a:t>На Туманном Альбионе верят, что в семье будет руководить тот, кто первым переступит порог церкви в день венчания. По традиции, английская пара обменивается свадебными клятвами вне часовни, таким образом позволяя засвидетельствовать этот факт любому, кто желает это увидеть.</a:t>
            </a:r>
          </a:p>
          <a:p>
            <a:pPr marL="0" indent="0" algn="just">
              <a:buNone/>
            </a:pPr>
            <a:r>
              <a:rPr lang="ru-RU" sz="2600" dirty="0" smtClean="0"/>
              <a:t>Согласно другой примете, семейная жизнь будет счастливой, если невеста перед первой брачной ночью сложит чулки крестом возле кровати. Еще одним способом укрепить брак англичане считают традицию бросать в огонь через плечо булавки, которые были прикреплены к платью. Невеста подшивает к низу свадебного платья символ удачи – серебряную подкову.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advTm="5000">
    <p:dissolve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Содержимое 3" descr="20110429-final-3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914400"/>
            <a:ext cx="3505200" cy="4876800"/>
          </a:xfrm>
        </p:spPr>
      </p:pic>
      <p:pic>
        <p:nvPicPr>
          <p:cNvPr id="5" name="Рисунок 4" descr="32774681_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24400" y="914400"/>
            <a:ext cx="3886200" cy="4800600"/>
          </a:xfrm>
          <a:prstGeom prst="rect">
            <a:avLst/>
          </a:prstGeom>
        </p:spPr>
      </p:pic>
    </p:spTree>
  </p:cSld>
  <p:clrMapOvr>
    <a:masterClrMapping/>
  </p:clrMapOvr>
  <p:transition advTm="5000">
    <p:dissolve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28600"/>
            <a:ext cx="8610600" cy="63246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ru-RU" sz="3600" b="1" dirty="0" smtClean="0">
              <a:latin typeface="Gabriola" pitchFamily="82" charset="0"/>
            </a:endParaRPr>
          </a:p>
          <a:p>
            <a:pPr marL="0" indent="0" algn="just">
              <a:buNone/>
            </a:pPr>
            <a:r>
              <a:rPr lang="ru-RU" sz="3600" b="1" dirty="0" smtClean="0">
                <a:latin typeface="Gabriola" pitchFamily="82" charset="0"/>
              </a:rPr>
              <a:t>У каждого народа есть множество достойных традиций; у многих они сильней всего сохранились в свадебном ритуале. Но кто-то до сих пор их чтит, а кто-то лишь смутно припоминает, что когда-то, к примеру, их прапрабабушки выходили замуж в расшитых вручную сарафанах. Я не призываю отказываться от современной моды на свадебные платья, а всего лишь хочу напомнить, какое богатство есть в наших традициях.</a:t>
            </a:r>
            <a:endParaRPr lang="ru-RU" sz="3600" b="1" dirty="0">
              <a:latin typeface="Gabriola" pitchFamily="82" charset="0"/>
            </a:endParaRPr>
          </a:p>
        </p:txBody>
      </p:sp>
      <p:sp>
        <p:nvSpPr>
          <p:cNvPr id="4" name="Рамка 3"/>
          <p:cNvSpPr/>
          <p:nvPr/>
        </p:nvSpPr>
        <p:spPr>
          <a:xfrm>
            <a:off x="3714750" y="0"/>
            <a:ext cx="2286000" cy="428625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  <a:hlinkClick r:id="rId2"/>
              </a:rPr>
              <a:t>Prezentacii.com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 advClick="0" advTm="7000">
    <p:checke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8975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lnSpc>
                <a:spcPct val="150000"/>
              </a:lnSpc>
              <a:buNone/>
            </a:pPr>
            <a:r>
              <a:rPr lang="ru-RU" dirty="0" smtClean="0"/>
              <a:t>Согласно другой версии эта мода была введена еще раньше Анной Австрийской. До нее невесты на свадьбу одевали розовое платье, но Анна вышла в белом. Это было так красиво, что все дамы высшего общество Франции, а в последствии и Англии, Испании, Португалии стали брать пример с Анны. К ним присоединился и простой люд.</a:t>
            </a:r>
            <a:endParaRPr lang="ru-RU" dirty="0"/>
          </a:p>
        </p:txBody>
      </p:sp>
    </p:spTree>
  </p:cSld>
  <p:clrMapOvr>
    <a:masterClrMapping/>
  </p:clrMapOvr>
  <p:transition advClick="0" advTm="7000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/>
              <a:t>Именно </a:t>
            </a:r>
            <a:r>
              <a:rPr lang="ru-RU" b="1" i="1" dirty="0" smtClean="0"/>
              <a:t>фата</a:t>
            </a:r>
            <a:r>
              <a:rPr lang="ru-RU" dirty="0" smtClean="0"/>
              <a:t>, а не белое платье невесты, означает ее целомудрие. Поэтому считается, что если женщина выходит замуж не в первый раз, она не должна одевать фату на свадебную церемонию.</a:t>
            </a:r>
            <a:endParaRPr lang="ru-RU" dirty="0"/>
          </a:p>
        </p:txBody>
      </p:sp>
      <p:pic>
        <p:nvPicPr>
          <p:cNvPr id="4" name="Рисунок 3" descr="1316586085_216461722_3----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28600" y="2943225"/>
            <a:ext cx="2316435" cy="39147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Рисунок 4" descr="i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09800" y="3352800"/>
            <a:ext cx="1981200" cy="19812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Рисунок 6" descr="iуук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91400" y="2286000"/>
            <a:ext cx="1752600" cy="26289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8" name="Рисунок 7" descr="iс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0" y="2286000"/>
            <a:ext cx="2043684" cy="27617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9" name="Рисунок 8" descr="iч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105400" y="4572000"/>
            <a:ext cx="2971800" cy="29718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289</TotalTime>
  <Words>3578</Words>
  <Application>Microsoft Office PowerPoint</Application>
  <PresentationFormat>Экран (4:3)</PresentationFormat>
  <Paragraphs>198</Paragraphs>
  <Slides>73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73</vt:i4>
      </vt:variant>
    </vt:vector>
  </HeadingPairs>
  <TitlesOfParts>
    <vt:vector size="74" baseType="lpstr">
      <vt:lpstr>Апекс</vt:lpstr>
      <vt:lpstr>Свадьба в разных странах мира</vt:lpstr>
      <vt:lpstr>О свадебных традициях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Англия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Свадьба в разных странах мира</dc:title>
  <dc:creator>Лидочка</dc:creator>
  <cp:lastModifiedBy>Admin</cp:lastModifiedBy>
  <cp:revision>47</cp:revision>
  <dcterms:created xsi:type="dcterms:W3CDTF">2012-03-14T16:37:58Z</dcterms:created>
  <dcterms:modified xsi:type="dcterms:W3CDTF">2012-10-07T04:04:23Z</dcterms:modified>
</cp:coreProperties>
</file>