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57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B7D1C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91" d="100"/>
          <a:sy n="91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D8BEA-E698-455F-A196-864140D09798}" type="datetimeFigureOut">
              <a:rPr lang="ru-RU" smtClean="0"/>
              <a:pPr/>
              <a:t>30.11.2009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E0CA-943B-4D49-BD11-252C0E890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E0CA-943B-4D49-BD11-252C0E890E4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2539F6-EFA8-4EE2-AF90-99895DD5013B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DB7B8-185D-4DE1-8868-AE893D22FF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F56BF4-9A5D-4390-AEA4-64BC5D91CFDE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62F50-D440-44CB-9D7F-5BD889F718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891AF1-2C8E-4477-84C3-0588A55AF78F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B5ED6-7063-488A-BDB0-8571B616BC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BD7B9C-FDAC-4DB7-B24D-22E707678E3A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C970C5-2227-41A3-8BBE-C842605CD6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4763D2-FF26-4B3F-A1E8-C01F19B6CC96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8A93D-6839-4D8E-9D7C-011722B950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CA11D0-BE3B-4880-9591-D7E579E9D878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2E905-A65C-47A4-A89D-0CC163D11D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E4BBB5-3D8F-4726-83E0-43E4941CA45E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9EACA-4731-4909-921A-F63BA893AF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149AB-B518-470A-ACF2-C6364CE498B0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D8A3C-6BCF-4A05-AD14-4C3A56589F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D503BD-1F0B-429A-88F1-EAAE320CF29A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B5BE7-5640-4689-87BD-5FF04854A0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3ACEE-69B4-4709-A959-D71E1584C181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B954A-5373-4FF9-9B5F-374F7EA3A1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8FAFBF-96EE-44BC-9BF7-BF217FCA553B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80668-D2DE-4DF9-A154-3D47B3A7BD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979CAE3-4581-49A5-A7CF-E99D03D73773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smtClean="0"/>
              <a:t>Соколова О.Е. Руды металлов</a:t>
            </a: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83CB0-055F-4E00-9FB5-C92AE163CC1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ksoe@mail.ru" TargetMode="Externa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7.png"/><Relationship Id="rId7" Type="http://schemas.openxmlformats.org/officeDocument/2006/relationships/hyperlink" Target="http://ru.wikipedia.org/wiki/&#1087;&#1080;&#1088;&#1086;&#1083;&#1102;&#1079;&#1080;&#1090;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1.xml"/><Relationship Id="rId4" Type="http://schemas.openxmlformats.org/officeDocument/2006/relationships/image" Target="../media/image22.jpeg"/><Relationship Id="rId9" Type="http://schemas.openxmlformats.org/officeDocument/2006/relationships/hyperlink" Target="mailto:maksoe@mail.ru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slovari.yandex.ru/dict/krugosvet/article/1/17/1002052.htm" TargetMode="External"/><Relationship Id="rId3" Type="http://schemas.openxmlformats.org/officeDocument/2006/relationships/image" Target="../media/image15.jpeg"/><Relationship Id="rId7" Type="http://schemas.openxmlformats.org/officeDocument/2006/relationships/slide" Target="slide1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iki.web.ru/wiki/&#1073;&#1086;&#1082;&#1089;&#1080;&#1090;" TargetMode="External"/><Relationship Id="rId3" Type="http://schemas.openxmlformats.org/officeDocument/2006/relationships/image" Target="../media/image15.jpeg"/><Relationship Id="rId7" Type="http://schemas.openxmlformats.org/officeDocument/2006/relationships/slide" Target="slide4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4.jpeg"/><Relationship Id="rId4" Type="http://schemas.openxmlformats.org/officeDocument/2006/relationships/image" Target="../media/image17.png"/><Relationship Id="rId9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75;&#1072;&#1083;&#1077;&#1085;&#1080;&#1090;" TargetMode="External"/><Relationship Id="rId3" Type="http://schemas.openxmlformats.org/officeDocument/2006/relationships/image" Target="../media/image15.jpeg"/><Relationship Id="rId7" Type="http://schemas.openxmlformats.org/officeDocument/2006/relationships/slide" Target="slide1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5.jpeg"/><Relationship Id="rId4" Type="http://schemas.openxmlformats.org/officeDocument/2006/relationships/image" Target="../media/image17.png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aksoe@mail.ru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gif"/><Relationship Id="rId18" Type="http://schemas.openxmlformats.org/officeDocument/2006/relationships/slide" Target="slide7.xml"/><Relationship Id="rId3" Type="http://schemas.openxmlformats.org/officeDocument/2006/relationships/hyperlink" Target="mailto:maksoe@mail.ru" TargetMode="External"/><Relationship Id="rId21" Type="http://schemas.openxmlformats.org/officeDocument/2006/relationships/slide" Target="slide11.xml"/><Relationship Id="rId7" Type="http://schemas.openxmlformats.org/officeDocument/2006/relationships/image" Target="../media/image8.gif"/><Relationship Id="rId12" Type="http://schemas.openxmlformats.org/officeDocument/2006/relationships/image" Target="../media/image13.gif"/><Relationship Id="rId17" Type="http://schemas.openxmlformats.org/officeDocument/2006/relationships/slide" Target="slide8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2.gif"/><Relationship Id="rId24" Type="http://schemas.openxmlformats.org/officeDocument/2006/relationships/slide" Target="slide2.xml"/><Relationship Id="rId5" Type="http://schemas.openxmlformats.org/officeDocument/2006/relationships/image" Target="../media/image6.gif"/><Relationship Id="rId15" Type="http://schemas.openxmlformats.org/officeDocument/2006/relationships/slide" Target="slide6.xml"/><Relationship Id="rId23" Type="http://schemas.openxmlformats.org/officeDocument/2006/relationships/image" Target="../media/image15.jpeg"/><Relationship Id="rId10" Type="http://schemas.openxmlformats.org/officeDocument/2006/relationships/image" Target="../media/image11.gif"/><Relationship Id="rId19" Type="http://schemas.openxmlformats.org/officeDocument/2006/relationships/slide" Target="slide13.xml"/><Relationship Id="rId4" Type="http://schemas.openxmlformats.org/officeDocument/2006/relationships/slide" Target="slide1.xml"/><Relationship Id="rId9" Type="http://schemas.openxmlformats.org/officeDocument/2006/relationships/image" Target="../media/image10.gif"/><Relationship Id="rId14" Type="http://schemas.openxmlformats.org/officeDocument/2006/relationships/slide" Target="slide4.xml"/><Relationship Id="rId22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6.jpeg"/><Relationship Id="rId7" Type="http://schemas.openxmlformats.org/officeDocument/2006/relationships/slide" Target="slide1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jpeg"/><Relationship Id="rId10" Type="http://schemas.openxmlformats.org/officeDocument/2006/relationships/slide" Target="slide3.xml"/><Relationship Id="rId4" Type="http://schemas.openxmlformats.org/officeDocument/2006/relationships/hyperlink" Target="http://ru.wikipedia.org/wiki/%D0%9F%D0%BB%D0%BE%D1%82%D0%BD%D0%BE%D1%81%D1%82%D1%8C" TargetMode="External"/><Relationship Id="rId9" Type="http://schemas.openxmlformats.org/officeDocument/2006/relationships/hyperlink" Target="http://ru.wikipedia.org/wiki/&#1075;&#1077;&#1084;&#1072;&#1090;&#1080;&#1090;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5.jpeg"/><Relationship Id="rId7" Type="http://schemas.openxmlformats.org/officeDocument/2006/relationships/slide" Target="slide4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hyperlink" Target="http://ru.wikipedia.org/wiki/&#1083;&#1080;&#1084;&#1086;&#1085;&#1080;&#1090;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93;&#1072;&#1083;&#1100;&#1082;&#1086;&#1087;&#1080;&#1088;&#1080;&#1090;" TargetMode="External"/><Relationship Id="rId3" Type="http://schemas.openxmlformats.org/officeDocument/2006/relationships/image" Target="../media/image15.jpeg"/><Relationship Id="rId7" Type="http://schemas.openxmlformats.org/officeDocument/2006/relationships/slide" Target="slide1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9.jpeg"/><Relationship Id="rId4" Type="http://schemas.openxmlformats.org/officeDocument/2006/relationships/image" Target="../media/image17.png"/><Relationship Id="rId9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5.jpeg"/><Relationship Id="rId7" Type="http://schemas.openxmlformats.org/officeDocument/2006/relationships/slide" Target="slide4.xml"/><Relationship Id="rId2" Type="http://schemas.openxmlformats.org/officeDocument/2006/relationships/hyperlink" Target="mailto:maksoe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0.jpeg"/><Relationship Id="rId4" Type="http://schemas.openxmlformats.org/officeDocument/2006/relationships/image" Target="../media/image17.png"/><Relationship Id="rId9" Type="http://schemas.openxmlformats.org/officeDocument/2006/relationships/hyperlink" Target="http://ru.wikipedia.org/wiki/&#1087;&#1080;&#1088;&#1080;&#1090;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84;&#1072;&#1075;&#1085;&#1077;&#1090;&#1080;&#1090;" TargetMode="External"/><Relationship Id="rId3" Type="http://schemas.openxmlformats.org/officeDocument/2006/relationships/image" Target="../media/image17.png"/><Relationship Id="rId7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8992" y="5105400"/>
            <a:ext cx="5429288" cy="752492"/>
          </a:xfrm>
        </p:spPr>
        <p:txBody>
          <a:bodyPr/>
          <a:lstStyle/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Виртуальная коллекция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D:\Новый конкурс РР\коллекция\коллеция.jpg">
            <a:hlinkClick r:id="rId2" action="ppaction://hlinksldjump" tooltip="коллекци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996769">
            <a:off x="604740" y="925867"/>
            <a:ext cx="4035698" cy="2724096"/>
          </a:xfrm>
          <a:prstGeom prst="rect">
            <a:avLst/>
          </a:prstGeom>
          <a:noFill/>
        </p:spPr>
      </p:pic>
      <p:pic>
        <p:nvPicPr>
          <p:cNvPr id="2055" name="Picture 7" descr="D:\Новый конкурс РР\коллекция\карта ПИ.jpg">
            <a:hlinkClick r:id="rId4" action="ppaction://hlinksldjump" tooltip="карта полезных ископаемых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477873">
            <a:off x="4910815" y="982285"/>
            <a:ext cx="3888776" cy="2501734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3500438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660033"/>
                </a:solidFill>
                <a:latin typeface="Arial Black" pitchFamily="34" charset="0"/>
              </a:rPr>
              <a:t>Руды </a:t>
            </a:r>
            <a:br>
              <a:rPr lang="ru-RU" sz="6000" dirty="0" smtClean="0">
                <a:solidFill>
                  <a:srgbClr val="660033"/>
                </a:solidFill>
                <a:latin typeface="Arial Black" pitchFamily="34" charset="0"/>
              </a:rPr>
            </a:br>
            <a:r>
              <a:rPr lang="ru-RU" sz="6000" dirty="0" smtClean="0">
                <a:solidFill>
                  <a:srgbClr val="660033"/>
                </a:solidFill>
                <a:latin typeface="Arial Black" pitchFamily="34" charset="0"/>
              </a:rPr>
              <a:t>металлов</a:t>
            </a:r>
            <a:endParaRPr lang="ru-RU" sz="60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DB7B8-185D-4DE1-8868-AE893D22FF54}" type="slidenum">
              <a:rPr lang="ru-RU" smtClean="0">
                <a:solidFill>
                  <a:srgbClr val="7030A0"/>
                </a:solidFill>
              </a:rPr>
              <a:pPr/>
              <a:t>1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6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9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0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3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1" name="Овал 50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Развернутая стрелка 51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4" name="Овал 43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2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8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49" name="Овал 48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0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3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7" name="Скругленный прямоугольник 56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>
                <a:solidFill>
                  <a:schemeClr val="tx1"/>
                </a:solidFill>
              </a:rPr>
              <a:t> MnO</a:t>
            </a:r>
            <a:r>
              <a:rPr lang="ru-RU" sz="2000" baseline="-25000" dirty="0">
                <a:solidFill>
                  <a:schemeClr val="tx1"/>
                </a:solidFill>
              </a:rPr>
              <a:t>2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Стальной серый, голубовато-серый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черты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Чёрная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2 — 2,5 </a:t>
            </a:r>
            <a:endParaRPr lang="ru-RU" sz="2000" u="sng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4,4 — 5,06 г/см³</a:t>
            </a:r>
          </a:p>
          <a:p>
            <a:endParaRPr lang="ru-RU" sz="2000" dirty="0" smtClean="0">
              <a:solidFill>
                <a:schemeClr val="accent5">
                  <a:lumMod val="25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13314" name="Picture 2" descr="D:\Новый конкурс РР\коллекция\пиролюзит (марганцевая руда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857364"/>
            <a:ext cx="3917184" cy="378621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9" name="TextBox 58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Пиролюзит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марганцевая руда)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38" name="Овал 37">
            <a:hlinkClick r:id="rId5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6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hlinkClick r:id="rId7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8" action="ppaction://hlinksldjump" tooltip="карта полезных ископаемых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9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2" name="Овал 51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Развернутая стрелка 52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9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50" name="Овал 49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8" name="Скругленный прямоугольник 57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ZnS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000" dirty="0">
                <a:solidFill>
                  <a:schemeClr val="tx1"/>
                </a:solidFill>
              </a:rPr>
              <a:t>желтый,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красно-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коричневый </a:t>
            </a:r>
            <a:r>
              <a:rPr lang="ru-RU" sz="2000" dirty="0">
                <a:solidFill>
                  <a:schemeClr val="tx1"/>
                </a:solidFill>
              </a:rPr>
              <a:t>или </a:t>
            </a:r>
            <a:r>
              <a:rPr lang="ru-RU" sz="2000" dirty="0" smtClean="0">
                <a:solidFill>
                  <a:schemeClr val="tx1"/>
                </a:solidFill>
              </a:rPr>
              <a:t>черный</a:t>
            </a:r>
          </a:p>
          <a:p>
            <a:endParaRPr lang="en-US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черты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000" dirty="0">
                <a:solidFill>
                  <a:schemeClr val="tx1"/>
                </a:solidFill>
              </a:rPr>
              <a:t>белая или </a:t>
            </a:r>
            <a:r>
              <a:rPr lang="ru-RU" sz="2000" dirty="0" smtClean="0">
                <a:solidFill>
                  <a:schemeClr val="tx1"/>
                </a:solidFill>
              </a:rPr>
              <a:t>светло-желтая</a:t>
            </a:r>
            <a:endParaRPr lang="en-US" sz="2000" dirty="0" smtClean="0">
              <a:solidFill>
                <a:schemeClr val="tx1"/>
              </a:solidFill>
            </a:endParaRPr>
          </a:p>
          <a:p>
            <a:endParaRPr lang="en-US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3,5-4,0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tx1"/>
                </a:solidFill>
              </a:rPr>
              <a:t> около 4 г/см³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38" name="Picture 2" descr="D:\Новый конкурс РР\коллекция\сфалерит (цинковая обманка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1857364"/>
            <a:ext cx="3929090" cy="375444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0" name="TextBox 59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Сфалерит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цинковая обманка)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40" name="Овал 39">
            <a:hlinkClick r:id="rId6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7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8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9" action="ppaction://hlinksldjump" tooltip="карта полезных ископаемых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8" name="Овал 37">
            <a:hlinkClick r:id="" action="ppaction://hlinkshowjump?jump=endshow"/>
            <a:hlinkHover r:id="" action="ppaction://hlinkshowjump?jump=nextslide"/>
          </p:cNvPr>
          <p:cNvSpPr/>
          <p:nvPr/>
        </p:nvSpPr>
        <p:spPr>
          <a:xfrm>
            <a:off x="8501090" y="328612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2" name="Овал 51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Развернутая стрелка 52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9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50" name="Овал 49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7" name="TextBox 56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Боксит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алюминиевая руда)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Al </a:t>
            </a:r>
            <a:r>
              <a:rPr lang="ru-RU" sz="2000" baseline="-25000" dirty="0" smtClean="0">
                <a:solidFill>
                  <a:schemeClr val="tx1"/>
                </a:solidFill>
              </a:rPr>
              <a:t>2</a:t>
            </a:r>
            <a:r>
              <a:rPr lang="ru-RU" sz="2000" dirty="0" smtClean="0">
                <a:solidFill>
                  <a:schemeClr val="tx1"/>
                </a:solidFill>
              </a:rPr>
              <a:t>O</a:t>
            </a:r>
            <a:r>
              <a:rPr lang="ru-RU" sz="2000" baseline="-25000" dirty="0" smtClean="0">
                <a:solidFill>
                  <a:schemeClr val="tx1"/>
                </a:solidFill>
              </a:rPr>
              <a:t>3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  </a:t>
            </a:r>
            <a:r>
              <a:rPr lang="ru-RU" sz="2000" dirty="0" smtClean="0">
                <a:solidFill>
                  <a:schemeClr val="tx1"/>
                </a:solidFill>
              </a:rPr>
              <a:t>красный </a:t>
            </a:r>
            <a:r>
              <a:rPr lang="ru-RU" sz="2000" dirty="0">
                <a:solidFill>
                  <a:schemeClr val="tx1"/>
                </a:solidFill>
              </a:rPr>
              <a:t>и </a:t>
            </a:r>
            <a:r>
              <a:rPr lang="ru-RU" sz="2000" dirty="0" smtClean="0">
                <a:solidFill>
                  <a:schemeClr val="tx1"/>
                </a:solidFill>
              </a:rPr>
              <a:t>темно-красный, </a:t>
            </a:r>
            <a:r>
              <a:rPr lang="ru-RU" sz="2000" dirty="0">
                <a:solidFill>
                  <a:schemeClr val="tx1"/>
                </a:solidFill>
              </a:rPr>
              <a:t>реже </a:t>
            </a:r>
            <a:r>
              <a:rPr lang="ru-RU" sz="2000" dirty="0" smtClean="0">
                <a:solidFill>
                  <a:schemeClr val="tx1"/>
                </a:solidFill>
              </a:rPr>
              <a:t>белый, серый, черный</a:t>
            </a:r>
          </a:p>
          <a:p>
            <a:endParaRPr lang="en-US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черты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Красно-коричневая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tx1"/>
                </a:solidFill>
              </a:rPr>
              <a:t> 	</a:t>
            </a:r>
            <a:r>
              <a:rPr lang="en-US" sz="2000" dirty="0" smtClean="0">
                <a:solidFill>
                  <a:schemeClr val="tx1"/>
                </a:solidFill>
              </a:rPr>
              <a:t>4</a:t>
            </a:r>
            <a:r>
              <a:rPr lang="ru-RU" sz="2000" dirty="0" smtClean="0">
                <a:solidFill>
                  <a:schemeClr val="tx1"/>
                </a:solidFill>
              </a:rPr>
              <a:t>,5 — </a:t>
            </a:r>
            <a:r>
              <a:rPr lang="en-US" sz="2000" dirty="0" smtClean="0">
                <a:solidFill>
                  <a:schemeClr val="tx1"/>
                </a:solidFill>
              </a:rPr>
              <a:t>5</a:t>
            </a:r>
            <a:r>
              <a:rPr lang="ru-RU" sz="2000" dirty="0" smtClean="0">
                <a:solidFill>
                  <a:schemeClr val="tx1"/>
                </a:solidFill>
              </a:rPr>
              <a:t>,5 </a:t>
            </a:r>
          </a:p>
          <a:p>
            <a:endParaRPr lang="ru-RU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4,9 — 5,3 г/см³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362" name="Picture 2" descr="D:\Новый конкурс РР\коллекция\boksi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57686" y="1857364"/>
            <a:ext cx="3951877" cy="378621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9" name="Овал 38">
            <a:hlinkClick r:id="rId6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>
            <a:hlinkClick r:id="rId7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8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hlinkClick r:id="rId9" action="ppaction://hlinksldjump" tooltip="карта полезных ископаемых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2" name="Овал 51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Развернутая стрелка 52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9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50" name="Овал 49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8" name="Скругленный прямоугольник 57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PbS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Свинцово-серый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черты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Серо-чёрная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Блеск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Металлический </a:t>
            </a:r>
            <a:endParaRPr lang="ru-RU" sz="2000" u="sng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2,5 </a:t>
            </a:r>
            <a:endParaRPr lang="ru-RU" sz="2000" u="sng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7,2 — 7,6 г/см³</a:t>
            </a:r>
          </a:p>
          <a:p>
            <a:pPr algn="ctr"/>
            <a:endParaRPr lang="ru-RU" dirty="0"/>
          </a:p>
        </p:txBody>
      </p:sp>
      <p:pic>
        <p:nvPicPr>
          <p:cNvPr id="16386" name="Picture 2" descr="D:\Новый конкурс РР\коллекция\галенит (свинцовый блеск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1714488"/>
            <a:ext cx="3929091" cy="378621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0" name="TextBox 59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Галенит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свинцовый блеск)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40" name="Овал 39">
            <a:hlinkClick r:id="rId6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7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8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9" action="ppaction://hlinksldjump" tooltip="карта полезных ископаемых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8429652" y="214290"/>
            <a:ext cx="571504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29" name="Овал 28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Развернутая стрелка 29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3" name="Овал 32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8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098" name="Picture 2" descr="D:\Новый конкурс РР\коллекция\карта ПИ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8059672" cy="5572164"/>
          </a:xfrm>
          <a:prstGeom prst="rect">
            <a:avLst/>
          </a:prstGeom>
          <a:noFill/>
        </p:spPr>
      </p:pic>
      <p:sp>
        <p:nvSpPr>
          <p:cNvPr id="32" name="Овал 31">
            <a:hlinkClick r:id="rId4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hlinkClick r:id="rId5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357290" y="285728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33"/>
                </a:solidFill>
              </a:rPr>
              <a:t>Полезные ископаемые России, </a:t>
            </a:r>
          </a:p>
          <a:p>
            <a:pPr algn="ctr"/>
            <a:r>
              <a:rPr lang="ru-RU" sz="2400" b="1" dirty="0" smtClean="0">
                <a:solidFill>
                  <a:srgbClr val="660033"/>
                </a:solidFill>
              </a:rPr>
              <a:t>бывшего Советского Союз</a:t>
            </a:r>
            <a:r>
              <a:rPr lang="ru-RU" sz="2400" dirty="0" smtClean="0">
                <a:solidFill>
                  <a:srgbClr val="660033"/>
                </a:solidFill>
              </a:rPr>
              <a:t>а</a:t>
            </a:r>
            <a:endParaRPr lang="ru-RU" sz="24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122" name="Picture 2" descr="D:\Новый конкурс РР\коллекция\карта жел.ру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858179" cy="5794147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3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1" name="Дата 9"/>
          <p:cNvSpPr txBox="1">
            <a:spLocks/>
          </p:cNvSpPr>
          <p:nvPr/>
        </p:nvSpPr>
        <p:spPr bwMode="auto">
          <a:xfrm>
            <a:off x="6858016" y="142852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B891B2-2369-4125-85F9-BD66FF4AF11E}" type="datetime1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30.11.2009</a:t>
            </a:fld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29652" y="214290"/>
            <a:ext cx="571504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29" name="Овал 28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Развернутая стрелка 29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1" name="Овал 30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hlinkClick r:id="rId4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hlinkClick r:id="rId5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C82D-6F56-4A36-8B24-AFA8D8ACBA3C}" type="datetime1">
              <a:rPr lang="ru-RU" smtClean="0"/>
              <a:pPr/>
              <a:t>30.11.2009</a:t>
            </a:fld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286776" y="6245225"/>
            <a:ext cx="400024" cy="476250"/>
          </a:xfrm>
        </p:spPr>
        <p:txBody>
          <a:bodyPr/>
          <a:lstStyle/>
          <a:p>
            <a:fld id="{A3C970C5-2227-41A3-8BBE-C842605CD66A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3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17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8" name="Дата 9"/>
          <p:cNvSpPr txBox="1">
            <a:spLocks/>
          </p:cNvSpPr>
          <p:nvPr/>
        </p:nvSpPr>
        <p:spPr bwMode="auto">
          <a:xfrm>
            <a:off x="6858016" y="142852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B891B2-2369-4125-85F9-BD66FF4AF11E}" type="datetime1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30.11.2009</a:t>
            </a:fld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571480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8429652" y="214290"/>
            <a:ext cx="571504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6" name="Группа 75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77" name="Овал 76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Развернутая стрелка 77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82" name="Овал 81">
            <a:hlinkClick r:id="rId4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TextBox 83"/>
          <p:cNvSpPr txBox="1"/>
          <p:nvPr/>
        </p:nvSpPr>
        <p:spPr>
          <a:xfrm>
            <a:off x="1285852" y="71435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Гематит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928662" y="442913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Гарниерит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143240" y="571480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TextBox 96"/>
          <p:cNvSpPr txBox="1"/>
          <p:nvPr/>
        </p:nvSpPr>
        <p:spPr>
          <a:xfrm>
            <a:off x="3571868" y="71435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Лимонит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5429256" y="571480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5857884" y="71435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Магнетит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3143240" y="2428868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TextBox 100"/>
          <p:cNvSpPr txBox="1"/>
          <p:nvPr/>
        </p:nvSpPr>
        <p:spPr>
          <a:xfrm>
            <a:off x="3357554" y="257174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Халькопирит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5429256" y="2428868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5786446" y="257174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Галенит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857224" y="2428868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TextBox 104"/>
          <p:cNvSpPr txBox="1"/>
          <p:nvPr/>
        </p:nvSpPr>
        <p:spPr>
          <a:xfrm>
            <a:off x="1285852" y="257174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Пирит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857224" y="4286256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TextBox 106"/>
          <p:cNvSpPr txBox="1"/>
          <p:nvPr/>
        </p:nvSpPr>
        <p:spPr>
          <a:xfrm>
            <a:off x="1285852" y="442913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Боксит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3143240" y="4286256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TextBox 108"/>
          <p:cNvSpPr txBox="1"/>
          <p:nvPr/>
        </p:nvSpPr>
        <p:spPr>
          <a:xfrm>
            <a:off x="3571868" y="442913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Сфалерит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429256" y="4286256"/>
            <a:ext cx="2286016" cy="1857388"/>
          </a:xfrm>
          <a:prstGeom prst="rect">
            <a:avLst/>
          </a:prstGeom>
          <a:solidFill>
            <a:schemeClr val="accent5">
              <a:lumMod val="90000"/>
            </a:schemeClr>
          </a:solidFill>
          <a:scene3d>
            <a:camera prst="orthographicFront"/>
            <a:lightRig rig="morning" dir="t"/>
          </a:scene3d>
          <a:sp3d extrusionH="76200" contourW="12700">
            <a:bevelT w="184150" h="165100" prst="relaxedInset"/>
            <a:extrusionClr>
              <a:srgbClr val="0070C0"/>
            </a:extrusionClr>
            <a:contourClr>
              <a:srgbClr val="B7D1CD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TextBox 110"/>
          <p:cNvSpPr txBox="1"/>
          <p:nvPr/>
        </p:nvSpPr>
        <p:spPr>
          <a:xfrm>
            <a:off x="5857884" y="442913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Пиролюзит</a:t>
            </a:r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1026" name="Picture 2" descr="C:\Documents and Settings\Sokoloff\Мои документы\коллекция\Безимени-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4714884"/>
            <a:ext cx="1583938" cy="1205230"/>
          </a:xfrm>
          <a:prstGeom prst="rect">
            <a:avLst/>
          </a:prstGeom>
          <a:noFill/>
        </p:spPr>
      </p:pic>
      <p:pic>
        <p:nvPicPr>
          <p:cNvPr id="1027" name="Picture 3" descr="C:\Documents and Settings\Sokoloff\Мои документы\коллекция\галенит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928933"/>
            <a:ext cx="1285884" cy="1159817"/>
          </a:xfrm>
          <a:prstGeom prst="rect">
            <a:avLst/>
          </a:prstGeom>
          <a:noFill/>
        </p:spPr>
      </p:pic>
      <p:pic>
        <p:nvPicPr>
          <p:cNvPr id="1028" name="Picture 4" descr="C:\Documents and Settings\Sokoloff\Мои документы\коллекция\гематит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1071546"/>
            <a:ext cx="1463935" cy="1209673"/>
          </a:xfrm>
          <a:prstGeom prst="rect">
            <a:avLst/>
          </a:prstGeom>
          <a:noFill/>
        </p:spPr>
      </p:pic>
      <p:pic>
        <p:nvPicPr>
          <p:cNvPr id="1029" name="Picture 5" descr="C:\Documents and Settings\Sokoloff\Мои документы\коллекция\лимонит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1071546"/>
            <a:ext cx="1344499" cy="1138241"/>
          </a:xfrm>
          <a:prstGeom prst="rect">
            <a:avLst/>
          </a:prstGeom>
          <a:noFill/>
        </p:spPr>
      </p:pic>
      <p:pic>
        <p:nvPicPr>
          <p:cNvPr id="1030" name="Picture 6" descr="C:\Documents and Settings\Sokoloff\Мои документы\коллекция\магнетит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86446" y="1142984"/>
            <a:ext cx="1490667" cy="1038442"/>
          </a:xfrm>
          <a:prstGeom prst="rect">
            <a:avLst/>
          </a:prstGeom>
          <a:noFill/>
        </p:spPr>
      </p:pic>
      <p:pic>
        <p:nvPicPr>
          <p:cNvPr id="1031" name="Picture 7" descr="C:\Documents and Settings\Sokoloff\Мои документы\коллекция\пирит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85852" y="2928934"/>
            <a:ext cx="1619254" cy="1136923"/>
          </a:xfrm>
          <a:prstGeom prst="rect">
            <a:avLst/>
          </a:prstGeom>
          <a:noFill/>
        </p:spPr>
      </p:pic>
      <p:pic>
        <p:nvPicPr>
          <p:cNvPr id="1032" name="Picture 8" descr="C:\Documents and Settings\Sokoloff\Мои документы\коллекция\пиролюзит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86446" y="4786322"/>
            <a:ext cx="1526489" cy="1085853"/>
          </a:xfrm>
          <a:prstGeom prst="rect">
            <a:avLst/>
          </a:prstGeom>
          <a:noFill/>
        </p:spPr>
      </p:pic>
      <p:pic>
        <p:nvPicPr>
          <p:cNvPr id="1033" name="Picture 9" descr="C:\Documents and Settings\Sokoloff\Мои документы\коллекция\сфалерит.g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357554" y="4714884"/>
            <a:ext cx="1795463" cy="1209675"/>
          </a:xfrm>
          <a:prstGeom prst="rect">
            <a:avLst/>
          </a:prstGeom>
          <a:noFill/>
        </p:spPr>
      </p:pic>
      <p:pic>
        <p:nvPicPr>
          <p:cNvPr id="1034" name="Picture 10" descr="C:\Documents and Settings\Sokoloff\Мои документы\коллекция\халькопирит.g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00430" y="3000372"/>
            <a:ext cx="1725418" cy="1000132"/>
          </a:xfrm>
          <a:prstGeom prst="rect">
            <a:avLst/>
          </a:prstGeom>
          <a:noFill/>
        </p:spPr>
      </p:pic>
      <p:sp>
        <p:nvSpPr>
          <p:cNvPr id="48" name="Прямоугольник 47">
            <a:hlinkClick r:id="rId14" action="ppaction://hlinksldjump"/>
          </p:cNvPr>
          <p:cNvSpPr/>
          <p:nvPr/>
        </p:nvSpPr>
        <p:spPr>
          <a:xfrm>
            <a:off x="857224" y="571480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hlinkClick r:id="rId15" action="ppaction://hlinksldjump"/>
          </p:cNvPr>
          <p:cNvSpPr/>
          <p:nvPr/>
        </p:nvSpPr>
        <p:spPr>
          <a:xfrm>
            <a:off x="3143240" y="642918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hlinkClick r:id="rId16" action="ppaction://hlinksldjump"/>
          </p:cNvPr>
          <p:cNvSpPr/>
          <p:nvPr/>
        </p:nvSpPr>
        <p:spPr>
          <a:xfrm>
            <a:off x="5429256" y="642918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hlinkClick r:id="rId17" action="ppaction://hlinksldjump"/>
          </p:cNvPr>
          <p:cNvSpPr/>
          <p:nvPr/>
        </p:nvSpPr>
        <p:spPr>
          <a:xfrm>
            <a:off x="857224" y="2428868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hlinkClick r:id="rId18" action="ppaction://hlinksldjump"/>
          </p:cNvPr>
          <p:cNvSpPr/>
          <p:nvPr/>
        </p:nvSpPr>
        <p:spPr>
          <a:xfrm>
            <a:off x="3071802" y="2428868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hlinkClick r:id="rId19" action="ppaction://hlinksldjump"/>
          </p:cNvPr>
          <p:cNvSpPr/>
          <p:nvPr/>
        </p:nvSpPr>
        <p:spPr>
          <a:xfrm>
            <a:off x="5429256" y="2428868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hlinkClick r:id="rId20" action="ppaction://hlinksldjump"/>
          </p:cNvPr>
          <p:cNvSpPr/>
          <p:nvPr/>
        </p:nvSpPr>
        <p:spPr>
          <a:xfrm>
            <a:off x="785786" y="4286256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hlinkClick r:id="rId21" action="ppaction://hlinksldjump"/>
          </p:cNvPr>
          <p:cNvSpPr/>
          <p:nvPr/>
        </p:nvSpPr>
        <p:spPr>
          <a:xfrm>
            <a:off x="3071802" y="4286256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hlinkClick r:id="rId22" action="ppaction://hlinksldjump"/>
          </p:cNvPr>
          <p:cNvSpPr/>
          <p:nvPr/>
        </p:nvSpPr>
        <p:spPr>
          <a:xfrm>
            <a:off x="5429256" y="4357694"/>
            <a:ext cx="2286016" cy="1785950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9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2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214422"/>
            <a:ext cx="285752" cy="294405"/>
          </a:xfrm>
          <a:prstGeom prst="rect">
            <a:avLst/>
          </a:prstGeom>
          <a:noFill/>
        </p:spPr>
      </p:pic>
      <p:sp>
        <p:nvSpPr>
          <p:cNvPr id="60" name="Овал 59">
            <a:hlinkClick r:id="rId24" action="ppaction://hlinksldjump" tooltip="карта полезных ископаемых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171" name="Picture 3" descr="D:\Новый конкурс РР\коллекция\гематит Кровавик.jp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4429124" y="1928802"/>
            <a:ext cx="3788426" cy="364333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9" name="Скругленный прямоугольник 38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 Fe</a:t>
            </a:r>
            <a:r>
              <a:rPr lang="ru-RU" sz="2000" baseline="-25000" dirty="0" smtClean="0">
                <a:solidFill>
                  <a:schemeClr val="accent5">
                    <a:lumMod val="25000"/>
                  </a:schemeClr>
                </a:solidFill>
              </a:rPr>
              <a:t>2</a:t>
            </a: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O</a:t>
            </a:r>
            <a:r>
              <a:rPr lang="ru-RU" sz="2000" baseline="-25000" dirty="0" smtClean="0">
                <a:solidFill>
                  <a:schemeClr val="accent5">
                    <a:lumMod val="25000"/>
                  </a:schemeClr>
                </a:solidFill>
              </a:rPr>
              <a:t>3</a:t>
            </a: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</a:p>
          <a:p>
            <a:endParaRPr lang="ru-RU" sz="20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</a:p>
          <a:p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Металлический серый, </a:t>
            </a:r>
          </a:p>
          <a:p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до коричнево-красного </a:t>
            </a:r>
          </a:p>
          <a:p>
            <a:endParaRPr lang="ru-RU" sz="20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черты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Красно-коричневая</a:t>
            </a:r>
          </a:p>
          <a:p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	5,5 — 6,5 </a:t>
            </a:r>
          </a:p>
          <a:p>
            <a:endParaRPr lang="ru-RU" sz="2000" u="sng" dirty="0" smtClean="0">
              <a:solidFill>
                <a:schemeClr val="accent5">
                  <a:lumMod val="25000"/>
                </a:schemeClr>
              </a:solidFill>
              <a:hlinkClick r:id="rId4" tooltip="Плотность"/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</a:rPr>
              <a:t> 4,9 — 5,3 г/см³</a:t>
            </a:r>
          </a:p>
          <a:p>
            <a:pPr algn="ctr"/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Гематит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красный </a:t>
            </a:r>
            <a:r>
              <a:rPr lang="ru-RU" sz="2400" i="1" dirty="0">
                <a:solidFill>
                  <a:srgbClr val="660033"/>
                </a:solidFill>
              </a:rPr>
              <a:t>железняк</a:t>
            </a:r>
            <a:r>
              <a:rPr lang="ru-RU" sz="2400" dirty="0">
                <a:solidFill>
                  <a:srgbClr val="660033"/>
                </a:solidFill>
              </a:rPr>
              <a:t>, </a:t>
            </a:r>
            <a:r>
              <a:rPr lang="ru-RU" sz="2400" i="1" dirty="0">
                <a:solidFill>
                  <a:srgbClr val="660033"/>
                </a:solidFill>
              </a:rPr>
              <a:t>железный </a:t>
            </a:r>
            <a:r>
              <a:rPr lang="ru-RU" sz="2400" i="1" dirty="0" smtClean="0">
                <a:solidFill>
                  <a:srgbClr val="660033"/>
                </a:solidFill>
              </a:rPr>
              <a:t>блеск)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8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76" name="Овал 75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звернутая стрелка 76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9" name="Овал 68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2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5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73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74" name="Овал 73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5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6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63" name="Овал 62">
            <a:hlinkClick r:id="rId7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>
            <a:hlinkClick r:id="rId8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hlinkClick r:id="rId9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10" action="ppaction://hlinksldjump" tooltip="карта месторождений железных руд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FeOOH</a:t>
            </a:r>
            <a:r>
              <a:rPr lang="ru-RU" sz="2000" dirty="0">
                <a:solidFill>
                  <a:schemeClr val="tx1"/>
                </a:solidFill>
              </a:rPr>
              <a:t>·(Fe</a:t>
            </a:r>
            <a:r>
              <a:rPr lang="ru-RU" sz="2000" baseline="-25000" dirty="0">
                <a:solidFill>
                  <a:schemeClr val="tx1"/>
                </a:solidFill>
              </a:rPr>
              <a:t>2</a:t>
            </a:r>
            <a:r>
              <a:rPr lang="ru-RU" sz="2000" dirty="0">
                <a:solidFill>
                  <a:schemeClr val="tx1"/>
                </a:solidFill>
              </a:rPr>
              <a:t>O</a:t>
            </a:r>
            <a:r>
              <a:rPr lang="ru-RU" sz="2000" baseline="-25000" dirty="0">
                <a:solidFill>
                  <a:schemeClr val="tx1"/>
                </a:solidFill>
              </a:rPr>
              <a:t>3</a:t>
            </a:r>
            <a:r>
              <a:rPr lang="ru-RU" sz="2000" dirty="0">
                <a:solidFill>
                  <a:schemeClr val="tx1"/>
                </a:solidFill>
              </a:rPr>
              <a:t>·nH</a:t>
            </a:r>
            <a:r>
              <a:rPr lang="ru-RU" sz="2000" baseline="-25000" dirty="0">
                <a:solidFill>
                  <a:schemeClr val="tx1"/>
                </a:solidFill>
              </a:rPr>
              <a:t>2</a:t>
            </a:r>
            <a:r>
              <a:rPr lang="ru-RU" sz="2000" dirty="0">
                <a:solidFill>
                  <a:schemeClr val="tx1"/>
                </a:solidFill>
              </a:rPr>
              <a:t>O)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Бурый</a:t>
            </a:r>
            <a:r>
              <a:rPr lang="ru-RU" sz="2000" dirty="0">
                <a:solidFill>
                  <a:schemeClr val="tx1"/>
                </a:solidFill>
              </a:rPr>
              <a:t>, черный, охристо-желтый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черты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Желтая, ржаво-бурая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1,5 — 5,5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3,3—3,9 г/см³</a:t>
            </a:r>
          </a:p>
          <a:p>
            <a:pPr algn="ctr"/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8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6" name="Овал 55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Развернутая стрелка 56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9" name="Овал 48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53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54" name="Овал 53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5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61" name="TextBox 60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Лимонит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бурый железняк)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pic>
        <p:nvPicPr>
          <p:cNvPr id="9218" name="Picture 2" descr="D:\Новый конкурс РР\коллекция\лимони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928802"/>
            <a:ext cx="3786214" cy="364333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9" name="Овал 28">
            <a:hlinkClick r:id="rId6" action="ppaction://hlinksldjump" tooltip="карта месторождений железных руд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hlinkClick r:id="rId7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>
            <a:hlinkClick r:id="rId8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9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2" name="Овал 51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Развернутая стрелка 52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9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50" name="Овал 49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8" name="Скругленный прямоугольник 57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>
                <a:solidFill>
                  <a:schemeClr val="tx1"/>
                </a:solidFill>
              </a:rPr>
              <a:t> CuFeS</a:t>
            </a:r>
            <a:r>
              <a:rPr lang="ru-RU" sz="2000" baseline="-25000" dirty="0">
                <a:solidFill>
                  <a:schemeClr val="tx1"/>
                </a:solidFill>
              </a:rPr>
              <a:t>2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Золотисто-жёлтый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tx1"/>
                </a:solidFill>
              </a:rPr>
              <a:t>Цвет </a:t>
            </a:r>
            <a:r>
              <a:rPr lang="ru-RU" sz="2000" u="sng" dirty="0">
                <a:solidFill>
                  <a:schemeClr val="tx1"/>
                </a:solidFill>
              </a:rPr>
              <a:t>черты</a:t>
            </a:r>
            <a:r>
              <a:rPr lang="ru-RU" sz="2000" dirty="0">
                <a:solidFill>
                  <a:schemeClr val="tx1"/>
                </a:solidFill>
              </a:rPr>
              <a:t> Зеленовато-чёрная </a:t>
            </a:r>
            <a:endParaRPr lang="ru-RU" sz="2000" u="sng" dirty="0" smtClean="0">
              <a:solidFill>
                <a:schemeClr val="tx1"/>
              </a:solidFill>
            </a:endParaRPr>
          </a:p>
          <a:p>
            <a:endParaRPr lang="ru-RU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3,5 </a:t>
            </a:r>
            <a:endParaRPr lang="ru-RU" sz="2000" u="sng" dirty="0" smtClean="0">
              <a:solidFill>
                <a:schemeClr val="tx1"/>
              </a:solidFill>
            </a:endParaRPr>
          </a:p>
          <a:p>
            <a:endParaRPr lang="ru-RU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4,1 — 4,3 г/см³</a:t>
            </a:r>
          </a:p>
          <a:p>
            <a:pPr algn="ctr"/>
            <a:endParaRPr lang="ru-RU" dirty="0"/>
          </a:p>
        </p:txBody>
      </p:sp>
      <p:pic>
        <p:nvPicPr>
          <p:cNvPr id="10242" name="Picture 2" descr="D:\Новый конкурс РР\коллекция\халькопири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1928802"/>
            <a:ext cx="3857652" cy="371477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0" name="TextBox 59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Халькопирит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медный колчедан)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40" name="Овал 39">
            <a:hlinkClick r:id="rId6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7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8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9" action="ppaction://hlinksldjump" tooltip="карта полезных ископаемых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8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7030A0"/>
                </a:solidFill>
                <a:hlinkClick r:id="rId2" tooltip="Жду Ваших комментариев "/>
              </a:rPr>
              <a:t>maksoe@mail.ru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2" name="Овал 51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Развернутая стрелка 52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5" name="Овал 44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9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50" name="Овал 49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8" name="Скругленный прямоугольник 57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>
                <a:solidFill>
                  <a:schemeClr val="tx1"/>
                </a:solidFill>
              </a:rPr>
              <a:t> FeS</a:t>
            </a:r>
            <a:r>
              <a:rPr lang="ru-RU" sz="2000" baseline="-25000" dirty="0">
                <a:solidFill>
                  <a:schemeClr val="tx1"/>
                </a:solidFill>
              </a:rPr>
              <a:t>2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  Латунно-жёлтый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Блеск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  Металлический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>
                <a:solidFill>
                  <a:schemeClr val="tx1"/>
                </a:solidFill>
              </a:rPr>
              <a:t> 6 — 6,5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4,95—5,1 г/см³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571736" y="214290"/>
            <a:ext cx="5857916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Пирит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серный колчедан, железный колчедан)</a:t>
            </a:r>
            <a:r>
              <a:rPr lang="ru-RU" sz="2400" dirty="0" smtClean="0">
                <a:solidFill>
                  <a:srgbClr val="660033"/>
                </a:solidFill>
              </a:rPr>
              <a:t> 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pic>
        <p:nvPicPr>
          <p:cNvPr id="11266" name="Picture 2" descr="D:\Новый конкурс РР\коллекция\пирит.jp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4357686" y="1928802"/>
            <a:ext cx="3917587" cy="371477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9" name="Овал 28">
            <a:hlinkClick r:id="rId6" action="ppaction://hlinksldjump" tooltip="карта месторождений железных руд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>
            <a:hlinkClick r:id="rId7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8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9" tooltip="читать в сети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970C5-2227-41A3-8BBE-C842605CD66A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9" name="Дата 9"/>
          <p:cNvSpPr>
            <a:spLocks noGrp="1"/>
          </p:cNvSpPr>
          <p:nvPr>
            <p:ph type="dt" sz="half" idx="10"/>
          </p:nvPr>
        </p:nvSpPr>
        <p:spPr>
          <a:xfrm>
            <a:off x="6858016" y="142852"/>
            <a:ext cx="2133600" cy="476250"/>
          </a:xfrm>
        </p:spPr>
        <p:txBody>
          <a:bodyPr/>
          <a:lstStyle/>
          <a:p>
            <a:fld id="{FFB891B2-2369-4125-85F9-BD66FF4AF11E}" type="datetime1">
              <a:rPr lang="ru-RU" smtClean="0">
                <a:solidFill>
                  <a:srgbClr val="7030A0"/>
                </a:solidFill>
              </a:rPr>
              <a:pPr/>
              <a:t>30.11.2009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0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643174" y="6215082"/>
            <a:ext cx="2895600" cy="47625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Соколова О.Е. Руды металлов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429652" y="214290"/>
            <a:ext cx="571504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3" name="Группа 26"/>
          <p:cNvGrpSpPr/>
          <p:nvPr/>
        </p:nvGrpSpPr>
        <p:grpSpPr>
          <a:xfrm>
            <a:off x="8501090" y="428604"/>
            <a:ext cx="428628" cy="428628"/>
            <a:chOff x="8501090" y="428604"/>
            <a:chExt cx="428628" cy="428628"/>
          </a:xfrm>
        </p:grpSpPr>
        <p:sp>
          <p:nvSpPr>
            <p:cNvPr id="51" name="Овал 50"/>
            <p:cNvSpPr/>
            <p:nvPr/>
          </p:nvSpPr>
          <p:spPr>
            <a:xfrm>
              <a:off x="8501090" y="428604"/>
              <a:ext cx="428628" cy="428628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Развернутая стрелка 51"/>
            <p:cNvSpPr/>
            <p:nvPr/>
          </p:nvSpPr>
          <p:spPr>
            <a:xfrm rot="10550820">
              <a:off x="8562485" y="508835"/>
              <a:ext cx="252606" cy="268163"/>
            </a:xfrm>
            <a:prstGeom prst="uturn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44" name="Овал 43"/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8572528" y="1214422"/>
            <a:ext cx="285752" cy="214314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Picture 4" descr="D:\Новый конкурс РР\коллекция\карта 3.jpg"/>
          <p:cNvPicPr>
            <a:picLocks noChangeAspect="1" noChangeArrowheads="1"/>
          </p:cNvPicPr>
          <p:nvPr/>
        </p:nvPicPr>
        <p:blipFill>
          <a:blip r:embed="rId2" cstate="email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528" y="1928801"/>
            <a:ext cx="285752" cy="294405"/>
          </a:xfrm>
          <a:prstGeom prst="rect">
            <a:avLst/>
          </a:prstGeom>
          <a:noFill/>
        </p:spPr>
      </p:pic>
      <p:grpSp>
        <p:nvGrpSpPr>
          <p:cNvPr id="48" name="Группа 45"/>
          <p:cNvGrpSpPr/>
          <p:nvPr/>
        </p:nvGrpSpPr>
        <p:grpSpPr>
          <a:xfrm>
            <a:off x="8501090" y="2571744"/>
            <a:ext cx="428628" cy="428628"/>
            <a:chOff x="8501090" y="2571744"/>
            <a:chExt cx="428628" cy="428628"/>
          </a:xfrm>
        </p:grpSpPr>
        <p:sp>
          <p:nvSpPr>
            <p:cNvPr id="49" name="Овал 48"/>
            <p:cNvSpPr/>
            <p:nvPr/>
          </p:nvSpPr>
          <p:spPr>
            <a:xfrm>
              <a:off x="8501090" y="2571744"/>
              <a:ext cx="428628" cy="4286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0" name="Picture 5" descr="H:\Documents and Settings\ВКС\Мои документы\Мои рисунки\кнопка.png"/>
            <p:cNvPicPr>
              <a:picLocks noChangeAspect="1" noChangeArrowheads="1"/>
            </p:cNvPicPr>
            <p:nvPr/>
          </p:nvPicPr>
          <p:blipFill>
            <a:blip r:embed="rId3" cstate="email">
              <a:grayscl/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8572528" y="2643182"/>
              <a:ext cx="291467" cy="285752"/>
            </a:xfrm>
            <a:prstGeom prst="rect">
              <a:avLst/>
            </a:prstGeom>
            <a:noFill/>
          </p:spPr>
        </p:pic>
      </p:grpSp>
      <p:sp>
        <p:nvSpPr>
          <p:cNvPr id="57" name="Скругленный прямоугольник 56"/>
          <p:cNvSpPr/>
          <p:nvPr/>
        </p:nvSpPr>
        <p:spPr>
          <a:xfrm>
            <a:off x="428596" y="1571612"/>
            <a:ext cx="3643338" cy="4357718"/>
          </a:xfrm>
          <a:prstGeom prst="round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Формула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FeO</a:t>
            </a:r>
            <a:r>
              <a:rPr lang="ru-RU" sz="2000" dirty="0" smtClean="0">
                <a:solidFill>
                  <a:schemeClr val="tx1"/>
                </a:solidFill>
              </a:rPr>
              <a:t>·Fe</a:t>
            </a:r>
            <a:r>
              <a:rPr lang="ru-RU" sz="2000" baseline="-25000" dirty="0" smtClean="0">
                <a:solidFill>
                  <a:schemeClr val="tx1"/>
                </a:solidFill>
              </a:rPr>
              <a:t>2</a:t>
            </a:r>
            <a:r>
              <a:rPr lang="ru-RU" sz="2000" dirty="0" smtClean="0">
                <a:solidFill>
                  <a:schemeClr val="tx1"/>
                </a:solidFill>
              </a:rPr>
              <a:t>O</a:t>
            </a:r>
            <a:r>
              <a:rPr lang="ru-RU" sz="2000" baseline="-25000" dirty="0" smtClean="0">
                <a:solidFill>
                  <a:schemeClr val="tx1"/>
                </a:solidFill>
              </a:rPr>
              <a:t>3</a:t>
            </a:r>
          </a:p>
          <a:p>
            <a:endParaRPr lang="ru-RU" sz="2000" u="sng" dirty="0" smtClean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Железно-чёрный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Цвет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черты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Чёрная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Блеск</a:t>
            </a:r>
            <a:r>
              <a:rPr lang="ru-RU" sz="2000" dirty="0" smtClean="0">
                <a:solidFill>
                  <a:schemeClr val="tx1"/>
                </a:solidFill>
              </a:rPr>
              <a:t> Металлический </a:t>
            </a:r>
            <a:endParaRPr lang="ru-RU" sz="2000" u="sng" dirty="0" smtClean="0">
              <a:solidFill>
                <a:schemeClr val="tx1"/>
              </a:solidFill>
            </a:endParaRPr>
          </a:p>
          <a:p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</a:rPr>
              <a:t>Твёрдость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5,5 </a:t>
            </a:r>
            <a:r>
              <a:rPr lang="ru-RU" sz="2000" dirty="0" smtClean="0">
                <a:solidFill>
                  <a:schemeClr val="tx1"/>
                </a:solidFill>
              </a:rPr>
              <a:t>—6,0 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</a:rPr>
              <a:t>Плотность</a:t>
            </a:r>
            <a:r>
              <a:rPr lang="ru-RU" sz="2000" dirty="0">
                <a:solidFill>
                  <a:schemeClr val="tx1"/>
                </a:solidFill>
              </a:rPr>
              <a:t> 4,9 — 5,2 г/см³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0" name="Picture 2" descr="D:\Новый конкурс РР\коллекция\магнети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857364"/>
            <a:ext cx="3929090" cy="371477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9" name="TextBox 58"/>
          <p:cNvSpPr txBox="1"/>
          <p:nvPr/>
        </p:nvSpPr>
        <p:spPr>
          <a:xfrm>
            <a:off x="2571736" y="214290"/>
            <a:ext cx="5715040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400" dirty="0" smtClean="0">
                <a:solidFill>
                  <a:srgbClr val="660033"/>
                </a:solidFill>
                <a:latin typeface="Arial Black" pitchFamily="34" charset="0"/>
              </a:rPr>
              <a:t>Магнетит </a:t>
            </a:r>
          </a:p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660033"/>
                </a:solidFill>
                <a:latin typeface="Arial Black" pitchFamily="34" charset="0"/>
              </a:rPr>
              <a:t>(</a:t>
            </a:r>
            <a:r>
              <a:rPr lang="ru-RU" sz="2400" i="1" dirty="0" smtClean="0">
                <a:solidFill>
                  <a:srgbClr val="660033"/>
                </a:solidFill>
              </a:rPr>
              <a:t>магнитный железняк)</a:t>
            </a:r>
            <a:endParaRPr lang="ru-RU" sz="2400" dirty="0">
              <a:solidFill>
                <a:srgbClr val="660033"/>
              </a:solidFill>
              <a:latin typeface="Arial Black" pitchFamily="34" charset="0"/>
            </a:endParaRPr>
          </a:p>
        </p:txBody>
      </p:sp>
      <p:sp>
        <p:nvSpPr>
          <p:cNvPr id="28" name="Овал 27">
            <a:hlinkClick r:id="rId5" action="ppaction://hlinksldjump" tooltip="карта месторождений железных руд"/>
          </p:cNvPr>
          <p:cNvSpPr/>
          <p:nvPr/>
        </p:nvSpPr>
        <p:spPr>
          <a:xfrm>
            <a:off x="8501090" y="185736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6" action="ppaction://hlinksldjump" tooltip="коллекция руд металлов"/>
          </p:cNvPr>
          <p:cNvSpPr/>
          <p:nvPr/>
        </p:nvSpPr>
        <p:spPr>
          <a:xfrm>
            <a:off x="8501090" y="114298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hlinkClick r:id="rId7" action="ppaction://hlinksldjump" tooltip="титул"/>
          </p:cNvPr>
          <p:cNvSpPr/>
          <p:nvPr/>
        </p:nvSpPr>
        <p:spPr>
          <a:xfrm>
            <a:off x="8501090" y="42860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8" tooltip="читать в сети  Internet"/>
          </p:cNvPr>
          <p:cNvSpPr/>
          <p:nvPr/>
        </p:nvSpPr>
        <p:spPr>
          <a:xfrm>
            <a:off x="8501090" y="2571744"/>
            <a:ext cx="428628" cy="428628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5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05</Template>
  <TotalTime>423</TotalTime>
  <Words>317</Words>
  <Application>Microsoft Office PowerPoint</Application>
  <PresentationFormat>Экран (4:3)</PresentationFormat>
  <Paragraphs>180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05</vt:lpstr>
      <vt:lpstr>Руды  металлов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МОУ лицей №1 городского округа город Мантурово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Платонова Ольга Борисовна</dc:creator>
  <cp:lastModifiedBy>Соколова Ольга Евгеньевна</cp:lastModifiedBy>
  <cp:revision>44</cp:revision>
  <dcterms:created xsi:type="dcterms:W3CDTF">2009-11-28T08:46:30Z</dcterms:created>
  <dcterms:modified xsi:type="dcterms:W3CDTF">2009-11-30T09:12:22Z</dcterms:modified>
</cp:coreProperties>
</file>