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448" r:id="rId2"/>
    <p:sldId id="256" r:id="rId3"/>
    <p:sldId id="418" r:id="rId4"/>
    <p:sldId id="442" r:id="rId5"/>
    <p:sldId id="441" r:id="rId6"/>
    <p:sldId id="443" r:id="rId7"/>
    <p:sldId id="444" r:id="rId8"/>
    <p:sldId id="445" r:id="rId9"/>
    <p:sldId id="428" r:id="rId10"/>
    <p:sldId id="446" r:id="rId11"/>
    <p:sldId id="449" r:id="rId12"/>
    <p:sldId id="450" r:id="rId13"/>
    <p:sldId id="451" r:id="rId14"/>
    <p:sldId id="452" r:id="rId15"/>
    <p:sldId id="453" r:id="rId16"/>
    <p:sldId id="28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FFCC00"/>
    <a:srgbClr val="CCFF99"/>
    <a:srgbClr val="00CCFF"/>
    <a:srgbClr val="FFFF00"/>
    <a:srgbClr val="FFCCFF"/>
    <a:srgbClr val="990000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896" autoAdjust="0"/>
    <p:restoredTop sz="94660"/>
  </p:normalViewPr>
  <p:slideViewPr>
    <p:cSldViewPr>
      <p:cViewPr>
        <p:scale>
          <a:sx n="61" d="100"/>
          <a:sy n="61" d="100"/>
        </p:scale>
        <p:origin x="-1674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D550EC7-EE45-4CCC-8F59-E1A3B96797C5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62DBF48-8750-471B-A88C-85073142A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D76A6-B168-4EE6-A524-CDEEB065CF26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AD161-22C9-4735-B027-FC4F196FB4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983BD-ABF7-4FF2-BD7E-E56075F71416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61F386-3017-4E1A-B407-DF8D32C0B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9BFBE-0597-476B-A60A-F1440EA353F4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66EFF-0540-4AA8-A309-33FB661103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3F99F-3823-442D-A522-8F3DBD70D72F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9200F-6677-4D4D-A702-1214B2010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4539D-4B89-45B6-8A3E-79BAC3A57E37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FA17C-DA96-49CB-8C22-410D7034C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AEC7D-8F40-4E02-8753-030019A3CE1E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DADF8-3669-4C3C-8BDC-BF9C9672F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9E89B-AE81-4879-B4B0-0F7CF9103E1A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2F4C-B554-4C88-BE23-0AA40B9BC7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8755B-D3A2-4A76-8F1D-589E4DD8A23A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A8FAC-C225-4668-B875-90B6241C29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CA12E-A83C-47DC-BA5C-FCAAA5694989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508F8-F019-4E62-BEBC-A23D2AB78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08594-3021-44B0-B3F0-B8635093EC9E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E48A5-4753-444C-8A8B-E5539869C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741A2-7F2C-4CA7-B21C-E09F1CC528BF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40688-CB84-4F15-83FB-0BF32154B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40CD65-7B7D-4DA0-A0C6-09563327FBBE}" type="datetimeFigureOut">
              <a:rPr lang="ru-RU"/>
              <a:pPr>
                <a:defRPr/>
              </a:pPr>
              <a:t>04.01.2015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A9E0C7-6DC4-412C-8EA4-1740998D3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2428892"/>
          </a:xfrm>
        </p:spPr>
        <p:txBody>
          <a:bodyPr/>
          <a:lstStyle/>
          <a:p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Древнего мира</a:t>
            </a:r>
            <a:endParaRPr lang="ru-RU" sz="8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00438"/>
            <a:ext cx="9144000" cy="2895608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10 класс</a:t>
            </a:r>
          </a:p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Материалы к параграфу 2</a:t>
            </a:r>
          </a:p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Д/З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параграф 2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Содержимое 4"/>
          <p:cNvSpPr>
            <a:spLocks/>
          </p:cNvSpPr>
          <p:nvPr/>
        </p:nvSpPr>
        <p:spPr bwMode="auto">
          <a:xfrm>
            <a:off x="5795963" y="1125538"/>
            <a:ext cx="29019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ru-RU" sz="3200" b="1">
              <a:latin typeface="Arial Black" pitchFamily="34" charset="0"/>
            </a:endParaRPr>
          </a:p>
        </p:txBody>
      </p: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9" y="4596933"/>
            <a:ext cx="1643042" cy="2261067"/>
          </a:xfrm>
          <a:prstGeom prst="flowChartSummingJunction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214282" y="0"/>
            <a:ext cx="892971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22-24: возмещение урона, нанесённого человеку грабителями — община или староста должны были возместить весь ущерб.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25: воровство при пожаре — наказание: «человек должен быть брошен в этот огонь».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26: уклонение от воинской службы. Наказание — смерть.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27-39: судьба имущества (поле, сад, дом), выданного царем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редуму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или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баируму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, которые за это должны нести воинскую службу. Наследственная передача имущества и воинской повинности. Невозможность продажи выданной царем собственности, а также передачи его жене или дочери.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252525"/>
              </a:solidFill>
              <a:effectLst/>
              <a:latin typeface="Arial Narrow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</a:rPr>
              <a:t>40-41: регулируются вопросы гражданского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</a:rPr>
              <a:t>звания путем покупки имущества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Narrow" pitchFamily="34" charset="0"/>
              </a:rPr>
              <a:t>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57158" y="285728"/>
            <a:ext cx="857256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42-46: вопросы аренды поля и ответственности арендатора с указанием штрафов и наказаний за нерадивость.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47: преимущественное право арендатора возобновить аренду.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48: защита арендатора от стихийных бедствий — «проценты за этот год не платить».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49-52: наёмным работникам на поле не принадлежат результаты их труда.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53-56: если человек был нерадив в отношении укрепления плотины, которая находится на его земле, то в наказание он должен возместить убытки вплоть до продажи его самого в рабство.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57-58: выпас скота на поле. Наказание — 20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гуров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зерна за каждый бур площади, если это произошло ранней весной, или 60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гуров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зерна, если летом или осенью, причём урожай с испорченного поля должен собрать сам пастух.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14282" y="214290"/>
            <a:ext cx="892971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59: недопустимость уничтожения садов граждан. Штраф за каждое дерево 1/2 мины серебра.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60-66: регулирование отношений аренды сада, найма садовника. При аренде существующего сада чётко указано, что 2/3 дохода принадлежит хозяину. При закладке нового сада на 5-й год садовник приобретает право на половину сада, но до этого не получает ничего.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67-70: не сохранились.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71: статья, посвящённая свободной купле продаже земли, не являющейся условным держанием.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73: аренда жилища. Авансовый платеж возвращается жильцу полностью, если договор аренды расторгается по инициативе хозяина жилища.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74-87: не сохранились.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14282" y="0"/>
            <a:ext cx="8929718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88: предельная ставка процента ростовщику: 33,5 % зерном или 20 % серебром. Нарушение курса в большую сторону освобождает должника от обязательств.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89-90: установлен курс возврата долга, взятого серебром, если он возвращается в виде зерна: 100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серебра = 1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гур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 зерна.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91-92: не сохранились.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93-96: ростовщики обязаны засвидетельствовать сделки перед представителем государства. Наказание ростовщику вплоть до потери права на весь долг.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97-98: не сохранились.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99: распределение прибыли и убытков в товариществах — поровну поделить перед богом.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100—282: пока не обобщены. Значительная часть из них относится к семейному праву. Также есть статьи о положении рабов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41763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Древней Греции и Древнего Рима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r>
              <a:rPr lang="ru-RU" b="1" dirty="0" smtClean="0"/>
              <a:t>Устанавливало реальную для того времени справедливость – в значительно большей мере</a:t>
            </a:r>
          </a:p>
          <a:p>
            <a:r>
              <a:rPr lang="ru-RU" b="1" dirty="0" smtClean="0"/>
              <a:t>Считается классическим: законы устанавливались в соответствии с соблюдением «меры» и «середины» в поступках людей</a:t>
            </a:r>
            <a:endParaRPr lang="ru-RU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9697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Римское право и сегодня изучают в юридических институтах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071678"/>
            <a:ext cx="7615262" cy="4054485"/>
          </a:xfrm>
        </p:spPr>
        <p:txBody>
          <a:bodyPr/>
          <a:lstStyle/>
          <a:p>
            <a:r>
              <a:rPr lang="ru-RU" b="1" dirty="0" smtClean="0"/>
              <a:t>Источники римского права многочисленны: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Законы </a:t>
            </a:r>
            <a:r>
              <a:rPr lang="en-US" b="1" dirty="0" smtClean="0">
                <a:solidFill>
                  <a:srgbClr val="C00000"/>
                </a:solidFill>
              </a:rPr>
              <a:t>XII </a:t>
            </a:r>
            <a:r>
              <a:rPr lang="ru-RU" b="1" dirty="0" smtClean="0">
                <a:solidFill>
                  <a:srgbClr val="C00000"/>
                </a:solidFill>
              </a:rPr>
              <a:t>таблиц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Свод гражданского права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  <a:solidFill>
            <a:schemeClr val="accent6">
              <a:lumMod val="75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Домашнее задание</a:t>
            </a:r>
            <a:endParaRPr lang="ru-RU" sz="4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Содержимое 11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4800" b="1" dirty="0" smtClean="0"/>
              <a:t>§ 2 </a:t>
            </a:r>
            <a:r>
              <a:rPr lang="ru-RU" sz="4800" b="1" dirty="0" smtClean="0"/>
              <a:t>прочитать</a:t>
            </a:r>
          </a:p>
          <a:p>
            <a:pPr algn="ctr">
              <a:buFont typeface="Arial" charset="0"/>
              <a:buNone/>
            </a:pPr>
            <a:r>
              <a:rPr lang="ru-RU" sz="4800" b="1" dirty="0" smtClean="0"/>
              <a:t>Ответить на </a:t>
            </a:r>
            <a:r>
              <a:rPr lang="ru-RU" sz="4800" b="1" dirty="0" err="1" smtClean="0"/>
              <a:t>волросы</a:t>
            </a:r>
            <a:r>
              <a:rPr lang="ru-RU" sz="4800" b="1" dirty="0" smtClean="0"/>
              <a:t> для самоконтроля, стр. 14 </a:t>
            </a:r>
            <a:endParaRPr lang="ru-RU" sz="4800" b="1" dirty="0" smtClean="0"/>
          </a:p>
          <a:p>
            <a:pPr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Мои документы\Мои рисунки\6d3a3b9f813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 txBox="1">
            <a:spLocks/>
          </p:cNvSpPr>
          <p:nvPr/>
        </p:nvSpPr>
        <p:spPr bwMode="auto">
          <a:xfrm>
            <a:off x="971550" y="1643051"/>
            <a:ext cx="7129463" cy="210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800" dirty="0">
                <a:solidFill>
                  <a:srgbClr val="990000"/>
                </a:solidFill>
                <a:latin typeface="Arial Black" pitchFamily="34" charset="0"/>
              </a:rPr>
              <a:t>Вавилонский царь Хаммурапи </a:t>
            </a:r>
          </a:p>
          <a:p>
            <a:pPr algn="ctr"/>
            <a:r>
              <a:rPr lang="ru-RU" sz="4800" dirty="0">
                <a:solidFill>
                  <a:srgbClr val="990000"/>
                </a:solidFill>
                <a:latin typeface="Arial Black" pitchFamily="34" charset="0"/>
              </a:rPr>
              <a:t>и его законы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561975"/>
          </a:xfrm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Древний Вавилон</a:t>
            </a:r>
          </a:p>
        </p:txBody>
      </p:sp>
      <p:pic>
        <p:nvPicPr>
          <p:cNvPr id="3075" name="Picture 8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t="6299"/>
          <a:stretch>
            <a:fillRect/>
          </a:stretch>
        </p:blipFill>
        <p:spPr bwMode="auto">
          <a:xfrm>
            <a:off x="642910" y="714356"/>
            <a:ext cx="7993063" cy="5616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076" name="TextBox 5"/>
          <p:cNvSpPr txBox="1">
            <a:spLocks noChangeArrowheads="1"/>
          </p:cNvSpPr>
          <p:nvPr/>
        </p:nvSpPr>
        <p:spPr bwMode="auto">
          <a:xfrm>
            <a:off x="0" y="6457950"/>
            <a:ext cx="9144000" cy="4000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Arial Black" pitchFamily="34" charset="0"/>
              </a:rPr>
              <a:t>Ворота Богини Иштар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9144000" cy="750888"/>
          </a:xfrm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Древний Вавилон</a:t>
            </a:r>
          </a:p>
        </p:txBody>
      </p:sp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863600" y="908050"/>
            <a:ext cx="7524750" cy="55451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0" y="6457950"/>
            <a:ext cx="9144000" cy="4000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latin typeface="Arial Black" pitchFamily="34" charset="0"/>
              </a:rPr>
              <a:t>Вавилонская башня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561975"/>
          </a:xfrm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Древний Вавилон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/>
          <a:stretch>
            <a:fillRect/>
          </a:stretch>
        </p:blipFill>
        <p:spPr bwMode="auto">
          <a:xfrm>
            <a:off x="285720" y="642918"/>
            <a:ext cx="8594725" cy="5688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0" y="6357958"/>
            <a:ext cx="9144000" cy="36933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Arial Black" pitchFamily="34" charset="0"/>
              </a:rPr>
              <a:t>Висячие сады царицы Семирамиды, жены царя Навуходоносора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4356"/>
          </a:xfrm>
          <a:solidFill>
            <a:schemeClr val="accent6">
              <a:lumMod val="75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Вавилонское царство при Хаммурапи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>
            <a:lum bright="-10000" contrast="20000"/>
          </a:blip>
          <a:srcRect t="5743"/>
          <a:stretch>
            <a:fillRect/>
          </a:stretch>
        </p:blipFill>
        <p:spPr bwMode="auto">
          <a:xfrm>
            <a:off x="539750" y="836613"/>
            <a:ext cx="812482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08050"/>
            <a:ext cx="8447088" cy="568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6643702" y="714356"/>
            <a:ext cx="2215133" cy="2953511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Заголовок 3"/>
          <p:cNvSpPr txBox="1">
            <a:spLocks/>
          </p:cNvSpPr>
          <p:nvPr/>
        </p:nvSpPr>
        <p:spPr bwMode="auto">
          <a:xfrm>
            <a:off x="0" y="0"/>
            <a:ext cx="9144000" cy="714356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Вавилонское царство при Хаммурапи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251520" y="1052736"/>
            <a:ext cx="3834426" cy="51125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Заголовок 3"/>
          <p:cNvSpPr txBox="1">
            <a:spLocks/>
          </p:cNvSpPr>
          <p:nvPr/>
        </p:nvSpPr>
        <p:spPr bwMode="auto">
          <a:xfrm>
            <a:off x="0" y="1"/>
            <a:ext cx="9144000" cy="75088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ru-RU" sz="2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Законы царя Хаммурапи (1792-1750 г.г. до н.э.)</a:t>
            </a:r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 l="27718" r="31496"/>
          <a:stretch>
            <a:fillRect/>
          </a:stretch>
        </p:blipFill>
        <p:spPr bwMode="auto">
          <a:xfrm>
            <a:off x="4140200" y="981075"/>
            <a:ext cx="1574808" cy="561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357298"/>
            <a:ext cx="3191874" cy="43924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22325"/>
          </a:xfrm>
          <a:solidFill>
            <a:schemeClr val="accent6">
              <a:lumMod val="75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Законы Хаммурапи</a:t>
            </a:r>
            <a:endParaRPr lang="ru-RU" sz="4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20" name="Содержимое 4"/>
          <p:cNvSpPr>
            <a:spLocks/>
          </p:cNvSpPr>
          <p:nvPr/>
        </p:nvSpPr>
        <p:spPr bwMode="auto">
          <a:xfrm>
            <a:off x="5795963" y="1125538"/>
            <a:ext cx="29019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None/>
            </a:pPr>
            <a:endParaRPr lang="ru-RU" sz="3200" b="1">
              <a:latin typeface="Arial Black" pitchFamily="34" charset="0"/>
            </a:endParaRPr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9" y="4105387"/>
            <a:ext cx="2000232" cy="2752613"/>
          </a:xfrm>
          <a:prstGeom prst="flowChartSummingJunction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214282" y="928670"/>
            <a:ext cx="892971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1-4: защита чести и достоинства граждан. Наказание очень строгое — «Если человек обвинил (другого) человека и возвел на него обвинение в убийстве, но не уличил его, обвинитель его должен быть убит».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5: неизменность и обязательность судебных решений, строгое наказание судье — большой штраф и невозможность оставаться судьей за подкуп.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6-13: определены способы установления факта кражи и назначено наказание за неё — смерть.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14: похищение детей. Наказание — смерть.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15-20: статьи, защищающие рабовладение. Наказание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за пособничество бегству рабов — смерть.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21: неприкосновенность жилища граждан.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52525"/>
                </a:solidFill>
                <a:effectLst/>
                <a:latin typeface="Arial Narrow" pitchFamily="34" charset="0"/>
                <a:ea typeface="Times New Roman" pitchFamily="18" charset="0"/>
                <a:cs typeface="Arial" pitchFamily="34" charset="0"/>
              </a:rPr>
              <a:t>Наказание — смерть.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294</Words>
  <Application>Microsoft Office PowerPoint</Application>
  <PresentationFormat>Экран (4:3)</PresentationFormat>
  <Paragraphs>59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Право Древнего мира</vt:lpstr>
      <vt:lpstr>Слайд 2</vt:lpstr>
      <vt:lpstr> Древний Вавилон</vt:lpstr>
      <vt:lpstr>Древний Вавилон</vt:lpstr>
      <vt:lpstr>Древний Вавилон</vt:lpstr>
      <vt:lpstr> Вавилонское царство при Хаммурапи</vt:lpstr>
      <vt:lpstr>Слайд 7</vt:lpstr>
      <vt:lpstr>Слайд 8</vt:lpstr>
      <vt:lpstr>Законы Хаммурапи</vt:lpstr>
      <vt:lpstr>Слайд 10</vt:lpstr>
      <vt:lpstr>Слайд 11</vt:lpstr>
      <vt:lpstr>Слайд 12</vt:lpstr>
      <vt:lpstr>Слайд 13</vt:lpstr>
      <vt:lpstr>Право Древней Греции и Древнего Рима</vt:lpstr>
      <vt:lpstr>Римское право и сегодня изучают в юридических институтах</vt:lpstr>
      <vt:lpstr>Домашнее задание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101</cp:revision>
  <dcterms:created xsi:type="dcterms:W3CDTF">2011-09-02T04:58:30Z</dcterms:created>
  <dcterms:modified xsi:type="dcterms:W3CDTF">2015-01-04T05:40:27Z</dcterms:modified>
</cp:coreProperties>
</file>