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49" r:id="rId2"/>
    <p:sldMasterId id="2147483650" r:id="rId3"/>
  </p:sldMasterIdLst>
  <p:notesMasterIdLst>
    <p:notesMasterId r:id="rId62"/>
  </p:notesMasterIdLst>
  <p:sldIdLst>
    <p:sldId id="336" r:id="rId4"/>
    <p:sldId id="360" r:id="rId5"/>
    <p:sldId id="337" r:id="rId6"/>
    <p:sldId id="372" r:id="rId7"/>
    <p:sldId id="338" r:id="rId8"/>
    <p:sldId id="265" r:id="rId9"/>
    <p:sldId id="305" r:id="rId10"/>
    <p:sldId id="339" r:id="rId11"/>
    <p:sldId id="306" r:id="rId12"/>
    <p:sldId id="307" r:id="rId13"/>
    <p:sldId id="340" r:id="rId14"/>
    <p:sldId id="311" r:id="rId15"/>
    <p:sldId id="312" r:id="rId16"/>
    <p:sldId id="341" r:id="rId17"/>
    <p:sldId id="342" r:id="rId18"/>
    <p:sldId id="343" r:id="rId19"/>
    <p:sldId id="320" r:id="rId20"/>
    <p:sldId id="344" r:id="rId21"/>
    <p:sldId id="345" r:id="rId22"/>
    <p:sldId id="346" r:id="rId23"/>
    <p:sldId id="317" r:id="rId24"/>
    <p:sldId id="373" r:id="rId25"/>
    <p:sldId id="316" r:id="rId26"/>
    <p:sldId id="347" r:id="rId27"/>
    <p:sldId id="315" r:id="rId28"/>
    <p:sldId id="348" r:id="rId29"/>
    <p:sldId id="314" r:id="rId30"/>
    <p:sldId id="321" r:id="rId31"/>
    <p:sldId id="349" r:id="rId32"/>
    <p:sldId id="323" r:id="rId33"/>
    <p:sldId id="350" r:id="rId34"/>
    <p:sldId id="351" r:id="rId35"/>
    <p:sldId id="324" r:id="rId36"/>
    <p:sldId id="326" r:id="rId37"/>
    <p:sldId id="327" r:id="rId38"/>
    <p:sldId id="330" r:id="rId39"/>
    <p:sldId id="328" r:id="rId40"/>
    <p:sldId id="369" r:id="rId41"/>
    <p:sldId id="359" r:id="rId42"/>
    <p:sldId id="361" r:id="rId43"/>
    <p:sldId id="352" r:id="rId44"/>
    <p:sldId id="357" r:id="rId45"/>
    <p:sldId id="367" r:id="rId46"/>
    <p:sldId id="364" r:id="rId47"/>
    <p:sldId id="365" r:id="rId48"/>
    <p:sldId id="358" r:id="rId49"/>
    <p:sldId id="374" r:id="rId50"/>
    <p:sldId id="370" r:id="rId51"/>
    <p:sldId id="334" r:id="rId52"/>
    <p:sldId id="356" r:id="rId53"/>
    <p:sldId id="368" r:id="rId54"/>
    <p:sldId id="371" r:id="rId55"/>
    <p:sldId id="355" r:id="rId56"/>
    <p:sldId id="354" r:id="rId57"/>
    <p:sldId id="362" r:id="rId58"/>
    <p:sldId id="363" r:id="rId59"/>
    <p:sldId id="375" r:id="rId60"/>
    <p:sldId id="353" r:id="rId6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0D50B3"/>
    <a:srgbClr val="006600"/>
    <a:srgbClr val="003300"/>
    <a:srgbClr val="00CC00"/>
    <a:srgbClr val="9999FF"/>
    <a:srgbClr val="FF99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890" autoAdjust="0"/>
    <p:restoredTop sz="94660"/>
  </p:normalViewPr>
  <p:slideViewPr>
    <p:cSldViewPr>
      <p:cViewPr>
        <p:scale>
          <a:sx n="91" d="100"/>
          <a:sy n="91" d="100"/>
        </p:scale>
        <p:origin x="-106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13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599A8BF-2B3E-40DD-A75B-6C248BF48A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193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D5A01E-3841-45A8-83B2-E5496221BE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866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69BD3-B9E3-4E1A-8449-8311BF759F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341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F98AF-8A3C-48C9-B420-78510E3F10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75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D863F-821D-476C-B01A-4FAD61023B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3325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A4B5D-FF62-456B-837B-F58EA3C03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192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8889F-C901-4D84-8EE0-6CCBCB273E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7212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F2851-C16B-43C0-B5FE-8C0A129B36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5932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18C5C-6351-46B8-BCCC-C623EDCE85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393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6EA5B-D40E-4DC0-9A88-7C6D730790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6359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9E771-A70F-4410-AD07-F88CDD327D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2528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5FBA0-9DD0-4CC6-A178-267E49A16E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607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2BFED-D662-4B28-A200-6879F685E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2189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3C713-5B89-49BA-AD51-437E2C5AE9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4329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AA0E4-FA7A-4665-85AC-43D61A2695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1600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23B69-329B-4C94-8D85-812BD64271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9257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B7323-CCE2-4C71-9F38-D4CCD423F02F}" type="datetimeFigureOut">
              <a:rPr lang="ru-RU"/>
              <a:pPr>
                <a:defRPr/>
              </a:pPr>
              <a:t>19.07.2015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12870-28C5-4D51-89B1-D8E68E0F12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3153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3EA41-D31D-4880-B785-55593BA3DEEF}" type="datetimeFigureOut">
              <a:rPr lang="ru-RU"/>
              <a:pPr>
                <a:defRPr/>
              </a:pPr>
              <a:t>19.07.2015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3220A-A3C7-4B42-A70F-C4B859AFBC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4594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9EDE6-5A32-4FA0-AB16-58DFC22F23E5}" type="datetimeFigureOut">
              <a:rPr lang="ru-RU"/>
              <a:pPr>
                <a:defRPr/>
              </a:pPr>
              <a:t>19.07.2015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DD427-751A-4CAE-90AA-EC3B487A7B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9022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F643F-39D7-42A7-89F5-CB1ADEAF89A9}" type="datetimeFigureOut">
              <a:rPr lang="ru-RU"/>
              <a:pPr>
                <a:defRPr/>
              </a:pPr>
              <a:t>19.07.2015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2DF21-8551-4C7A-B708-20BA8C8B18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4964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200FE-9CA3-49E2-B7D9-C54F15C4E7F7}" type="datetimeFigureOut">
              <a:rPr lang="ru-RU"/>
              <a:pPr>
                <a:defRPr/>
              </a:pPr>
              <a:t>19.07.2015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1B607-314C-41A5-9ADC-D5F446E29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1248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77238-DD0F-4992-9B39-A223E5AAF5BF}" type="datetimeFigureOut">
              <a:rPr lang="ru-RU"/>
              <a:pPr>
                <a:defRPr/>
              </a:pPr>
              <a:t>19.07.2015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F6E93-913F-4C0C-BC42-0E836B2079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4060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70C1A-DA63-42FE-9F86-18B0F1FDFAE0}" type="datetimeFigureOut">
              <a:rPr lang="ru-RU"/>
              <a:pPr>
                <a:defRPr/>
              </a:pPr>
              <a:t>19.07.2015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1253F-F71B-4541-9DA7-CA4900C05C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297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4AB62-3003-4EAE-9B2C-1737EBA370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4795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BF14E-C683-411E-B39B-B4E93DFBFCE0}" type="datetimeFigureOut">
              <a:rPr lang="ru-RU"/>
              <a:pPr>
                <a:defRPr/>
              </a:pPr>
              <a:t>19.07.2015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7AEBD-923C-44AB-A187-5002D08732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788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AD7C8-3571-4AD9-95AC-2372F8F9CD8C}" type="datetimeFigureOut">
              <a:rPr lang="ru-RU"/>
              <a:pPr>
                <a:defRPr/>
              </a:pPr>
              <a:t>19.07.2015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AD948-D695-4314-A1CF-07480B67C7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2929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E962D-F8D0-4610-BAAB-57A5ABA7407D}" type="datetimeFigureOut">
              <a:rPr lang="ru-RU"/>
              <a:pPr>
                <a:defRPr/>
              </a:pPr>
              <a:t>19.07.2015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19F4B-2FF4-4B7C-80B1-F72515C4F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1367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C1FD8-9840-4763-9830-BD01798AABAF}" type="datetimeFigureOut">
              <a:rPr lang="ru-RU"/>
              <a:pPr>
                <a:defRPr/>
              </a:pPr>
              <a:t>19.07.2015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FF260-CC57-4F1E-9E6C-9746857A5A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097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12885-38F5-4F8A-882B-24F6366BD6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455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7BEF2-E6C9-4E85-9FE8-666383545D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067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DF4E6-7CFD-4528-952E-F4C1C4A95F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010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333C4-1020-4C22-B68C-6180869850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416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E0FD76-A2C8-4F59-87CF-6624CCEF3C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612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DA109E-47F1-46C8-A6B9-9971FDF230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160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8FC30520-A5E2-4C28-A68F-604C7E093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D5CF663-68E8-45DE-AD43-FB171EE158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0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C70D6B8-8E0E-4D0C-A097-FA89445E121E}" type="datetimeFigureOut">
              <a:rPr lang="ru-RU"/>
              <a:pPr>
                <a:defRPr/>
              </a:pPr>
              <a:t>19.07.2015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C75461-0B00-465D-9A9A-23E60F2EC3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1391492732_dsc_019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57597">
            <a:off x="5056188" y="2524125"/>
            <a:ext cx="3721100" cy="2474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005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40841">
            <a:off x="361950" y="2420938"/>
            <a:ext cx="3806825" cy="2536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3" name="Номер слайда 2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5AA409E-634F-4928-BEF5-38FF2A295EDC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260350"/>
            <a:ext cx="82296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ru-RU" sz="2800" b="1" smtClean="0">
                <a:solidFill>
                  <a:srgbClr val="E0E6F1"/>
                </a:solidFill>
              </a:rPr>
              <a:t>Памятники и </a:t>
            </a:r>
            <a:r>
              <a:rPr lang="ru-RU" sz="2800" b="1" smtClean="0">
                <a:solidFill>
                  <a:srgbClr val="E0E6F1"/>
                </a:solidFill>
                <a:latin typeface="Arial" charset="0"/>
              </a:rPr>
              <a:t>о</a:t>
            </a:r>
            <a:r>
              <a:rPr lang="ru-RU" sz="2800" b="1" smtClean="0">
                <a:solidFill>
                  <a:srgbClr val="E0E6F1"/>
                </a:solidFill>
              </a:rPr>
              <a:t>белиски Великой Отечественной </a:t>
            </a:r>
            <a:r>
              <a:rPr lang="ru-RU" sz="2800" b="1" smtClean="0">
                <a:solidFill>
                  <a:srgbClr val="E0E6F1"/>
                </a:solidFill>
                <a:latin typeface="Arial" charset="0"/>
              </a:rPr>
              <a:t>в</a:t>
            </a:r>
            <a:r>
              <a:rPr lang="ru-RU" sz="2800" b="1" smtClean="0">
                <a:solidFill>
                  <a:srgbClr val="E0E6F1"/>
                </a:solidFill>
              </a:rPr>
              <a:t>ойны Тюмени и  Тюменской области</a:t>
            </a:r>
          </a:p>
        </p:txBody>
      </p:sp>
      <p:pic>
        <p:nvPicPr>
          <p:cNvPr id="22" name="Рисунок 21" descr="0_578d3_b481ecee_orig - копия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2138" y="1773238"/>
            <a:ext cx="2663825" cy="39957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179388" y="5876925"/>
            <a:ext cx="856932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ru-RU" sz="2000" b="1"/>
              <a:t>Тюменский нефтегазовый колледж им. Ю.Г.Эрвье ТюмГНГУ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ru-RU" sz="2000" b="1"/>
              <a:t>Автор Машкин Никита Владимирович, группа БСр-14(9)-2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ru-RU" sz="2000" b="1"/>
              <a:t>Руководитель Макаров Андрей Дмитриевич, преподаватель истории</a:t>
            </a:r>
          </a:p>
        </p:txBody>
      </p:sp>
      <p:sp>
        <p:nvSpPr>
          <p:cNvPr id="91145" name="Text Box 9"/>
          <p:cNvSpPr txBox="1">
            <a:spLocks noChangeArrowheads="1"/>
          </p:cNvSpPr>
          <p:nvPr/>
        </p:nvSpPr>
        <p:spPr bwMode="auto">
          <a:xfrm>
            <a:off x="5292725" y="5876925"/>
            <a:ext cx="3600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2-z33-813c9766-9a16-40fe-aec5-e29aa2cf66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963" y="4365625"/>
            <a:ext cx="3179762" cy="2374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2-z32-e9888f80-4c32-459e-8233-f87fae9c7cb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700213"/>
            <a:ext cx="3276600" cy="2449512"/>
          </a:xfrm>
          <a:prstGeom prst="rect">
            <a:avLst/>
          </a:prstGeom>
          <a:noFill/>
          <a:ln>
            <a:noFill/>
          </a:ln>
          <a:effectLst>
            <a:outerShdw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2-z13-0a42766a-9b7b-43d8-a2dd-f8d997ababf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388" y="4292600"/>
            <a:ext cx="3240087" cy="2420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2-z11-21cabf74-a2dc-447f-a530-34626d2f311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388" y="1700213"/>
            <a:ext cx="3182937" cy="2378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C5601F-8D46-4FB4-AF33-091B156148AA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2800" b="1" smtClean="0">
                <a:solidFill>
                  <a:srgbClr val="D9D9D9"/>
                </a:solidFill>
              </a:rPr>
              <a:t>Стена, посвященная боевому и ратному труду тюменцев</a:t>
            </a:r>
          </a:p>
        </p:txBody>
      </p:sp>
      <p:pic>
        <p:nvPicPr>
          <p:cNvPr id="11273" name="Рисунок 6" descr="georg_lenta-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3" descr="&quot;Сибирь тыловая&quot; - Военные памятники в Тюмени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1979712" y="2348880"/>
            <a:ext cx="5187108" cy="3456384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50825" y="1844675"/>
            <a:ext cx="4330700" cy="37734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b="1" smtClean="0"/>
              <a:t>Расположен:</a:t>
            </a: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 по адресу: г.Тюмень, ул. Республики, 155.</a:t>
            </a:r>
          </a:p>
          <a:p>
            <a:pPr>
              <a:buFont typeface="Arial" charset="0"/>
              <a:buNone/>
            </a:pPr>
            <a:r>
              <a:rPr lang="ru-RU" sz="2400" b="1" smtClean="0"/>
              <a:t>Дата установки: </a:t>
            </a: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5 августа 1986г.</a:t>
            </a:r>
          </a:p>
          <a:p>
            <a:pPr>
              <a:buFont typeface="Arial" charset="0"/>
              <a:buNone/>
            </a:pPr>
            <a:r>
              <a:rPr lang="ru-RU" sz="2000" smtClean="0"/>
              <a:t>Горельеф изображает девушку с оружием в руках. Под ним – памятная доска, на одной стороне которой изображена медаль Героя Советского Союза, на другой – текст: «Улица названа именем Марите Мельникайте, славной дочери литовского народа, Героя Советского Союза (1923-1943)».</a:t>
            </a:r>
          </a:p>
          <a:p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7E3B0A0-C0E4-4B75-AEBD-E9C3F342B36D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2800" b="1" smtClean="0">
                <a:solidFill>
                  <a:srgbClr val="FF3300"/>
                </a:solidFill>
              </a:rPr>
              <a:t/>
            </a:r>
            <a:br>
              <a:rPr lang="ru-RU" sz="2800" b="1" smtClean="0">
                <a:solidFill>
                  <a:srgbClr val="FF3300"/>
                </a:solidFill>
              </a:rPr>
            </a:br>
            <a:r>
              <a:rPr lang="ru-RU" sz="2800" b="1" smtClean="0">
                <a:solidFill>
                  <a:srgbClr val="D9D9D9"/>
                </a:solidFill>
              </a:rPr>
              <a:t>Памятный знак (горельеф) Герою Советского Союза М. Мельникайте </a:t>
            </a:r>
            <a:r>
              <a:rPr lang="ru-RU" sz="2800" b="1" smtClean="0">
                <a:solidFill>
                  <a:srgbClr val="FF3300"/>
                </a:solidFill>
              </a:rPr>
              <a:t/>
            </a:r>
            <a:br>
              <a:rPr lang="ru-RU" sz="2800" b="1" smtClean="0">
                <a:solidFill>
                  <a:srgbClr val="FF3300"/>
                </a:solidFill>
              </a:rPr>
            </a:br>
            <a:endParaRPr lang="ru-RU" sz="2800" b="1" smtClean="0">
              <a:solidFill>
                <a:srgbClr val="D9D9D9"/>
              </a:solidFill>
            </a:endParaRPr>
          </a:p>
        </p:txBody>
      </p:sp>
      <p:pic>
        <p:nvPicPr>
          <p:cNvPr id="95238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p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1773238"/>
            <a:ext cx="3617913" cy="4824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D20C5-8CA8-4D09-8906-F0A61ECE9D6B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2800" b="1" smtClean="0">
                <a:solidFill>
                  <a:srgbClr val="E0E6F1"/>
                </a:solidFill>
              </a:rPr>
              <a:t>Мемориал антипинцам, погибшим в годы Великой Отечественной войны</a:t>
            </a:r>
          </a:p>
        </p:txBody>
      </p:sp>
      <p:pic>
        <p:nvPicPr>
          <p:cNvPr id="13317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4"/>
          <p:cNvSpPr>
            <a:spLocks noGrp="1" noChangeArrowheads="1"/>
          </p:cNvSpPr>
          <p:nvPr>
            <p:ph idx="1"/>
          </p:nvPr>
        </p:nvSpPr>
        <p:spPr>
          <a:xfrm>
            <a:off x="4171950" y="1714500"/>
            <a:ext cx="4972050" cy="46863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3F5A87"/>
                </a:solidFill>
              </a:rPr>
              <a:t> Расположен по адресу</a:t>
            </a:r>
            <a:r>
              <a:rPr lang="ru-RU" sz="2800" smtClean="0">
                <a:solidFill>
                  <a:srgbClr val="3F5A87"/>
                </a:solidFill>
              </a:rPr>
              <a:t>: г. Тюмень, пос. Антипино, ул. Ленинградская, 5.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b="1" smtClean="0">
                <a:solidFill>
                  <a:srgbClr val="3F5A87"/>
                </a:solidFill>
              </a:rPr>
              <a:t> Дата установки</a:t>
            </a:r>
            <a:r>
              <a:rPr lang="ru-RU" sz="2800" smtClean="0">
                <a:solidFill>
                  <a:srgbClr val="3F5A87"/>
                </a:solidFill>
              </a:rPr>
              <a:t>: 1979-1980 гг.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800" smtClean="0">
                <a:solidFill>
                  <a:srgbClr val="3F5A87"/>
                </a:solidFill>
              </a:rPr>
              <a:t>    Композиция, состоящая из трех стел на пьедестале. В нижней части каждой из стел – по две мемориальные доски с фамилиями погибших бойцов. На мемориальных досках –103 фамилии.</a:t>
            </a:r>
          </a:p>
        </p:txBody>
      </p:sp>
      <p:pic>
        <p:nvPicPr>
          <p:cNvPr id="9" name="Рисунок 8" descr="3180656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2000250"/>
            <a:ext cx="4000500" cy="3929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500313"/>
            <a:ext cx="4757738" cy="28575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800" b="1" smtClean="0">
                <a:solidFill>
                  <a:srgbClr val="3F5A87"/>
                </a:solidFill>
              </a:rPr>
              <a:t>    Расположен по адресу</a:t>
            </a:r>
            <a:r>
              <a:rPr lang="ru-RU" sz="2800" smtClean="0">
                <a:solidFill>
                  <a:srgbClr val="3F5A87"/>
                </a:solidFill>
              </a:rPr>
              <a:t>: г. Тюмень, площадь Памяти.</a:t>
            </a:r>
          </a:p>
          <a:p>
            <a:pPr eaLnBrk="1" hangingPunct="1">
              <a:buFont typeface="Arial" charset="0"/>
              <a:buNone/>
            </a:pPr>
            <a:r>
              <a:rPr lang="ru-RU" sz="2800" b="1" smtClean="0">
                <a:solidFill>
                  <a:srgbClr val="3F5A87"/>
                </a:solidFill>
              </a:rPr>
              <a:t>     Дата установки</a:t>
            </a:r>
            <a:r>
              <a:rPr lang="ru-RU" sz="2800" smtClean="0">
                <a:solidFill>
                  <a:srgbClr val="3F5A87"/>
                </a:solidFill>
              </a:rPr>
              <a:t>: 2000 г.</a:t>
            </a:r>
          </a:p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831398-9ADC-4ACC-82ED-C811E8627F54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  <a:defRPr/>
            </a:pPr>
            <a:r>
              <a:rPr lang="ru-RU" sz="2800" b="1" dirty="0" smtClean="0">
                <a:solidFill>
                  <a:srgbClr val="FF3300"/>
                </a:solidFill>
              </a:rPr>
              <a:t/>
            </a:r>
            <a:br>
              <a:rPr lang="ru-RU" sz="2800" b="1" dirty="0" smtClean="0">
                <a:solidFill>
                  <a:srgbClr val="FF3300"/>
                </a:solidFill>
              </a:rPr>
            </a:br>
            <a:r>
              <a:rPr lang="ru-R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Мемориал </a:t>
            </a:r>
            <a:r>
              <a:rPr lang="ru-RU" sz="2800" dirty="0" err="1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тюменцам</a:t>
            </a:r>
            <a:r>
              <a:rPr lang="ru-R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, погибшим на фронтах Великой Отечественной войны 1941-1945 гг. </a:t>
            </a:r>
            <a:r>
              <a:rPr lang="ru-RU" sz="2800" dirty="0" smtClean="0">
                <a:solidFill>
                  <a:srgbClr val="FF3300"/>
                </a:solidFill>
              </a:rPr>
              <a:t/>
            </a:r>
            <a:br>
              <a:rPr lang="ru-RU" sz="2800" dirty="0" smtClean="0">
                <a:solidFill>
                  <a:srgbClr val="FF3300"/>
                </a:solidFill>
              </a:rPr>
            </a:br>
            <a:endParaRPr lang="ru-RU" sz="2800" dirty="0">
              <a:solidFill>
                <a:schemeClr val="accent3">
                  <a:lumMod val="85000"/>
                </a:schemeClr>
              </a:solidFill>
              <a:latin typeface="+mn-lt"/>
            </a:endParaRPr>
          </a:p>
        </p:txBody>
      </p:sp>
      <p:pic>
        <p:nvPicPr>
          <p:cNvPr id="14342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DSC_468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5" y="1857375"/>
            <a:ext cx="4071938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391613D-1C9D-477C-8E50-5D783226A6FC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2800" b="1" smtClean="0">
                <a:solidFill>
                  <a:srgbClr val="D9D9D9"/>
                </a:solidFill>
              </a:rPr>
              <a:t/>
            </a:r>
            <a:br>
              <a:rPr lang="ru-RU" sz="2800" b="1" smtClean="0">
                <a:solidFill>
                  <a:srgbClr val="D9D9D9"/>
                </a:solidFill>
              </a:rPr>
            </a:br>
            <a:r>
              <a:rPr lang="ru-RU" sz="2800" b="1" smtClean="0">
                <a:solidFill>
                  <a:srgbClr val="D9D9D9"/>
                </a:solidFill>
              </a:rPr>
              <a:t> </a:t>
            </a:r>
            <a:r>
              <a:rPr lang="ru-RU" sz="2800" b="1" smtClean="0">
                <a:solidFill>
                  <a:srgbClr val="E0E6F1"/>
                </a:solidFill>
              </a:rPr>
              <a:t>Вечный огонь. Площадь Памяти</a:t>
            </a:r>
            <a:r>
              <a:rPr lang="ru-RU" sz="2800" smtClean="0">
                <a:solidFill>
                  <a:srgbClr val="E0E6F1"/>
                </a:solidFill>
              </a:rPr>
              <a:t> </a:t>
            </a:r>
            <a:r>
              <a:rPr lang="ru-RU" sz="2800" smtClean="0">
                <a:solidFill>
                  <a:srgbClr val="FF3300"/>
                </a:solidFill>
              </a:rPr>
              <a:t/>
            </a:r>
            <a:br>
              <a:rPr lang="ru-RU" sz="2800" smtClean="0">
                <a:solidFill>
                  <a:srgbClr val="FF3300"/>
                </a:solidFill>
              </a:rPr>
            </a:br>
            <a:endParaRPr lang="ru-RU" sz="2800" smtClean="0">
              <a:solidFill>
                <a:srgbClr val="D9D9D9"/>
              </a:solidFill>
            </a:endParaRPr>
          </a:p>
        </p:txBody>
      </p:sp>
      <p:pic>
        <p:nvPicPr>
          <p:cNvPr id="96261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Содержимое 12" descr="2P20140621-VARV4050-1200.jpg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395288" y="2060575"/>
            <a:ext cx="3816350" cy="301625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4500563" y="1700213"/>
            <a:ext cx="4176712" cy="482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Создан мемориал архитекторами Р. Сахабутдиновым и В. Анисимовым. Работы над созданием мемориала длились с 2000 по 2003гг. 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Были установлены одиннадцать огромных пилонов на мраморных постаментах, на каждой из которых прикреплено по 12 мемориальных табличек с фамилиями 6,5 тысяч тюменцев, сложивших головы в сражениях за Родину.</a:t>
            </a:r>
          </a:p>
          <a:p>
            <a:pPr>
              <a:spcBef>
                <a:spcPct val="50000"/>
              </a:spcBef>
            </a:pPr>
            <a:endParaRPr lang="ru-RU" sz="2000" b="1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2962FB0-D147-49EF-90DF-2872F4DCFCAD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  <a:defRPr/>
            </a:pPr>
            <a:r>
              <a:rPr lang="ru-RU" sz="2800" b="1" dirty="0" smtClean="0">
                <a:solidFill>
                  <a:srgbClr val="FF3300"/>
                </a:solidFill>
              </a:rPr>
              <a:t/>
            </a:r>
            <a:br>
              <a:rPr lang="ru-RU" sz="2800" b="1" dirty="0" smtClean="0">
                <a:solidFill>
                  <a:srgbClr val="FF3300"/>
                </a:solidFill>
              </a:rPr>
            </a:br>
            <a:r>
              <a:rPr lang="ru-RU" sz="2800" b="1" dirty="0" smtClean="0">
                <a:solidFill>
                  <a:srgbClr val="FF3300"/>
                </a:solidFill>
              </a:rPr>
              <a:t/>
            </a:r>
            <a:br>
              <a:rPr lang="ru-RU" sz="2800" b="1" dirty="0" smtClean="0">
                <a:solidFill>
                  <a:srgbClr val="FF3300"/>
                </a:solidFill>
              </a:rPr>
            </a:br>
            <a:r>
              <a:rPr lang="ru-R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Мемориал пограничникам Великой Отечественной войны 1941-1945 гг. </a:t>
            </a:r>
            <a:r>
              <a:rPr lang="ru-RU" sz="2800" dirty="0" smtClean="0">
                <a:solidFill>
                  <a:srgbClr val="FF3300"/>
                </a:solidFill>
              </a:rPr>
              <a:t/>
            </a:r>
            <a:br>
              <a:rPr lang="ru-RU" sz="2800" dirty="0" smtClean="0">
                <a:solidFill>
                  <a:srgbClr val="FF3300"/>
                </a:solidFill>
              </a:rPr>
            </a:br>
            <a:r>
              <a:rPr lang="ru-RU" sz="2800" dirty="0" smtClean="0">
                <a:solidFill>
                  <a:srgbClr val="FF3300"/>
                </a:solidFill>
              </a:rPr>
              <a:t/>
            </a:r>
            <a:br>
              <a:rPr lang="ru-RU" sz="2800" dirty="0" smtClean="0">
                <a:solidFill>
                  <a:srgbClr val="FF3300"/>
                </a:solidFill>
              </a:rPr>
            </a:br>
            <a:endParaRPr lang="ru-RU" sz="2800" dirty="0">
              <a:solidFill>
                <a:schemeClr val="accent3">
                  <a:lumMod val="85000"/>
                </a:schemeClr>
              </a:solidFill>
              <a:latin typeface="+mn-lt"/>
            </a:endParaRPr>
          </a:p>
        </p:txBody>
      </p:sp>
      <p:pic>
        <p:nvPicPr>
          <p:cNvPr id="97285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Содержимое 7"/>
          <p:cNvSpPr>
            <a:spLocks noGrp="1"/>
          </p:cNvSpPr>
          <p:nvPr>
            <p:ph idx="4294967295"/>
          </p:nvPr>
        </p:nvSpPr>
        <p:spPr>
          <a:xfrm>
            <a:off x="0" y="2133600"/>
            <a:ext cx="4906963" cy="41322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b="1" smtClean="0"/>
              <a:t>    Расположен по адресу</a:t>
            </a:r>
            <a:r>
              <a:rPr lang="ru-RU" sz="2800" smtClean="0"/>
              <a:t>: Тюменская область, Тюменский район, д. Казарово, ул. Береговая, 1</a:t>
            </a:r>
          </a:p>
          <a:p>
            <a:pPr>
              <a:buFont typeface="Arial" charset="0"/>
              <a:buNone/>
            </a:pPr>
            <a:r>
              <a:rPr lang="ru-RU" sz="2800" b="1" smtClean="0"/>
              <a:t>    Дата установки</a:t>
            </a:r>
            <a:r>
              <a:rPr lang="ru-RU" sz="2800" smtClean="0"/>
              <a:t>: 28 января 2010 г.</a:t>
            </a:r>
          </a:p>
          <a:p>
            <a:pPr>
              <a:buFont typeface="Arial" charset="0"/>
              <a:buNone/>
            </a:pPr>
            <a:r>
              <a:rPr lang="ru-RU" sz="2800" smtClean="0"/>
              <a:t>    Памятник создан членом Союза художников России Геннадием Вострецовым. </a:t>
            </a:r>
          </a:p>
          <a:p>
            <a:pPr>
              <a:buFont typeface="Arial" charset="0"/>
              <a:buNone/>
            </a:pPr>
            <a:endParaRPr lang="ru-RU" sz="2800" smtClean="0"/>
          </a:p>
          <a:p>
            <a:endParaRPr lang="ru-RU" smtClean="0"/>
          </a:p>
        </p:txBody>
      </p:sp>
      <p:pic>
        <p:nvPicPr>
          <p:cNvPr id="7" name="Рисунок 6" descr="7669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628800"/>
            <a:ext cx="3711428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144A742-4303-44DC-A3AB-1E803B910827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  <a:defRPr/>
            </a:pPr>
            <a:r>
              <a:rPr lang="ru-RU" sz="2800" b="1" dirty="0" smtClean="0">
                <a:solidFill>
                  <a:srgbClr val="FF3300"/>
                </a:solidFill>
              </a:rPr>
              <a:t/>
            </a:r>
            <a:br>
              <a:rPr lang="ru-RU" sz="2800" b="1" dirty="0" smtClean="0">
                <a:solidFill>
                  <a:srgbClr val="FF3300"/>
                </a:solidFill>
              </a:rPr>
            </a:br>
            <a:r>
              <a:rPr lang="ru-RU" sz="2800" b="1" dirty="0" smtClean="0">
                <a:solidFill>
                  <a:srgbClr val="FF3300"/>
                </a:solidFill>
              </a:rPr>
              <a:t/>
            </a:r>
            <a:br>
              <a:rPr lang="ru-RU" sz="2800" b="1" dirty="0" smtClean="0">
                <a:solidFill>
                  <a:srgbClr val="FF3300"/>
                </a:solidFill>
              </a:rPr>
            </a:br>
            <a:r>
              <a:rPr lang="ru-R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Мемориал пограничникам Великой Отечественной войны 1941-1945 гг. </a:t>
            </a:r>
            <a:r>
              <a:rPr lang="ru-RU" sz="2800" dirty="0" smtClean="0">
                <a:solidFill>
                  <a:srgbClr val="FF3300"/>
                </a:solidFill>
              </a:rPr>
              <a:t/>
            </a:r>
            <a:br>
              <a:rPr lang="ru-RU" sz="2800" dirty="0" smtClean="0">
                <a:solidFill>
                  <a:srgbClr val="FF3300"/>
                </a:solidFill>
              </a:rPr>
            </a:br>
            <a:r>
              <a:rPr lang="ru-RU" sz="2800" dirty="0" smtClean="0">
                <a:solidFill>
                  <a:srgbClr val="FF3300"/>
                </a:solidFill>
              </a:rPr>
              <a:t/>
            </a:r>
            <a:br>
              <a:rPr lang="ru-RU" sz="2800" dirty="0" smtClean="0">
                <a:solidFill>
                  <a:srgbClr val="FF3300"/>
                </a:solidFill>
              </a:rPr>
            </a:br>
            <a:endParaRPr lang="ru-RU" sz="2800" dirty="0">
              <a:solidFill>
                <a:schemeClr val="accent3">
                  <a:lumMod val="85000"/>
                </a:schemeClr>
              </a:solidFill>
              <a:latin typeface="+mn-lt"/>
            </a:endParaRPr>
          </a:p>
        </p:txBody>
      </p:sp>
      <p:pic>
        <p:nvPicPr>
          <p:cNvPr id="98309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10" name="Text Box 6"/>
          <p:cNvSpPr txBox="1">
            <a:spLocks noChangeArrowheads="1"/>
          </p:cNvSpPr>
          <p:nvPr/>
        </p:nvSpPr>
        <p:spPr bwMode="auto">
          <a:xfrm>
            <a:off x="539750" y="1916113"/>
            <a:ext cx="8208963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ru-RU" sz="2000" b="1">
                <a:latin typeface="Arial" charset="0"/>
              </a:rPr>
              <a:t>     Мемориал пограничникам Великой Отечественной войны 1941-1945 гг. Памятник создан членом Союза художников России Геннадием Вострецовым. памятник посвящен всем пограничникам, погибшим во время Великой Отечественной. В центре – скульптура на постаменте, изображающая пятерых пограничников с оружием в руках. В центре постамента – памятная доска с текстом: «Пограничникам Великой Отечественной войны 1941-1945гг.». Справа и слева – два памятных камня. На первом из них – текст: «Как львы дрались советские пограничники… Г.К.Жуков. Газета «Правда» 24.06.1941». На втором – стихотворение Н.Зензина.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FC6BDE-5D7A-4B1B-B001-5DF9FA07794C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  <a:defRPr/>
            </a:pPr>
            <a:r>
              <a:rPr lang="ru-RU" sz="2800" b="1" dirty="0" smtClean="0">
                <a:solidFill>
                  <a:srgbClr val="FF3300"/>
                </a:solidFill>
              </a:rPr>
              <a:t/>
            </a:r>
            <a:br>
              <a:rPr lang="ru-RU" sz="2800" b="1" dirty="0" smtClean="0">
                <a:solidFill>
                  <a:srgbClr val="FF3300"/>
                </a:solidFill>
              </a:rPr>
            </a:br>
            <a:r>
              <a:rPr lang="ru-RU" sz="2800" b="1" dirty="0" smtClean="0">
                <a:solidFill>
                  <a:srgbClr val="FF3300"/>
                </a:solidFill>
              </a:rPr>
              <a:t/>
            </a:r>
            <a:br>
              <a:rPr lang="ru-RU" sz="2800" b="1" dirty="0" smtClean="0">
                <a:solidFill>
                  <a:srgbClr val="FF3300"/>
                </a:solidFill>
              </a:rPr>
            </a:br>
            <a:r>
              <a:rPr lang="ru-R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Монумент труженикам тыла во время Великой Отечественной войны 1941-1945 гг. </a:t>
            </a:r>
            <a:r>
              <a:rPr lang="ru-RU" sz="2800" dirty="0" smtClean="0">
                <a:solidFill>
                  <a:srgbClr val="FF3300"/>
                </a:solidFill>
              </a:rPr>
              <a:t/>
            </a:r>
            <a:br>
              <a:rPr lang="ru-RU" sz="2800" dirty="0" smtClean="0">
                <a:solidFill>
                  <a:srgbClr val="FF3300"/>
                </a:solidFill>
              </a:rPr>
            </a:br>
            <a:r>
              <a:rPr lang="ru-RU" sz="2800" dirty="0" smtClean="0">
                <a:solidFill>
                  <a:srgbClr val="FF3300"/>
                </a:solidFill>
              </a:rPr>
              <a:t/>
            </a:r>
            <a:br>
              <a:rPr lang="ru-RU" sz="2800" dirty="0" smtClean="0">
                <a:solidFill>
                  <a:srgbClr val="FF3300"/>
                </a:solidFill>
              </a:rPr>
            </a:br>
            <a:endParaRPr lang="ru-RU" sz="2800" dirty="0">
              <a:solidFill>
                <a:schemeClr val="accent3">
                  <a:lumMod val="85000"/>
                </a:schemeClr>
              </a:solidFill>
              <a:latin typeface="+mn-lt"/>
            </a:endParaRPr>
          </a:p>
        </p:txBody>
      </p:sp>
      <p:pic>
        <p:nvPicPr>
          <p:cNvPr id="17413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700213"/>
            <a:ext cx="5903913" cy="425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684213" y="6092825"/>
            <a:ext cx="7704137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Расположен по адресу: г. Тюмень, ул. Олимпийская – 30 лет Победы – Монтажников (сквер Олимпийский).</a:t>
            </a:r>
            <a:r>
              <a:rPr lang="ru-RU" b="1">
                <a:latin typeface="Arial" charset="0"/>
              </a:rPr>
              <a:t> </a:t>
            </a:r>
            <a:r>
              <a:rPr lang="ru-RU" b="1"/>
              <a:t>  Дата установки: 7 мая 2010г.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18FA66E-E9C4-497E-8A0F-7AB676FD49B9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  <a:defRPr/>
            </a:pPr>
            <a:r>
              <a:rPr lang="ru-RU" sz="2800" b="1" dirty="0" smtClean="0">
                <a:solidFill>
                  <a:srgbClr val="FF3300"/>
                </a:solidFill>
              </a:rPr>
              <a:t/>
            </a:r>
            <a:br>
              <a:rPr lang="ru-RU" sz="2800" b="1" dirty="0" smtClean="0">
                <a:solidFill>
                  <a:srgbClr val="FF3300"/>
                </a:solidFill>
              </a:rPr>
            </a:br>
            <a:r>
              <a:rPr lang="ru-RU" sz="2800" b="1" dirty="0" smtClean="0">
                <a:solidFill>
                  <a:srgbClr val="FF3300"/>
                </a:solidFill>
              </a:rPr>
              <a:t/>
            </a:r>
            <a:br>
              <a:rPr lang="ru-RU" sz="2800" b="1" dirty="0" smtClean="0">
                <a:solidFill>
                  <a:srgbClr val="FF3300"/>
                </a:solidFill>
              </a:rPr>
            </a:br>
            <a:r>
              <a:rPr lang="ru-R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Монумент труженикам тыла во время Великой Отечественной войны 1941-1945 гг. </a:t>
            </a:r>
            <a:r>
              <a:rPr lang="ru-RU" sz="2800" dirty="0" smtClean="0">
                <a:solidFill>
                  <a:srgbClr val="FF3300"/>
                </a:solidFill>
              </a:rPr>
              <a:t/>
            </a:r>
            <a:br>
              <a:rPr lang="ru-RU" sz="2800" dirty="0" smtClean="0">
                <a:solidFill>
                  <a:srgbClr val="FF3300"/>
                </a:solidFill>
              </a:rPr>
            </a:br>
            <a:r>
              <a:rPr lang="ru-RU" sz="2800" dirty="0" smtClean="0">
                <a:solidFill>
                  <a:srgbClr val="FF3300"/>
                </a:solidFill>
              </a:rPr>
              <a:t/>
            </a:r>
            <a:br>
              <a:rPr lang="ru-RU" sz="2800" dirty="0" smtClean="0">
                <a:solidFill>
                  <a:srgbClr val="FF3300"/>
                </a:solidFill>
              </a:rPr>
            </a:br>
            <a:endParaRPr lang="ru-RU" sz="2800" dirty="0">
              <a:solidFill>
                <a:schemeClr val="accent3">
                  <a:lumMod val="85000"/>
                </a:schemeClr>
              </a:solidFill>
              <a:latin typeface="+mn-lt"/>
            </a:endParaRPr>
          </a:p>
        </p:txBody>
      </p:sp>
      <p:pic>
        <p:nvPicPr>
          <p:cNvPr id="99333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539750" y="1916113"/>
            <a:ext cx="8208963" cy="431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ru-RU" b="1">
                <a:latin typeface="Arial" charset="0"/>
              </a:rPr>
              <a:t>     Идея установить памятник труженикам тыла была высказана в 2008 г. председателем совета ветеранов вневедомственной охраны и активным общественным деятелем Тюмени Геннадием Ивановым. Памятник был создан Екатеринбургским художественным фондом, а его авторами выступили С. Савин, А. Медведев и С. Титлинов. </a:t>
            </a:r>
          </a:p>
          <a:p>
            <a:pPr>
              <a:lnSpc>
                <a:spcPct val="110000"/>
              </a:lnSpc>
            </a:pPr>
            <a:r>
              <a:rPr lang="ru-RU" b="1">
                <a:latin typeface="Arial" charset="0"/>
              </a:rPr>
              <a:t>     Четыре его ступени, на которых установлены бронзовые фигуры воина – инвалида войны, работницы завода, инженера и мальчика, символизируют четыре изнуряющих, тревожных года войны. Нашу   Победу в тюменском тылу "ковали" именно женщины, дети, подростки, фронтовики-инвалиды – работники 22 предприятий, эвакуированных в Тюменскую область из Подольска, Дмитрова и других городов Советского Союза. </a:t>
            </a:r>
          </a:p>
          <a:p>
            <a:pPr>
              <a:lnSpc>
                <a:spcPct val="110000"/>
              </a:lnSpc>
            </a:pPr>
            <a:r>
              <a:rPr lang="ru-RU" b="1">
                <a:latin typeface="Arial" charset="0"/>
              </a:rPr>
              <a:t>     90 тысяч тюменцев были награждены медалью  «За доблестный труд в Великой Отечественной войне 1941—1945 гг.».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4254CFF-0696-48C3-87BA-1CC96D7747D5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2800" b="1" smtClean="0">
                <a:solidFill>
                  <a:srgbClr val="FF3300"/>
                </a:solidFill>
              </a:rPr>
              <a:t/>
            </a:r>
            <a:br>
              <a:rPr lang="ru-RU" sz="2800" b="1" smtClean="0">
                <a:solidFill>
                  <a:srgbClr val="FF3300"/>
                </a:solidFill>
              </a:rPr>
            </a:br>
            <a:r>
              <a:rPr lang="ru-RU" sz="2800" b="1" smtClean="0">
                <a:solidFill>
                  <a:srgbClr val="FF3300"/>
                </a:solidFill>
              </a:rPr>
              <a:t/>
            </a:r>
            <a:br>
              <a:rPr lang="ru-RU" sz="2800" b="1" smtClean="0">
                <a:solidFill>
                  <a:srgbClr val="FF3300"/>
                </a:solidFill>
              </a:rPr>
            </a:br>
            <a:r>
              <a:rPr lang="ru-RU" sz="2800" b="1" smtClean="0">
                <a:solidFill>
                  <a:srgbClr val="D9D9D9"/>
                </a:solidFill>
              </a:rPr>
              <a:t>Памятник учащимся школ города Тюмени, </a:t>
            </a:r>
            <a:r>
              <a:rPr lang="ru-RU" sz="2800" b="1" smtClean="0">
                <a:solidFill>
                  <a:srgbClr val="D9D9D9"/>
                </a:solidFill>
                <a:latin typeface="Arial" charset="0"/>
              </a:rPr>
              <a:t/>
            </a:r>
            <a:br>
              <a:rPr lang="ru-RU" sz="2800" b="1" smtClean="0">
                <a:solidFill>
                  <a:srgbClr val="D9D9D9"/>
                </a:solidFill>
                <a:latin typeface="Arial" charset="0"/>
              </a:rPr>
            </a:br>
            <a:r>
              <a:rPr lang="ru-RU" sz="2800" b="1" smtClean="0">
                <a:solidFill>
                  <a:srgbClr val="D9D9D9"/>
                </a:solidFill>
              </a:rPr>
              <a:t>не</a:t>
            </a:r>
            <a:r>
              <a:rPr lang="ru-RU" sz="2800" b="1" smtClean="0">
                <a:solidFill>
                  <a:srgbClr val="D9D9D9"/>
                </a:solidFill>
                <a:latin typeface="Arial" charset="0"/>
              </a:rPr>
              <a:t> </a:t>
            </a:r>
            <a:r>
              <a:rPr lang="ru-RU" sz="2800" b="1" smtClean="0">
                <a:solidFill>
                  <a:srgbClr val="D9D9D9"/>
                </a:solidFill>
              </a:rPr>
              <a:t>вернувшимся с войны </a:t>
            </a:r>
            <a:r>
              <a:rPr lang="ru-RU" sz="2800" b="1" smtClean="0">
                <a:solidFill>
                  <a:srgbClr val="FF3300"/>
                </a:solidFill>
              </a:rPr>
              <a:t/>
            </a:r>
            <a:br>
              <a:rPr lang="ru-RU" sz="2800" b="1" smtClean="0">
                <a:solidFill>
                  <a:srgbClr val="FF3300"/>
                </a:solidFill>
              </a:rPr>
            </a:br>
            <a:r>
              <a:rPr lang="ru-RU" sz="2800" smtClean="0">
                <a:solidFill>
                  <a:srgbClr val="FF3300"/>
                </a:solidFill>
              </a:rPr>
              <a:t/>
            </a:r>
            <a:br>
              <a:rPr lang="ru-RU" sz="2800" smtClean="0">
                <a:solidFill>
                  <a:srgbClr val="FF3300"/>
                </a:solidFill>
              </a:rPr>
            </a:br>
            <a:endParaRPr lang="ru-RU" sz="2800" smtClean="0">
              <a:solidFill>
                <a:srgbClr val="D9D9D9"/>
              </a:solidFill>
            </a:endParaRPr>
          </a:p>
        </p:txBody>
      </p:sp>
      <p:pic>
        <p:nvPicPr>
          <p:cNvPr id="100357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9"/>
          <p:cNvSpPr>
            <a:spLocks noGrp="1" noChangeArrowheads="1"/>
          </p:cNvSpPr>
          <p:nvPr>
            <p:ph idx="4294967295"/>
          </p:nvPr>
        </p:nvSpPr>
        <p:spPr>
          <a:xfrm>
            <a:off x="0" y="1773238"/>
            <a:ext cx="5329238" cy="4678362"/>
          </a:xfrm>
          <a:noFill/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sz="2800" b="1" smtClean="0"/>
              <a:t>    Расположен по адресу</a:t>
            </a:r>
            <a:r>
              <a:rPr lang="ru-RU" sz="2800" smtClean="0"/>
              <a:t>: г. Тюмень, ул. Республики, </a:t>
            </a:r>
          </a:p>
          <a:p>
            <a:pPr>
              <a:buFont typeface="Arial" charset="0"/>
              <a:buNone/>
            </a:pPr>
            <a:r>
              <a:rPr lang="ru-RU" sz="2800" smtClean="0"/>
              <a:t>    14 (сквер Прощания).</a:t>
            </a:r>
          </a:p>
          <a:p>
            <a:pPr>
              <a:buFont typeface="Arial" charset="0"/>
              <a:buNone/>
            </a:pPr>
            <a:r>
              <a:rPr lang="ru-RU" sz="2800" b="1" smtClean="0"/>
              <a:t>    Дата установки</a:t>
            </a:r>
            <a:r>
              <a:rPr lang="ru-RU" sz="2800" smtClean="0"/>
              <a:t>: 29 июня </a:t>
            </a:r>
          </a:p>
          <a:p>
            <a:pPr>
              <a:buFont typeface="Arial" charset="0"/>
              <a:buNone/>
            </a:pPr>
            <a:r>
              <a:rPr lang="ru-RU" sz="2800" smtClean="0"/>
              <a:t>   1991 г.</a:t>
            </a:r>
          </a:p>
          <a:p>
            <a:pPr>
              <a:buFont typeface="Arial" charset="0"/>
              <a:buNone/>
            </a:pPr>
            <a:r>
              <a:rPr lang="ru-RU" sz="2800" smtClean="0"/>
              <a:t>    </a:t>
            </a:r>
            <a:r>
              <a:rPr lang="ru-RU" sz="2400" smtClean="0"/>
              <a:t>В годы Великой Отечественной войны на фронт ушли и не вернулись 112 учеников школ </a:t>
            </a:r>
          </a:p>
          <a:p>
            <a:pPr>
              <a:buFont typeface="Arial" charset="0"/>
              <a:buNone/>
            </a:pPr>
            <a:r>
              <a:rPr lang="ru-RU" sz="2400" smtClean="0"/>
              <a:t>     № 1, 5, 21, 26, 50 города Тюмени.</a:t>
            </a:r>
          </a:p>
          <a:p>
            <a:pPr>
              <a:buFont typeface="Arial" charset="0"/>
              <a:buNone/>
            </a:pPr>
            <a:endParaRPr lang="ru-RU" sz="2800" smtClean="0"/>
          </a:p>
        </p:txBody>
      </p:sp>
      <p:pic>
        <p:nvPicPr>
          <p:cNvPr id="8" name="Рисунок 5" descr="&quot;Прощание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1773238"/>
            <a:ext cx="3363913" cy="47767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ru-RU" sz="2800" b="1" smtClean="0">
              <a:solidFill>
                <a:srgbClr val="376092"/>
              </a:solidFill>
            </a:endParaRPr>
          </a:p>
          <a:p>
            <a:pPr>
              <a:buFont typeface="Arial" charset="0"/>
              <a:buNone/>
            </a:pPr>
            <a:r>
              <a:rPr lang="ru-RU" sz="2800" b="1" smtClean="0"/>
              <a:t>              Актуальность темы определяется тем, что Великая Отечественная война - главное событие  XX века.  9 мая - День Великой Победы – святой праздник для всего нашего народа. </a:t>
            </a:r>
          </a:p>
          <a:p>
            <a:pPr>
              <a:buFont typeface="Arial" charset="0"/>
              <a:buNone/>
            </a:pPr>
            <a:r>
              <a:rPr lang="ru-RU" sz="2800" b="1" smtClean="0"/>
              <a:t>             Стремительная река времени неумолимо уносит в прошлое имена, факты, события минувшей войны. Но остается и бережно сохраняется в памяти славный подвиг миллионов фронтовиков и тружеников тыла. </a:t>
            </a:r>
          </a:p>
        </p:txBody>
      </p:sp>
      <p:pic>
        <p:nvPicPr>
          <p:cNvPr id="115716" name="Picture 4" descr="georg_lenta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88913"/>
            <a:ext cx="6264275" cy="122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A4D8325-E5AD-42EE-B94D-C86D71B85F66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  <a:defRPr/>
            </a:pPr>
            <a:r>
              <a:rPr lang="ru-RU" sz="2800" b="1" dirty="0" smtClean="0">
                <a:solidFill>
                  <a:srgbClr val="FF3300"/>
                </a:solidFill>
              </a:rPr>
              <a:t/>
            </a:r>
            <a:br>
              <a:rPr lang="ru-RU" sz="2800" b="1" dirty="0" smtClean="0">
                <a:solidFill>
                  <a:srgbClr val="FF3300"/>
                </a:solidFill>
              </a:rPr>
            </a:br>
            <a:r>
              <a:rPr lang="ru-RU" sz="2800" b="1" dirty="0" smtClean="0">
                <a:solidFill>
                  <a:srgbClr val="FF3300"/>
                </a:solidFill>
              </a:rPr>
              <a:t/>
            </a:r>
            <a:br>
              <a:rPr lang="ru-RU" sz="2800" b="1" dirty="0" smtClean="0">
                <a:solidFill>
                  <a:srgbClr val="FF3300"/>
                </a:solidFill>
              </a:rPr>
            </a:br>
            <a:r>
              <a:rPr lang="ru-RU" sz="2800" dirty="0" smtClean="0">
                <a:solidFill>
                  <a:schemeClr val="accent3">
                    <a:lumMod val="85000"/>
                  </a:schemeClr>
                </a:solidFill>
              </a:rPr>
              <a:t>Памятник учащимся школ города Тюмени, не вернувшимся с войны </a:t>
            </a:r>
            <a:r>
              <a:rPr lang="ru-RU" sz="2800" dirty="0" smtClean="0">
                <a:solidFill>
                  <a:srgbClr val="FF3300"/>
                </a:solidFill>
              </a:rPr>
              <a:t/>
            </a:r>
            <a:br>
              <a:rPr lang="ru-RU" sz="2800" dirty="0" smtClean="0">
                <a:solidFill>
                  <a:srgbClr val="FF3300"/>
                </a:solidFill>
              </a:rPr>
            </a:br>
            <a:r>
              <a:rPr lang="ru-RU" sz="2800" dirty="0" smtClean="0">
                <a:solidFill>
                  <a:srgbClr val="FF3300"/>
                </a:solidFill>
              </a:rPr>
              <a:t/>
            </a:r>
            <a:br>
              <a:rPr lang="ru-RU" sz="2800" dirty="0" smtClean="0">
                <a:solidFill>
                  <a:srgbClr val="FF3300"/>
                </a:solidFill>
              </a:rPr>
            </a:br>
            <a:endParaRPr lang="ru-RU" sz="2800" dirty="0">
              <a:solidFill>
                <a:schemeClr val="accent3">
                  <a:lumMod val="85000"/>
                </a:schemeClr>
              </a:solidFill>
              <a:latin typeface="+mn-lt"/>
            </a:endParaRPr>
          </a:p>
        </p:txBody>
      </p:sp>
      <p:pic>
        <p:nvPicPr>
          <p:cNvPr id="101381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179388" y="1916113"/>
            <a:ext cx="8640762" cy="456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ru-RU" sz="2000">
                <a:latin typeface="Arial" charset="0"/>
              </a:rPr>
              <a:t>      Идея установить памятник принадлежит выпускникам школ Тюмени 1941—1945 гг. и их учителю П. Ю. Хайновскому. Памятник представляет собой скульптурную группу из юноши в солдатской шинели с винтовкой и девушки, провожающей его на войну. Рядом с постаментом есть памятная надпись, а на пилонах перечислены фамилии павших выпускников школ Тюмени, сражавшихся и павших за свободу Родины.</a:t>
            </a:r>
          </a:p>
          <a:p>
            <a:pPr>
              <a:lnSpc>
                <a:spcPct val="110000"/>
              </a:lnSpc>
            </a:pPr>
            <a:r>
              <a:rPr lang="ru-RU" sz="2000">
                <a:latin typeface="Arial" charset="0"/>
              </a:rPr>
              <a:t>       Авторами этого монумента выступили тюменский скульптор Н. В. Распопов и архитектор Б. А. Жученко. </a:t>
            </a:r>
          </a:p>
          <a:p>
            <a:pPr>
              <a:lnSpc>
                <a:spcPct val="110000"/>
              </a:lnSpc>
            </a:pPr>
            <a:r>
              <a:rPr lang="ru-RU" sz="2000">
                <a:latin typeface="Arial" charset="0"/>
              </a:rPr>
              <a:t>       Торжественное открытие памятника состоялось в июне 1991 г. и было приурочено к скорбной дате — пятидесятилетию со дня нападения фашисткой Германии на Советский Союз.</a:t>
            </a:r>
          </a:p>
          <a:p>
            <a:pPr>
              <a:spcBef>
                <a:spcPct val="50000"/>
              </a:spcBef>
            </a:pPr>
            <a:endParaRPr lang="ru-RU" sz="20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6F3D4D-DC88-454B-9E8A-59A316CE130A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  <a:defRPr/>
            </a:pPr>
            <a:r>
              <a:rPr lang="ru-RU" sz="2800" dirty="0" smtClean="0">
                <a:solidFill>
                  <a:schemeClr val="accent3">
                    <a:lumMod val="85000"/>
                  </a:schemeClr>
                </a:solidFill>
              </a:rPr>
              <a:t>Памятный знак погибшим в Великой Отечественной войне выпускникам</a:t>
            </a:r>
            <a:endParaRPr lang="ru-RU" sz="2800" dirty="0">
              <a:solidFill>
                <a:schemeClr val="accent3">
                  <a:lumMod val="85000"/>
                </a:schemeClr>
              </a:solidFill>
              <a:latin typeface="+mn-lt"/>
            </a:endParaRPr>
          </a:p>
        </p:txBody>
      </p:sp>
      <p:pic>
        <p:nvPicPr>
          <p:cNvPr id="19461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7"/>
          <p:cNvSpPr>
            <a:spLocks noGrp="1" noChangeArrowheads="1"/>
          </p:cNvSpPr>
          <p:nvPr>
            <p:ph idx="1"/>
          </p:nvPr>
        </p:nvSpPr>
        <p:spPr>
          <a:xfrm>
            <a:off x="4211638" y="2276475"/>
            <a:ext cx="4932362" cy="29527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800" b="1" smtClean="0">
                <a:solidFill>
                  <a:srgbClr val="376092"/>
                </a:solidFill>
              </a:rPr>
              <a:t>    Расположен  по адресу</a:t>
            </a:r>
            <a:r>
              <a:rPr lang="ru-RU" sz="2800" smtClean="0">
                <a:solidFill>
                  <a:srgbClr val="376092"/>
                </a:solidFill>
              </a:rPr>
              <a:t>: г. Тюмень, улица Л.Толстого, 1 (Тюменский филиал военного университета инженерных войск).</a:t>
            </a:r>
          </a:p>
          <a:p>
            <a:pPr eaLnBrk="1" hangingPunct="1">
              <a:buFont typeface="Arial" charset="0"/>
              <a:buNone/>
            </a:pPr>
            <a:r>
              <a:rPr lang="ru-RU" sz="2800" b="1" smtClean="0">
                <a:solidFill>
                  <a:srgbClr val="376092"/>
                </a:solidFill>
              </a:rPr>
              <a:t>    Дата установки</a:t>
            </a:r>
            <a:r>
              <a:rPr lang="ru-RU" sz="2800" smtClean="0">
                <a:solidFill>
                  <a:srgbClr val="376092"/>
                </a:solidFill>
              </a:rPr>
              <a:t>: 2004 год.</a:t>
            </a:r>
          </a:p>
        </p:txBody>
      </p:sp>
      <p:pic>
        <p:nvPicPr>
          <p:cNvPr id="20487" name="Picture 7" descr="C:\Users\Никита\Desktop\4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56924">
            <a:off x="293688" y="2127250"/>
            <a:ext cx="4032250" cy="33845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3" t="5905" r="5121" b="19524"/>
          <a:stretch>
            <a:fillRect/>
          </a:stretch>
        </p:blipFill>
        <p:spPr bwMode="auto">
          <a:xfrm>
            <a:off x="0" y="0"/>
            <a:ext cx="9144000" cy="579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23" name="Text Box 3"/>
          <p:cNvSpPr txBox="1">
            <a:spLocks noChangeArrowheads="1"/>
          </p:cNvSpPr>
          <p:nvPr/>
        </p:nvSpPr>
        <p:spPr bwMode="auto">
          <a:xfrm>
            <a:off x="179388" y="6048375"/>
            <a:ext cx="111521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/>
              <a:t>Студенты колледжа на экскурсии в тюменском филиале военного университета </a:t>
            </a:r>
          </a:p>
          <a:p>
            <a:r>
              <a:rPr lang="ru-RU" sz="2000"/>
              <a:t>с преподавателем ОБЖ Н.В.Карташовым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462EA6-C7A9-439A-A611-1862B2EC79C9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  <a:defRPr/>
            </a:pPr>
            <a:r>
              <a:rPr lang="ru-RU" sz="2800" b="1" dirty="0" smtClean="0">
                <a:solidFill>
                  <a:srgbClr val="FF3300"/>
                </a:solidFill>
              </a:rPr>
              <a:t/>
            </a:r>
            <a:br>
              <a:rPr lang="ru-RU" sz="2800" b="1" dirty="0" smtClean="0">
                <a:solidFill>
                  <a:srgbClr val="FF3300"/>
                </a:solidFill>
              </a:rPr>
            </a:br>
            <a:r>
              <a:rPr lang="ru-RU" sz="2800" b="1" dirty="0" smtClean="0">
                <a:solidFill>
                  <a:srgbClr val="FF3300"/>
                </a:solidFill>
              </a:rPr>
              <a:t/>
            </a:r>
            <a:br>
              <a:rPr lang="ru-RU" sz="2800" b="1" dirty="0" smtClean="0">
                <a:solidFill>
                  <a:srgbClr val="FF3300"/>
                </a:solidFill>
              </a:rPr>
            </a:br>
            <a:r>
              <a:rPr lang="ru-R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Памятный знак 368-ой стрелковой дивизии </a:t>
            </a:r>
            <a:r>
              <a:rPr lang="ru-RU" sz="2800" dirty="0" smtClean="0">
                <a:solidFill>
                  <a:srgbClr val="FF3300"/>
                </a:solidFill>
              </a:rPr>
              <a:t/>
            </a:r>
            <a:br>
              <a:rPr lang="ru-RU" sz="2800" dirty="0" smtClean="0">
                <a:solidFill>
                  <a:srgbClr val="FF3300"/>
                </a:solidFill>
              </a:rPr>
            </a:br>
            <a:r>
              <a:rPr lang="ru-RU" sz="2800" dirty="0" smtClean="0">
                <a:solidFill>
                  <a:srgbClr val="FF3300"/>
                </a:solidFill>
              </a:rPr>
              <a:t/>
            </a:r>
            <a:br>
              <a:rPr lang="ru-RU" sz="2800" dirty="0" smtClean="0">
                <a:solidFill>
                  <a:srgbClr val="FF3300"/>
                </a:solidFill>
              </a:rPr>
            </a:br>
            <a:endParaRPr lang="ru-RU" sz="2800" dirty="0">
              <a:solidFill>
                <a:schemeClr val="accent3">
                  <a:lumMod val="85000"/>
                </a:schemeClr>
              </a:solidFill>
              <a:latin typeface="+mn-lt"/>
            </a:endParaRPr>
          </a:p>
        </p:txBody>
      </p:sp>
      <p:pic>
        <p:nvPicPr>
          <p:cNvPr id="20485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Содержимое 7"/>
          <p:cNvSpPr>
            <a:spLocks noGrp="1"/>
          </p:cNvSpPr>
          <p:nvPr>
            <p:ph idx="1"/>
          </p:nvPr>
        </p:nvSpPr>
        <p:spPr>
          <a:xfrm>
            <a:off x="-107950" y="2492375"/>
            <a:ext cx="4978400" cy="31972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b="1" smtClean="0">
                <a:solidFill>
                  <a:srgbClr val="376092"/>
                </a:solidFill>
              </a:rPr>
              <a:t>     Расположен по адресу</a:t>
            </a:r>
            <a:r>
              <a:rPr lang="ru-RU" sz="2400" smtClean="0">
                <a:solidFill>
                  <a:srgbClr val="376092"/>
                </a:solidFill>
              </a:rPr>
              <a:t>: </a:t>
            </a:r>
          </a:p>
          <a:p>
            <a:pPr>
              <a:buFont typeface="Arial" charset="0"/>
              <a:buNone/>
            </a:pPr>
            <a:r>
              <a:rPr lang="ru-RU" sz="2400" smtClean="0">
                <a:solidFill>
                  <a:srgbClr val="376092"/>
                </a:solidFill>
              </a:rPr>
              <a:t>     г. Тюмень, ул. Ялуторовская, 13.</a:t>
            </a:r>
          </a:p>
          <a:p>
            <a:pPr>
              <a:buFont typeface="Arial" charset="0"/>
              <a:buNone/>
            </a:pPr>
            <a:r>
              <a:rPr lang="ru-RU" sz="2400" b="1" smtClean="0">
                <a:solidFill>
                  <a:srgbClr val="376092"/>
                </a:solidFill>
              </a:rPr>
              <a:t>     Дата установки</a:t>
            </a:r>
            <a:r>
              <a:rPr lang="ru-RU" sz="2400" smtClean="0">
                <a:solidFill>
                  <a:srgbClr val="376092"/>
                </a:solidFill>
              </a:rPr>
              <a:t>: неизвестна. Заменен в августе 2005 года</a:t>
            </a:r>
            <a:r>
              <a:rPr lang="ru-RU" sz="2800" smtClean="0">
                <a:solidFill>
                  <a:srgbClr val="376092"/>
                </a:solidFill>
              </a:rPr>
              <a:t>.</a:t>
            </a:r>
          </a:p>
          <a:p>
            <a:endParaRPr lang="ru-RU" smtClean="0"/>
          </a:p>
        </p:txBody>
      </p:sp>
      <p:pic>
        <p:nvPicPr>
          <p:cNvPr id="20487" name="Picture 9" descr="The Order of the Red Bann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74332">
            <a:off x="574675" y="4394200"/>
            <a:ext cx="1985963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1916113"/>
            <a:ext cx="4248150" cy="3889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93DE5B8-A856-4025-B8F9-86B883CD368B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24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2800" b="1" smtClean="0">
                <a:solidFill>
                  <a:srgbClr val="FF3300"/>
                </a:solidFill>
              </a:rPr>
              <a:t/>
            </a:r>
            <a:br>
              <a:rPr lang="ru-RU" sz="2800" b="1" smtClean="0">
                <a:solidFill>
                  <a:srgbClr val="FF3300"/>
                </a:solidFill>
              </a:rPr>
            </a:br>
            <a:r>
              <a:rPr lang="ru-RU" sz="2800" b="1" smtClean="0">
                <a:solidFill>
                  <a:srgbClr val="FF3300"/>
                </a:solidFill>
              </a:rPr>
              <a:t/>
            </a:r>
            <a:br>
              <a:rPr lang="ru-RU" sz="2800" b="1" smtClean="0">
                <a:solidFill>
                  <a:srgbClr val="FF3300"/>
                </a:solidFill>
              </a:rPr>
            </a:br>
            <a:r>
              <a:rPr lang="ru-RU" sz="2800" b="1" smtClean="0">
                <a:solidFill>
                  <a:srgbClr val="E0E6F1"/>
                </a:solidFill>
              </a:rPr>
              <a:t>Памятный знак 368-ой стрелковой дивизии</a:t>
            </a:r>
            <a:r>
              <a:rPr lang="ru-RU" sz="2800" smtClean="0">
                <a:solidFill>
                  <a:srgbClr val="E0E6F1"/>
                </a:solidFill>
              </a:rPr>
              <a:t> </a:t>
            </a:r>
            <a:r>
              <a:rPr lang="ru-RU" sz="2800" smtClean="0">
                <a:solidFill>
                  <a:srgbClr val="FF3300"/>
                </a:solidFill>
              </a:rPr>
              <a:t/>
            </a:r>
            <a:br>
              <a:rPr lang="ru-RU" sz="2800" smtClean="0">
                <a:solidFill>
                  <a:srgbClr val="FF3300"/>
                </a:solidFill>
              </a:rPr>
            </a:br>
            <a:r>
              <a:rPr lang="ru-RU" sz="2800" smtClean="0">
                <a:solidFill>
                  <a:srgbClr val="FF3300"/>
                </a:solidFill>
              </a:rPr>
              <a:t/>
            </a:r>
            <a:br>
              <a:rPr lang="ru-RU" sz="2800" smtClean="0">
                <a:solidFill>
                  <a:srgbClr val="FF3300"/>
                </a:solidFill>
              </a:rPr>
            </a:br>
            <a:endParaRPr lang="ru-RU" sz="2800" smtClean="0">
              <a:solidFill>
                <a:srgbClr val="D9D9D9"/>
              </a:solidFill>
            </a:endParaRPr>
          </a:p>
        </p:txBody>
      </p:sp>
      <p:pic>
        <p:nvPicPr>
          <p:cNvPr id="102405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323850" y="1773238"/>
            <a:ext cx="8424863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400">
                <a:latin typeface="Arial" charset="0"/>
              </a:rPr>
              <a:t>    Дивизия была сформирована в период с 4 сентября по 25 ноября 1941 года в Тюмени, из призывников Тюменской, Омской, Новосибирской, Кемеровской областей. Штаб дивизии находился по адресу: ул. Володарского, 20.</a:t>
            </a:r>
          </a:p>
          <a:p>
            <a:r>
              <a:rPr lang="ru-RU" sz="2400">
                <a:latin typeface="Arial" charset="0"/>
              </a:rPr>
              <a:t>    Стела, расположенная на постаменте. На стеле текст: «Слава воинам 368-й Краснознаменной Печенгской стрелковой  дивизии». В левой части основания стелы – мемориальная доска с текстом: «В начальный период Великой Отечественной войны (осенью 1941г.) в г. Тюмени была сформирована 368-я стрелковая дивизия, ставшая в последствии Краснознаменной Печенгской».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4D31E4-66B6-45CD-AF64-58428B8B4732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  <a:defRPr/>
            </a:pPr>
            <a:r>
              <a:rPr lang="ru-R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Памятный знак «Аллея бывших узников фашистских концлагерей»</a:t>
            </a:r>
            <a:endParaRPr lang="ru-RU" sz="28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</a:endParaRPr>
          </a:p>
        </p:txBody>
      </p:sp>
      <p:pic>
        <p:nvPicPr>
          <p:cNvPr id="21509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Содержимое 7"/>
          <p:cNvSpPr>
            <a:spLocks noGrp="1"/>
          </p:cNvSpPr>
          <p:nvPr>
            <p:ph idx="1"/>
          </p:nvPr>
        </p:nvSpPr>
        <p:spPr>
          <a:xfrm>
            <a:off x="4140200" y="1773238"/>
            <a:ext cx="5003800" cy="20875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b="1" smtClean="0">
                <a:solidFill>
                  <a:srgbClr val="376092"/>
                </a:solidFill>
              </a:rPr>
              <a:t>    Расположен по адресу</a:t>
            </a:r>
            <a:r>
              <a:rPr lang="ru-RU" sz="2800" smtClean="0">
                <a:solidFill>
                  <a:srgbClr val="376092"/>
                </a:solidFill>
              </a:rPr>
              <a:t>: </a:t>
            </a:r>
            <a:br>
              <a:rPr lang="ru-RU" sz="2800" smtClean="0">
                <a:solidFill>
                  <a:srgbClr val="376092"/>
                </a:solidFill>
              </a:rPr>
            </a:br>
            <a:r>
              <a:rPr lang="ru-RU" sz="2800" smtClean="0">
                <a:solidFill>
                  <a:srgbClr val="376092"/>
                </a:solidFill>
              </a:rPr>
              <a:t>г. Тюмень, проезд 9 Мая (сквер Победы).</a:t>
            </a:r>
          </a:p>
          <a:p>
            <a:endParaRPr lang="ru-RU" smtClean="0"/>
          </a:p>
        </p:txBody>
      </p:sp>
      <p:pic>
        <p:nvPicPr>
          <p:cNvPr id="22535" name="Picture 7" descr="G:\Фотографии для презентации\DSC_47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773238"/>
            <a:ext cx="3097213" cy="46561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536" name="Picture 8" descr="G:\Фотографии для презентации\DSC_473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3500438"/>
            <a:ext cx="4403725" cy="2927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444E0CE-27A8-4AB0-875F-53E7FECB5223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26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  <a:defRPr/>
            </a:pPr>
            <a:r>
              <a:rPr lang="ru-RU" sz="2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Памятный знак «Аллея бывших узников фашистских концлагерей»</a:t>
            </a:r>
            <a:endParaRPr lang="ru-RU" sz="28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</a:endParaRPr>
          </a:p>
        </p:txBody>
      </p:sp>
      <p:pic>
        <p:nvPicPr>
          <p:cNvPr id="103429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30" name="Text Box 6"/>
          <p:cNvSpPr txBox="1">
            <a:spLocks noChangeArrowheads="1"/>
          </p:cNvSpPr>
          <p:nvPr/>
        </p:nvSpPr>
        <p:spPr bwMode="auto">
          <a:xfrm>
            <a:off x="250825" y="2133600"/>
            <a:ext cx="8569325" cy="447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200" b="1">
                <a:latin typeface="Arial" charset="0"/>
              </a:rPr>
              <a:t>Мраморная стела на постаменте, в двух местах обтянутая колючей проволокой. </a:t>
            </a:r>
          </a:p>
          <a:p>
            <a:r>
              <a:rPr lang="ru-RU" sz="3200" b="1">
                <a:latin typeface="Arial" charset="0"/>
              </a:rPr>
              <a:t>На стеле текст: «Памяти узников фашистских концлагерей 1941 - 1945. Бухенвальд. Майданек. Освенцим. Маутхаузен. Палемонас. Дахау. Саласпилс. Жмеринка и другие. Забыть – значит расчеловечиться…».</a:t>
            </a:r>
          </a:p>
          <a:p>
            <a:endParaRPr lang="ru-RU" sz="3200" b="1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39B6BC-333C-473F-9D27-62B854C77443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2800" b="1" smtClean="0">
                <a:solidFill>
                  <a:srgbClr val="FF3300"/>
                </a:solidFill>
              </a:rPr>
              <a:t/>
            </a:r>
            <a:br>
              <a:rPr lang="ru-RU" sz="2800" b="1" smtClean="0">
                <a:solidFill>
                  <a:srgbClr val="FF3300"/>
                </a:solidFill>
              </a:rPr>
            </a:br>
            <a:r>
              <a:rPr lang="ru-RU" sz="2800" b="1" smtClean="0">
                <a:solidFill>
                  <a:srgbClr val="FF3300"/>
                </a:solidFill>
              </a:rPr>
              <a:t/>
            </a:r>
            <a:br>
              <a:rPr lang="ru-RU" sz="2800" b="1" smtClean="0">
                <a:solidFill>
                  <a:srgbClr val="FF3300"/>
                </a:solidFill>
              </a:rPr>
            </a:br>
            <a:r>
              <a:rPr lang="ru-RU" sz="2800" b="1" smtClean="0">
                <a:solidFill>
                  <a:srgbClr val="E0E6F1"/>
                </a:solidFill>
              </a:rPr>
              <a:t>Паровоз ФД-3031</a:t>
            </a:r>
            <a:r>
              <a:rPr lang="ru-RU" sz="2800" b="1" smtClean="0">
                <a:solidFill>
                  <a:srgbClr val="FF3300"/>
                </a:solidFill>
              </a:rPr>
              <a:t/>
            </a:r>
            <a:br>
              <a:rPr lang="ru-RU" sz="2800" b="1" smtClean="0">
                <a:solidFill>
                  <a:srgbClr val="FF3300"/>
                </a:solidFill>
              </a:rPr>
            </a:br>
            <a:r>
              <a:rPr lang="ru-RU" sz="2800" smtClean="0">
                <a:solidFill>
                  <a:srgbClr val="FF3300"/>
                </a:solidFill>
              </a:rPr>
              <a:t/>
            </a:r>
            <a:br>
              <a:rPr lang="ru-RU" sz="2800" smtClean="0">
                <a:solidFill>
                  <a:srgbClr val="FF3300"/>
                </a:solidFill>
              </a:rPr>
            </a:br>
            <a:endParaRPr lang="ru-RU" sz="2800" smtClean="0">
              <a:solidFill>
                <a:srgbClr val="D9D9D9"/>
              </a:solidFill>
            </a:endParaRPr>
          </a:p>
        </p:txBody>
      </p:sp>
      <p:pic>
        <p:nvPicPr>
          <p:cNvPr id="22533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Содержимое 7"/>
          <p:cNvSpPr>
            <a:spLocks noGrp="1"/>
          </p:cNvSpPr>
          <p:nvPr>
            <p:ph idx="1"/>
          </p:nvPr>
        </p:nvSpPr>
        <p:spPr>
          <a:xfrm>
            <a:off x="4932363" y="2708275"/>
            <a:ext cx="4535487" cy="31686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b="1" smtClean="0">
                <a:solidFill>
                  <a:srgbClr val="376092"/>
                </a:solidFill>
              </a:rPr>
              <a:t>     Расположен по адресу: г. Тюмень, ул.  Первомайская, 55</a:t>
            </a:r>
          </a:p>
          <a:p>
            <a:pPr>
              <a:buFont typeface="Arial" charset="0"/>
              <a:buNone/>
            </a:pPr>
            <a:endParaRPr lang="ru-RU" sz="2400" b="1" smtClean="0">
              <a:solidFill>
                <a:srgbClr val="376092"/>
              </a:solidFill>
            </a:endParaRPr>
          </a:p>
          <a:p>
            <a:pPr>
              <a:buFont typeface="Arial" charset="0"/>
              <a:buNone/>
            </a:pPr>
            <a:r>
              <a:rPr lang="ru-RU" sz="2400" b="1" smtClean="0">
                <a:solidFill>
                  <a:srgbClr val="376092"/>
                </a:solidFill>
              </a:rPr>
              <a:t>      Дата установки: 1987 год</a:t>
            </a:r>
          </a:p>
          <a:p>
            <a:endParaRPr lang="ru-RU" b="1" smtClean="0"/>
          </a:p>
        </p:txBody>
      </p:sp>
      <p:pic>
        <p:nvPicPr>
          <p:cNvPr id="7" name="Рисунок 6" descr="005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2276475"/>
            <a:ext cx="5040313" cy="3529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F50FD13-FD90-4B5D-B9AC-4B600F76DB78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28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2800" b="1" smtClean="0">
                <a:solidFill>
                  <a:srgbClr val="FF3300"/>
                </a:solidFill>
              </a:rPr>
              <a:t/>
            </a:r>
            <a:br>
              <a:rPr lang="ru-RU" sz="2800" b="1" smtClean="0">
                <a:solidFill>
                  <a:srgbClr val="FF3300"/>
                </a:solidFill>
              </a:rPr>
            </a:br>
            <a:r>
              <a:rPr lang="ru-RU" sz="2800" b="1" smtClean="0">
                <a:solidFill>
                  <a:srgbClr val="FF3300"/>
                </a:solidFill>
              </a:rPr>
              <a:t/>
            </a:r>
            <a:br>
              <a:rPr lang="ru-RU" sz="2800" b="1" smtClean="0">
                <a:solidFill>
                  <a:srgbClr val="FF3300"/>
                </a:solidFill>
              </a:rPr>
            </a:br>
            <a:r>
              <a:rPr lang="ru-RU" sz="2400" b="1" smtClean="0">
                <a:solidFill>
                  <a:schemeClr val="bg1"/>
                </a:solidFill>
              </a:rPr>
              <a:t>Памятный знак жителям поселка Мыс, погибшим в Великой Отечественной войне 1941-1945гг.</a:t>
            </a:r>
            <a:r>
              <a:rPr lang="ru-RU" sz="2800" b="1" smtClean="0">
                <a:solidFill>
                  <a:srgbClr val="FF3300"/>
                </a:solidFill>
              </a:rPr>
              <a:t> </a:t>
            </a:r>
            <a:r>
              <a:rPr lang="ru-RU" sz="2800" smtClean="0">
                <a:solidFill>
                  <a:srgbClr val="FF3300"/>
                </a:solidFill>
              </a:rPr>
              <a:t/>
            </a:r>
            <a:br>
              <a:rPr lang="ru-RU" sz="2800" smtClean="0">
                <a:solidFill>
                  <a:srgbClr val="FF3300"/>
                </a:solidFill>
              </a:rPr>
            </a:br>
            <a:endParaRPr lang="ru-RU" sz="2800" smtClean="0">
              <a:solidFill>
                <a:srgbClr val="FF3300"/>
              </a:solidFill>
            </a:endParaRPr>
          </a:p>
        </p:txBody>
      </p:sp>
      <p:pic>
        <p:nvPicPr>
          <p:cNvPr id="72709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2133600"/>
            <a:ext cx="4737100" cy="379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13" name="Прямоугольник 6"/>
          <p:cNvSpPr>
            <a:spLocks noChangeArrowheads="1"/>
          </p:cNvSpPr>
          <p:nvPr/>
        </p:nvSpPr>
        <p:spPr bwMode="auto">
          <a:xfrm>
            <a:off x="285750" y="2000250"/>
            <a:ext cx="3786188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/>
              <a:t>Расположен по адресу: г.Тюмень, поселок Мыс, ул. Литейщиков / ул. Гагарина.</a:t>
            </a:r>
          </a:p>
          <a:p>
            <a:endParaRPr lang="ru-RU" sz="2800" b="1"/>
          </a:p>
          <a:p>
            <a:r>
              <a:rPr lang="ru-RU" sz="2800" b="1"/>
              <a:t>Дата установки: 1 ноября 2000 года.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924300" y="1989138"/>
            <a:ext cx="4757738" cy="351313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   Установлен в декабре 1967 года. Автор памятника - тюменский скульптор, фронтовик Алексей Иванович Клюкин (1923—1977).</a:t>
            </a:r>
            <a:r>
              <a:rPr lang="ru-RU" smtClean="0"/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2800" b="1" smtClean="0">
                <a:solidFill>
                  <a:srgbClr val="FF3300"/>
                </a:solidFill>
              </a:rPr>
              <a:t/>
            </a:r>
            <a:br>
              <a:rPr lang="ru-RU" sz="2800" b="1" smtClean="0">
                <a:solidFill>
                  <a:srgbClr val="FF3300"/>
                </a:solidFill>
              </a:rPr>
            </a:br>
            <a:r>
              <a:rPr lang="ru-RU" sz="2800" b="1" smtClean="0">
                <a:solidFill>
                  <a:srgbClr val="FF3300"/>
                </a:solidFill>
              </a:rPr>
              <a:t> </a:t>
            </a:r>
            <a:r>
              <a:rPr lang="ru-RU" sz="4000" b="1" smtClean="0">
                <a:solidFill>
                  <a:schemeClr val="bg1"/>
                </a:solidFill>
              </a:rPr>
              <a:t>Памятник Н.И. Кузнецову, Тюмень</a:t>
            </a:r>
            <a:r>
              <a:rPr lang="ru-RU" sz="4000" smtClean="0"/>
              <a:t> </a:t>
            </a:r>
            <a:r>
              <a:rPr lang="ru-RU" sz="2800" smtClean="0">
                <a:solidFill>
                  <a:srgbClr val="FF3300"/>
                </a:solidFill>
              </a:rPr>
              <a:t/>
            </a:r>
            <a:br>
              <a:rPr lang="ru-RU" sz="2800" smtClean="0">
                <a:solidFill>
                  <a:srgbClr val="FF3300"/>
                </a:solidFill>
              </a:rPr>
            </a:br>
            <a:endParaRPr lang="ru-RU" sz="2800" smtClean="0">
              <a:solidFill>
                <a:srgbClr val="FF3300"/>
              </a:solidFill>
            </a:endParaRPr>
          </a:p>
        </p:txBody>
      </p:sp>
      <p:pic>
        <p:nvPicPr>
          <p:cNvPr id="104453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byust-nkuznetsov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3022" y="1708142"/>
            <a:ext cx="3344872" cy="3643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sz="2400" b="1" smtClean="0">
              <a:latin typeface="Tahoma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400" b="1" smtClean="0">
                <a:latin typeface="Tahoma" pitchFamily="34" charset="0"/>
              </a:rPr>
              <a:t>Данная работа посвящена памятникам и обелискам Великой Отечественной войны, установленным в г.Тюмени и на юге Тюменской области.</a:t>
            </a:r>
          </a:p>
          <a:p>
            <a:pPr>
              <a:lnSpc>
                <a:spcPct val="90000"/>
              </a:lnSpc>
            </a:pPr>
            <a:r>
              <a:rPr lang="ru-RU" sz="2400" b="1" smtClean="0">
                <a:latin typeface="Tahoma" pitchFamily="34" charset="0"/>
              </a:rPr>
              <a:t>Памятник – это предмет или объект, призванный напоминать о значимых событиях в жизни страны, которые нельзя забывать, так как они формируют историческую память народа. Нет памяти – нет истории. Нет истории – нет народа, его будущего. Значит не должно быть забытых памятников!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>
            <p:ph type="title"/>
          </p:nvPr>
        </p:nvSpPr>
        <p:spPr>
          <a:solidFill>
            <a:srgbClr val="254061">
              <a:alpha val="79999"/>
            </a:srgbClr>
          </a:solidFill>
          <a:ln/>
        </p:spPr>
        <p:txBody>
          <a:bodyPr/>
          <a:lstStyle/>
          <a:p>
            <a:endParaRPr lang="ru-RU" smtClean="0"/>
          </a:p>
        </p:txBody>
      </p:sp>
      <p:sp>
        <p:nvSpPr>
          <p:cNvPr id="2" name="Прямоугольник 10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pic>
        <p:nvPicPr>
          <p:cNvPr id="92165" name="Picture 5" descr="georg_lenta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88913"/>
            <a:ext cx="6264275" cy="122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EE5490F-B1D5-4BA0-8CFC-02F64BA90A97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30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4000" b="1" smtClean="0">
                <a:solidFill>
                  <a:schemeClr val="bg1"/>
                </a:solidFill>
                <a:latin typeface="Calibri" pitchFamily="34" charset="0"/>
              </a:rPr>
              <a:t>Памятник Д.М. Карбышеву</a:t>
            </a:r>
          </a:p>
        </p:txBody>
      </p:sp>
      <p:pic>
        <p:nvPicPr>
          <p:cNvPr id="74757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8" descr="foto%20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844675"/>
            <a:ext cx="2376488" cy="330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1351480106_19-phot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26804" y="2694062"/>
            <a:ext cx="2612165" cy="3573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4760" name="Rectangle 6"/>
          <p:cNvSpPr>
            <a:spLocks noChangeArrowheads="1"/>
          </p:cNvSpPr>
          <p:nvPr/>
        </p:nvSpPr>
        <p:spPr bwMode="auto">
          <a:xfrm>
            <a:off x="5292725" y="2060575"/>
            <a:ext cx="3394075" cy="406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b="1"/>
              <a:t>    Расположен по адресу: </a:t>
            </a:r>
            <a:r>
              <a:rPr lang="ru-RU" sz="2400" b="1">
                <a:solidFill>
                  <a:srgbClr val="0000FF"/>
                </a:solidFill>
              </a:rPr>
              <a:t>г. Тюмень, ул. Л.Толстого, 1 (на территории Тюменского филиала военного университета инженерных войск).</a:t>
            </a:r>
          </a:p>
          <a:p>
            <a:pPr marL="342900" indent="-342900">
              <a:spcBef>
                <a:spcPct val="20000"/>
              </a:spcBef>
            </a:pPr>
            <a:r>
              <a:rPr lang="ru-RU" sz="2400" b="1"/>
              <a:t>    Дата установки: </a:t>
            </a:r>
          </a:p>
          <a:p>
            <a:pPr marL="342900" indent="-342900">
              <a:spcBef>
                <a:spcPct val="20000"/>
              </a:spcBef>
            </a:pPr>
            <a:r>
              <a:rPr lang="ru-RU" sz="2400" b="1">
                <a:solidFill>
                  <a:srgbClr val="0000FF"/>
                </a:solidFill>
              </a:rPr>
              <a:t>    1 сентября 2005г.</a:t>
            </a:r>
            <a:r>
              <a:rPr lang="ru-RU" sz="2400">
                <a:solidFill>
                  <a:srgbClr val="0000FF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>
            <p:ph type="title"/>
          </p:nvPr>
        </p:nvSpPr>
        <p:spPr>
          <a:xfrm>
            <a:off x="179388" y="274638"/>
            <a:ext cx="8496300" cy="922337"/>
          </a:xfrm>
          <a:solidFill>
            <a:srgbClr val="254061">
              <a:alpha val="79999"/>
            </a:srgbClr>
          </a:solidFill>
          <a:ln/>
        </p:spPr>
        <p:txBody>
          <a:bodyPr/>
          <a:lstStyle/>
          <a:p>
            <a:r>
              <a:rPr lang="ru-RU" sz="3200" smtClean="0">
                <a:solidFill>
                  <a:schemeClr val="bg1"/>
                </a:solidFill>
              </a:rPr>
              <a:t>Памятник «С чего начинается Родина»</a:t>
            </a:r>
            <a:r>
              <a:rPr lang="ru-RU" smtClean="0"/>
              <a:t> </a:t>
            </a:r>
          </a:p>
        </p:txBody>
      </p:sp>
      <p:pic>
        <p:nvPicPr>
          <p:cNvPr id="105475" name="Picture 3" descr="55XQ0xfEv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341438"/>
            <a:ext cx="6119812" cy="491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684213" y="6264275"/>
            <a:ext cx="6983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Arial" charset="0"/>
              </a:rPr>
              <a:t>г. Тюмень, ул. Республики, 152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>
            <p:ph type="title"/>
          </p:nvPr>
        </p:nvSpPr>
        <p:spPr>
          <a:solidFill>
            <a:srgbClr val="254061">
              <a:alpha val="79999"/>
            </a:srgbClr>
          </a:solidFill>
          <a:ln/>
        </p:spPr>
        <p:txBody>
          <a:bodyPr/>
          <a:lstStyle/>
          <a:p>
            <a:r>
              <a:rPr lang="ru-RU" sz="3600" b="1" smtClean="0">
                <a:solidFill>
                  <a:schemeClr val="bg1"/>
                </a:solidFill>
              </a:rPr>
              <a:t>Памятник «С чего начинается Родина».</a:t>
            </a:r>
            <a:r>
              <a:rPr lang="ru-RU" smtClean="0"/>
              <a:t> </a:t>
            </a:r>
          </a:p>
        </p:txBody>
      </p:sp>
      <p:sp>
        <p:nvSpPr>
          <p:cNvPr id="106499" name="Text Box 3"/>
          <p:cNvSpPr txBox="1">
            <a:spLocks noChangeArrowheads="1"/>
          </p:cNvSpPr>
          <p:nvPr/>
        </p:nvSpPr>
        <p:spPr bwMode="auto">
          <a:xfrm>
            <a:off x="827088" y="1773238"/>
            <a:ext cx="7561262" cy="483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Arial" charset="0"/>
              </a:rPr>
              <a:t>В Тюмени почти каждый год появляются новые оригинальные памятники. К 70-летию Тюменской области открыт памятник «С чего начинается Родина». Бронзовый памятник посвящен воинам, погибшим, в вооруженных конфликтах и войнах. Авторы проекта: Сергей  Титлинов и  Александр  Медведев. Памятник высотой  три метра, установлен на гранитном постаменте. По задумке авторов, маленький мальчик, стоя на табуретке, примеряет дедушкину шинель с орденами. За мальчиком – стена из рамок для фотографий. Установлен этот памятник на площади им. Губкина напротив гостиницы «Восток».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B2B01C2-6E2F-418C-BC90-602999BC216F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33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2600" b="1" smtClean="0">
                <a:solidFill>
                  <a:schemeClr val="bg1"/>
                </a:solidFill>
                <a:latin typeface="Calibri" pitchFamily="34" charset="0"/>
              </a:rPr>
              <a:t>Памятные знаки односельчанам, не вернувшимся с Великой Отечественной войны</a:t>
            </a:r>
          </a:p>
        </p:txBody>
      </p:sp>
      <p:pic>
        <p:nvPicPr>
          <p:cNvPr id="75781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63" y="1708136"/>
            <a:ext cx="2571768" cy="2598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480000">
            <a:off x="1212508" y="3927542"/>
            <a:ext cx="3161448" cy="2543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64040" y="1706549"/>
            <a:ext cx="2500330" cy="2524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3716338"/>
            <a:ext cx="3303587" cy="261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181847A-B4AD-4763-9724-2F0911876C79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34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2800" b="1" smtClean="0">
                <a:solidFill>
                  <a:schemeClr val="bg1"/>
                </a:solidFill>
                <a:latin typeface="Calibri" pitchFamily="34" charset="0"/>
              </a:rPr>
              <a:t>Памятные знаки рабочим и служащим предприятия, павшим в Великую Отечественную войну</a:t>
            </a:r>
          </a:p>
        </p:txBody>
      </p:sp>
      <p:pic>
        <p:nvPicPr>
          <p:cNvPr id="77829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73238"/>
            <a:ext cx="2714625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3213100"/>
            <a:ext cx="278606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1989138"/>
            <a:ext cx="235743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3" name="TextBox 7"/>
          <p:cNvSpPr txBox="1">
            <a:spLocks noChangeArrowheads="1"/>
          </p:cNvSpPr>
          <p:nvPr/>
        </p:nvSpPr>
        <p:spPr bwMode="auto">
          <a:xfrm>
            <a:off x="250825" y="5300663"/>
            <a:ext cx="27082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>
                <a:latin typeface="Constantia" pitchFamily="18" charset="0"/>
              </a:rPr>
              <a:t>Ул. Станкостроителей</a:t>
            </a:r>
          </a:p>
        </p:txBody>
      </p:sp>
      <p:sp>
        <p:nvSpPr>
          <p:cNvPr id="77834" name="TextBox 9"/>
          <p:cNvSpPr txBox="1">
            <a:spLocks noChangeArrowheads="1"/>
          </p:cNvSpPr>
          <p:nvPr/>
        </p:nvSpPr>
        <p:spPr bwMode="auto">
          <a:xfrm>
            <a:off x="3132138" y="2349500"/>
            <a:ext cx="25892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>
                <a:latin typeface="Constantia" pitchFamily="18" charset="0"/>
              </a:rPr>
              <a:t>Ул. Привокзальная, 3</a:t>
            </a:r>
          </a:p>
        </p:txBody>
      </p:sp>
      <p:sp>
        <p:nvSpPr>
          <p:cNvPr id="77835" name="TextBox 11"/>
          <p:cNvSpPr txBox="1">
            <a:spLocks noChangeArrowheads="1"/>
          </p:cNvSpPr>
          <p:nvPr/>
        </p:nvSpPr>
        <p:spPr bwMode="auto">
          <a:xfrm>
            <a:off x="6156325" y="5157788"/>
            <a:ext cx="2717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>
                <a:latin typeface="Constantia" pitchFamily="18" charset="0"/>
              </a:rPr>
              <a:t>Ул. Привокзальная, 28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E048593-7D2A-477F-BF39-B7B87456DAE0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35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3200" smtClean="0">
                <a:solidFill>
                  <a:schemeClr val="bg1"/>
                </a:solidFill>
                <a:latin typeface="Calibri" pitchFamily="34" charset="0"/>
              </a:rPr>
              <a:t>Памятник Алеше, село Н.Тавда</a:t>
            </a:r>
          </a:p>
        </p:txBody>
      </p:sp>
      <p:pic>
        <p:nvPicPr>
          <p:cNvPr id="78853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989138"/>
            <a:ext cx="70104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C9D1EDD-A4BD-4E0F-8DF9-CCCB1F93D700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36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3600" b="1" smtClean="0">
                <a:solidFill>
                  <a:schemeClr val="bg1"/>
                </a:solidFill>
                <a:latin typeface="Calibri" pitchFamily="34" charset="0"/>
              </a:rPr>
              <a:t>Мемориал «Памяти павших» в Ишиме</a:t>
            </a:r>
          </a:p>
        </p:txBody>
      </p:sp>
      <p:pic>
        <p:nvPicPr>
          <p:cNvPr id="81925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6" name="Picture 7" descr="1mem-ishi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916113"/>
            <a:ext cx="307975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7" name="Rectangle 5"/>
          <p:cNvSpPr>
            <a:spLocks noChangeArrowheads="1"/>
          </p:cNvSpPr>
          <p:nvPr/>
        </p:nvSpPr>
        <p:spPr bwMode="auto">
          <a:xfrm>
            <a:off x="4140200" y="1916113"/>
            <a:ext cx="467995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1"/>
              <a:t>    </a:t>
            </a:r>
          </a:p>
          <a:p>
            <a:pPr marL="342900" indent="-342900">
              <a:spcBef>
                <a:spcPct val="20000"/>
              </a:spcBef>
            </a:pPr>
            <a:endParaRPr lang="ru-RU" sz="2800" b="1"/>
          </a:p>
          <a:p>
            <a:pPr marL="342900" indent="-342900">
              <a:spcBef>
                <a:spcPct val="20000"/>
              </a:spcBef>
            </a:pPr>
            <a:r>
              <a:rPr lang="ru-RU" sz="2800" b="1"/>
              <a:t>    Расположен по адресу: г. Ишим, Соборная площадь</a:t>
            </a:r>
          </a:p>
          <a:p>
            <a:pPr marL="342900" indent="-342900">
              <a:spcBef>
                <a:spcPct val="20000"/>
              </a:spcBef>
            </a:pPr>
            <a:r>
              <a:rPr lang="ru-RU" sz="2800" b="1"/>
              <a:t>     </a:t>
            </a:r>
          </a:p>
          <a:p>
            <a:pPr marL="342900" indent="-342900">
              <a:spcBef>
                <a:spcPct val="20000"/>
              </a:spcBef>
            </a:pPr>
            <a:r>
              <a:rPr lang="ru-RU" sz="2800" b="1"/>
              <a:t>    Дата установки: 1995 г. </a:t>
            </a:r>
            <a:r>
              <a:rPr lang="ru-RU" sz="2800"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234B67C-EEAA-4AF1-8624-79189F231482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37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4000" smtClean="0">
                <a:solidFill>
                  <a:schemeClr val="bg1"/>
                </a:solidFill>
              </a:rPr>
              <a:t>П</a:t>
            </a:r>
            <a:r>
              <a:rPr lang="ru-RU" sz="4000" smtClean="0">
                <a:solidFill>
                  <a:schemeClr val="bg1"/>
                </a:solidFill>
                <a:latin typeface="Calibri" pitchFamily="34" charset="0"/>
              </a:rPr>
              <a:t>амятник </a:t>
            </a:r>
            <a:br>
              <a:rPr lang="ru-RU" sz="400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3600" smtClean="0">
                <a:solidFill>
                  <a:schemeClr val="bg1"/>
                </a:solidFill>
                <a:latin typeface="Calibri" pitchFamily="34" charset="0"/>
              </a:rPr>
              <a:t>Генералиссимусу </a:t>
            </a:r>
            <a:r>
              <a:rPr lang="ru-RU" sz="4000" smtClean="0">
                <a:solidFill>
                  <a:schemeClr val="bg1"/>
                </a:solidFill>
                <a:latin typeface="Calibri" pitchFamily="34" charset="0"/>
              </a:rPr>
              <a:t>И.В. Сталину</a:t>
            </a:r>
          </a:p>
        </p:txBody>
      </p:sp>
      <p:pic>
        <p:nvPicPr>
          <p:cNvPr id="79877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8" name="Picture 5" descr="stal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700213"/>
            <a:ext cx="33147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9" name="Text Box 7"/>
          <p:cNvSpPr txBox="1">
            <a:spLocks noChangeArrowheads="1"/>
          </p:cNvSpPr>
          <p:nvPr/>
        </p:nvSpPr>
        <p:spPr bwMode="auto">
          <a:xfrm>
            <a:off x="4067175" y="2781300"/>
            <a:ext cx="4465638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800" b="1"/>
              <a:t>Расположен по адресу:</a:t>
            </a:r>
            <a:r>
              <a:rPr lang="ru-RU" sz="2800"/>
              <a:t> г. Ишим, ул. Гагарина, 67</a:t>
            </a:r>
          </a:p>
          <a:p>
            <a:r>
              <a:rPr lang="ru-RU" sz="2800" b="1"/>
              <a:t>Дата установки:</a:t>
            </a:r>
            <a:r>
              <a:rPr lang="ru-RU" sz="2800"/>
              <a:t> 29 октября 2003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163E161-BE75-482D-A35A-7C941C064F72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38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3200" smtClean="0">
                <a:solidFill>
                  <a:schemeClr val="bg1"/>
                </a:solidFill>
                <a:latin typeface="Calibri" pitchFamily="34" charset="0"/>
              </a:rPr>
              <a:t>Памятник жителям села, погибшим на фронтах Великой Отечественной войны</a:t>
            </a:r>
          </a:p>
        </p:txBody>
      </p:sp>
      <p:pic>
        <p:nvPicPr>
          <p:cNvPr id="126981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5" name="Picture 9" descr="Достопримечательности Тюменской област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133600"/>
            <a:ext cx="5472112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86" name="Text Box 10"/>
          <p:cNvSpPr txBox="1">
            <a:spLocks noChangeArrowheads="1"/>
          </p:cNvSpPr>
          <p:nvPr/>
        </p:nvSpPr>
        <p:spPr bwMode="auto">
          <a:xfrm>
            <a:off x="6156325" y="2133600"/>
            <a:ext cx="2879725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400" b="1"/>
              <a:t>Тюменская область, Омутинский район, с. Южно-Плетнево, рядом со зданием школы.</a:t>
            </a:r>
          </a:p>
          <a:p>
            <a:r>
              <a:rPr lang="ru-RU" sz="2400" b="1"/>
              <a:t>Памятник установлен 1975 году.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90ECFD0-0DC0-41FF-9AF4-FE16AF6C09E2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39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3600" smtClean="0">
                <a:solidFill>
                  <a:schemeClr val="bg1"/>
                </a:solidFill>
                <a:latin typeface="Calibri" pitchFamily="34" charset="0"/>
              </a:rPr>
              <a:t>Мемориал тоболякам, погибшим в годы Великой Отечественной войны</a:t>
            </a:r>
          </a:p>
        </p:txBody>
      </p:sp>
      <p:pic>
        <p:nvPicPr>
          <p:cNvPr id="114693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694" name="Text Box 6"/>
          <p:cNvSpPr txBox="1">
            <a:spLocks noChangeArrowheads="1"/>
          </p:cNvSpPr>
          <p:nvPr/>
        </p:nvSpPr>
        <p:spPr bwMode="auto">
          <a:xfrm>
            <a:off x="1476375" y="6178550"/>
            <a:ext cx="6191250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endParaRPr lang="ru-RU" b="1">
              <a:solidFill>
                <a:srgbClr val="FF3300"/>
              </a:solidFill>
            </a:endParaRPr>
          </a:p>
          <a:p>
            <a:pPr>
              <a:spcBef>
                <a:spcPct val="50000"/>
              </a:spcBef>
            </a:pPr>
            <a:endParaRPr lang="ru-RU" b="1"/>
          </a:p>
        </p:txBody>
      </p:sp>
      <p:pic>
        <p:nvPicPr>
          <p:cNvPr id="11469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989138"/>
            <a:ext cx="6265862" cy="417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6659563" y="1844675"/>
            <a:ext cx="2233612" cy="308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Arial" charset="0"/>
              </a:rPr>
              <a:t>Открыт к </a:t>
            </a:r>
          </a:p>
          <a:p>
            <a:pPr algn="ctr"/>
            <a:r>
              <a:rPr lang="ru-RU" sz="2800" b="1">
                <a:latin typeface="Arial" charset="0"/>
              </a:rPr>
              <a:t>50-летию Победы.</a:t>
            </a:r>
          </a:p>
          <a:p>
            <a:pPr algn="ctr"/>
            <a:endParaRPr lang="ru-RU" sz="2800" b="1">
              <a:latin typeface="Arial" charset="0"/>
            </a:endParaRPr>
          </a:p>
          <a:p>
            <a:pPr algn="ctr"/>
            <a:r>
              <a:rPr lang="ru-RU" sz="2800" b="1" i="1">
                <a:latin typeface="Arial" charset="0"/>
              </a:rPr>
              <a:t>Ветераны-тоболяки,</a:t>
            </a:r>
          </a:p>
          <a:p>
            <a:pPr algn="ctr"/>
            <a:r>
              <a:rPr lang="ru-RU" sz="2800" b="1" i="1">
                <a:latin typeface="Arial" charset="0"/>
              </a:rPr>
              <a:t>2015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b="1" smtClean="0"/>
              <a:t>Памятник на братской могиле советских воинов, умерших от ран в госпиталях Тюмени.</a:t>
            </a:r>
          </a:p>
          <a:p>
            <a:pPr>
              <a:lnSpc>
                <a:spcPct val="80000"/>
              </a:lnSpc>
            </a:pPr>
            <a:r>
              <a:rPr lang="ru-RU" sz="1800" b="1" smtClean="0"/>
              <a:t> Мемориальный комплекс «Вечный огонь».</a:t>
            </a:r>
          </a:p>
          <a:p>
            <a:pPr>
              <a:lnSpc>
                <a:spcPct val="80000"/>
              </a:lnSpc>
            </a:pPr>
            <a:r>
              <a:rPr lang="ru-RU" sz="1800" b="1" smtClean="0"/>
              <a:t>Памятный знак (горельеф) Герою Советского Союза М. Мельникайте.</a:t>
            </a:r>
          </a:p>
          <a:p>
            <a:pPr>
              <a:lnSpc>
                <a:spcPct val="80000"/>
              </a:lnSpc>
            </a:pPr>
            <a:r>
              <a:rPr lang="ru-RU" sz="1800" b="1" smtClean="0"/>
              <a:t>Памятник учащимся школ города Тюмени, не вернувшимся с войны.</a:t>
            </a:r>
          </a:p>
          <a:p>
            <a:pPr>
              <a:lnSpc>
                <a:spcPct val="80000"/>
              </a:lnSpc>
            </a:pPr>
            <a:r>
              <a:rPr lang="ru-RU" sz="1800" b="1" smtClean="0"/>
              <a:t>Мемориальный комплекс «Площадь Памяти».</a:t>
            </a:r>
          </a:p>
          <a:p>
            <a:pPr>
              <a:lnSpc>
                <a:spcPct val="80000"/>
              </a:lnSpc>
            </a:pPr>
            <a:r>
              <a:rPr lang="ru-RU" sz="1800" b="1" smtClean="0"/>
              <a:t>Мемориал пограничникам Великой Отечественной войны 1941-1945 гг.</a:t>
            </a:r>
          </a:p>
          <a:p>
            <a:pPr>
              <a:lnSpc>
                <a:spcPct val="80000"/>
              </a:lnSpc>
            </a:pPr>
            <a:r>
              <a:rPr lang="ru-RU" sz="1800" b="1" smtClean="0"/>
              <a:t>Монумент труженикам тыла во время Великой Отечественной войны 1941-1945 гг.</a:t>
            </a:r>
          </a:p>
          <a:p>
            <a:pPr>
              <a:lnSpc>
                <a:spcPct val="80000"/>
              </a:lnSpc>
            </a:pPr>
            <a:r>
              <a:rPr lang="ru-RU" sz="1800" b="1" smtClean="0"/>
              <a:t>Памятник Д.М. Карбышеву.</a:t>
            </a:r>
          </a:p>
          <a:p>
            <a:pPr>
              <a:lnSpc>
                <a:spcPct val="80000"/>
              </a:lnSpc>
            </a:pPr>
            <a:r>
              <a:rPr lang="ru-RU" sz="1800" b="1" smtClean="0"/>
              <a:t>Памятный знак 368-ой стрелковой дивизии.</a:t>
            </a:r>
          </a:p>
          <a:p>
            <a:pPr>
              <a:lnSpc>
                <a:spcPct val="80000"/>
              </a:lnSpc>
            </a:pPr>
            <a:r>
              <a:rPr lang="ru-RU" sz="1800" b="1" smtClean="0"/>
              <a:t>Памятный знак «Аллея бывших узников фашистских концлагерей».</a:t>
            </a:r>
          </a:p>
          <a:p>
            <a:pPr>
              <a:lnSpc>
                <a:spcPct val="80000"/>
              </a:lnSpc>
            </a:pPr>
            <a:r>
              <a:rPr lang="ru-RU" sz="1800" b="1" smtClean="0"/>
              <a:t>Памятный знак жителям поселка Мыс, погибшим в Великой Отечественной войне 1941-1945гг.</a:t>
            </a:r>
          </a:p>
          <a:p>
            <a:pPr>
              <a:lnSpc>
                <a:spcPct val="80000"/>
              </a:lnSpc>
            </a:pPr>
            <a:r>
              <a:rPr lang="ru-RU" sz="1800" b="1" smtClean="0"/>
              <a:t>Памятные знаки односельчанам, не вернувшимся с Великой Отечественной войны.</a:t>
            </a:r>
          </a:p>
          <a:p>
            <a:pPr>
              <a:lnSpc>
                <a:spcPct val="80000"/>
              </a:lnSpc>
            </a:pPr>
            <a:r>
              <a:rPr lang="ru-RU" sz="1800" b="1" smtClean="0"/>
              <a:t>Памятник Николаю Ивановичу Кузнецову.</a:t>
            </a:r>
          </a:p>
        </p:txBody>
      </p:sp>
      <p:pic>
        <p:nvPicPr>
          <p:cNvPr id="132099" name="Picture 3" descr="georg_lenta-2"/>
          <p:cNvPicPr>
            <a:picLocks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333375"/>
            <a:ext cx="8153400" cy="1143000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B98ED18-95A3-4053-BE9B-8315093C5BFC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40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3600" smtClean="0">
                <a:solidFill>
                  <a:schemeClr val="bg1"/>
                </a:solidFill>
                <a:latin typeface="Calibri" pitchFamily="34" charset="0"/>
              </a:rPr>
              <a:t>Мемориал тоболякам, погибшим в годы Великой Отечественной войны</a:t>
            </a:r>
          </a:p>
        </p:txBody>
      </p:sp>
      <p:pic>
        <p:nvPicPr>
          <p:cNvPr id="116741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742" name="Text Box 6"/>
          <p:cNvSpPr txBox="1">
            <a:spLocks noChangeArrowheads="1"/>
          </p:cNvSpPr>
          <p:nvPr/>
        </p:nvSpPr>
        <p:spPr bwMode="auto">
          <a:xfrm>
            <a:off x="1476375" y="6178550"/>
            <a:ext cx="6191250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endParaRPr lang="ru-RU" b="1">
              <a:solidFill>
                <a:srgbClr val="FF3300"/>
              </a:solidFill>
            </a:endParaRPr>
          </a:p>
          <a:p>
            <a:pPr>
              <a:spcBef>
                <a:spcPct val="50000"/>
              </a:spcBef>
            </a:pPr>
            <a:endParaRPr lang="ru-RU" b="1"/>
          </a:p>
        </p:txBody>
      </p:sp>
      <p:pic>
        <p:nvPicPr>
          <p:cNvPr id="11674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573463"/>
            <a:ext cx="4321175" cy="287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674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916113"/>
            <a:ext cx="3963988" cy="263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79BB88A-B0A3-4C51-8E1E-4659C4B832D3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41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4000" smtClean="0">
                <a:solidFill>
                  <a:schemeClr val="bg1"/>
                </a:solidFill>
                <a:latin typeface="Calibri" pitchFamily="34" charset="0"/>
              </a:rPr>
              <a:t> Памятник поэтессе-фронтовичке Юлии Друниной</a:t>
            </a:r>
            <a:r>
              <a:rPr lang="ru-RU" sz="4000" smtClean="0"/>
              <a:t> </a:t>
            </a:r>
          </a:p>
        </p:txBody>
      </p:sp>
      <p:pic>
        <p:nvPicPr>
          <p:cNvPr id="107525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6" name="Picture 10" descr="Памятники города Ялуторовск. Тюменская область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6" t="11313" r="14415" b="10042"/>
          <a:stretch>
            <a:fillRect/>
          </a:stretch>
        </p:blipFill>
        <p:spPr bwMode="auto">
          <a:xfrm>
            <a:off x="755650" y="1989138"/>
            <a:ext cx="2746375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7" name="Text Box 7"/>
          <p:cNvSpPr txBox="1">
            <a:spLocks noChangeArrowheads="1"/>
          </p:cNvSpPr>
          <p:nvPr/>
        </p:nvSpPr>
        <p:spPr bwMode="auto">
          <a:xfrm>
            <a:off x="4067175" y="1989138"/>
            <a:ext cx="4465638" cy="26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800" b="1"/>
              <a:t>Ялуторовск, ул. Новикова, 26, сквер им. Ю. Друниной</a:t>
            </a:r>
            <a:r>
              <a:rPr lang="ru-RU" sz="2800"/>
              <a:t> </a:t>
            </a:r>
          </a:p>
          <a:p>
            <a:r>
              <a:rPr lang="ru-RU" sz="2800" b="1"/>
              <a:t>Скульптор член Союза художников России Шарапов В.Н. </a:t>
            </a:r>
          </a:p>
          <a:p>
            <a:r>
              <a:rPr lang="ru-RU" sz="2800" b="1"/>
              <a:t>Открыт в 2009 г.</a:t>
            </a:r>
          </a:p>
        </p:txBody>
      </p:sp>
      <p:sp>
        <p:nvSpPr>
          <p:cNvPr id="107528" name="Text Box 8"/>
          <p:cNvSpPr txBox="1">
            <a:spLocks noChangeArrowheads="1"/>
          </p:cNvSpPr>
          <p:nvPr/>
        </p:nvSpPr>
        <p:spPr bwMode="auto">
          <a:xfrm>
            <a:off x="3924300" y="4797425"/>
            <a:ext cx="467995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 i="1">
                <a:latin typeface="Arial" charset="0"/>
              </a:rPr>
              <a:t>Я только раз видала рукопашный,</a:t>
            </a:r>
          </a:p>
          <a:p>
            <a:r>
              <a:rPr lang="ru-RU" b="1" i="1">
                <a:latin typeface="Arial" charset="0"/>
              </a:rPr>
              <a:t>Раз - наяву. И сотни раз - во сне...</a:t>
            </a:r>
          </a:p>
          <a:p>
            <a:r>
              <a:rPr lang="ru-RU" b="1" i="1">
                <a:latin typeface="Arial" charset="0"/>
              </a:rPr>
              <a:t>Кто говорит, что на войне не страшно,</a:t>
            </a:r>
          </a:p>
          <a:p>
            <a:r>
              <a:rPr lang="ru-RU" b="1" i="1">
                <a:latin typeface="Arial" charset="0"/>
              </a:rPr>
              <a:t>Тот ничего не знает о войне.</a:t>
            </a:r>
          </a:p>
          <a:p>
            <a:pPr algn="r"/>
            <a:r>
              <a:rPr lang="ru-RU" b="1" i="1">
                <a:latin typeface="Arial" charset="0"/>
              </a:rPr>
              <a:t>Ю.Друнина,1943 г</a:t>
            </a:r>
            <a:r>
              <a:rPr lang="ru-RU" i="1">
                <a:latin typeface="Arial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2611718-FFE9-4EDE-AEA4-8894927F0E5D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42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3600" b="1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ru-RU" sz="3600" b="1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3600" b="1" smtClean="0">
                <a:solidFill>
                  <a:schemeClr val="bg1"/>
                </a:solidFill>
                <a:latin typeface="Calibri" pitchFamily="34" charset="0"/>
              </a:rPr>
              <a:t>мемориал </a:t>
            </a:r>
            <a:br>
              <a:rPr lang="ru-RU" sz="3600" b="1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3600" b="1" smtClean="0">
                <a:solidFill>
                  <a:schemeClr val="bg1"/>
                </a:solidFill>
                <a:latin typeface="Calibri" pitchFamily="34" charset="0"/>
              </a:rPr>
              <a:t>памяти воинов – земляков</a:t>
            </a:r>
            <a:r>
              <a:rPr lang="ru-RU" sz="4000" b="1" smtClean="0">
                <a:solidFill>
                  <a:srgbClr val="FF3300"/>
                </a:solidFill>
              </a:rPr>
              <a:t/>
            </a:r>
            <a:br>
              <a:rPr lang="ru-RU" sz="4000" b="1" smtClean="0">
                <a:solidFill>
                  <a:srgbClr val="FF3300"/>
                </a:solidFill>
              </a:rPr>
            </a:br>
            <a:endParaRPr lang="ru-RU" sz="4000" b="1" smtClean="0">
              <a:solidFill>
                <a:srgbClr val="FF3300"/>
              </a:solidFill>
            </a:endParaRPr>
          </a:p>
        </p:txBody>
      </p:sp>
      <p:pic>
        <p:nvPicPr>
          <p:cNvPr id="112645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46" name="Picture 7" descr="Картинка 16 из 1065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773238"/>
            <a:ext cx="3509963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47" name="Text Box 7"/>
          <p:cNvSpPr txBox="1">
            <a:spLocks noChangeArrowheads="1"/>
          </p:cNvSpPr>
          <p:nvPr/>
        </p:nvSpPr>
        <p:spPr bwMode="auto">
          <a:xfrm>
            <a:off x="4356100" y="1773238"/>
            <a:ext cx="4392613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800" b="1"/>
              <a:t>г. Заводоуковск, ул. Вокзальная,5 </a:t>
            </a:r>
            <a:r>
              <a:rPr lang="ru-RU" sz="2800" b="1">
                <a:solidFill>
                  <a:srgbClr val="FF3300"/>
                </a:solidFill>
              </a:rPr>
              <a:t>  </a:t>
            </a:r>
          </a:p>
          <a:p>
            <a:r>
              <a:rPr lang="ru-RU" sz="2800" b="1"/>
              <a:t>Открыт в 1985 г.</a:t>
            </a:r>
          </a:p>
        </p:txBody>
      </p:sp>
      <p:sp>
        <p:nvSpPr>
          <p:cNvPr id="112648" name="Text Box 8"/>
          <p:cNvSpPr txBox="1">
            <a:spLocks noChangeArrowheads="1"/>
          </p:cNvSpPr>
          <p:nvPr/>
        </p:nvSpPr>
        <p:spPr bwMode="auto">
          <a:xfrm>
            <a:off x="4356100" y="3213100"/>
            <a:ext cx="4464050" cy="311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Привокзальная площадь - сердце Заводоуковска. Отсюда началась застройка города. Отсюда в 41-м уходили на фронт. Сюда в ликующем мае 45-го возвращались победители. Здесь в 1985 году открыт мемориал памяти воинов – земляков. По данным Ялуторовского и Новозаимского райвоенкоматов было призвано на фронт 12850 человек, погибли 4982 человека.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11828DB-956F-457D-8D50-FDB7543F667F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43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2800" b="1" smtClean="0">
                <a:solidFill>
                  <a:schemeClr val="bg1"/>
                </a:solidFill>
                <a:latin typeface="Calibri" pitchFamily="34" charset="0"/>
              </a:rPr>
              <a:t>Памятный знак в честь жителей поселка Богандинский – участников войны</a:t>
            </a:r>
          </a:p>
        </p:txBody>
      </p:sp>
      <p:pic>
        <p:nvPicPr>
          <p:cNvPr id="123909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1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060575"/>
            <a:ext cx="60960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3911" name="Text Box 7"/>
          <p:cNvSpPr txBox="1">
            <a:spLocks noChangeArrowheads="1"/>
          </p:cNvSpPr>
          <p:nvPr/>
        </p:nvSpPr>
        <p:spPr bwMode="auto">
          <a:xfrm>
            <a:off x="6516688" y="2060575"/>
            <a:ext cx="2303462" cy="407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Уставлен  в 1985 г. 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2400" b="1"/>
              <a:t>Открывали памятник 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2400" b="1"/>
              <a:t>кавалеры ордена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2400" b="1"/>
              <a:t>Красной Звезды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2400" b="1"/>
              <a:t>Н.Кузнецов и 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2400" b="1"/>
              <a:t>В.Фоминцев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99D456B-961B-4E17-B478-9BECBE594ECF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44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2800" b="1" smtClean="0">
                <a:solidFill>
                  <a:schemeClr val="bg1"/>
                </a:solidFill>
                <a:latin typeface="Calibri" pitchFamily="34" charset="0"/>
              </a:rPr>
              <a:t>Памятный знак в честь жителей поселка Богандинский – участников войны</a:t>
            </a:r>
          </a:p>
        </p:txBody>
      </p:sp>
      <p:pic>
        <p:nvPicPr>
          <p:cNvPr id="119813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81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916113"/>
            <a:ext cx="6350000" cy="422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9818" name="Text Box 10"/>
          <p:cNvSpPr txBox="1">
            <a:spLocks noChangeArrowheads="1"/>
          </p:cNvSpPr>
          <p:nvPr/>
        </p:nvSpPr>
        <p:spPr bwMode="auto">
          <a:xfrm>
            <a:off x="1908175" y="6308725"/>
            <a:ext cx="51847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19819" name="Text Box 11"/>
          <p:cNvSpPr txBox="1">
            <a:spLocks noChangeArrowheads="1"/>
          </p:cNvSpPr>
          <p:nvPr/>
        </p:nvSpPr>
        <p:spPr bwMode="auto">
          <a:xfrm>
            <a:off x="1979613" y="6237288"/>
            <a:ext cx="50403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9 мая- День Победы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E454D1F-238B-4150-A533-05A7C075AD94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45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2800" b="1" smtClean="0">
                <a:solidFill>
                  <a:schemeClr val="bg1"/>
                </a:solidFill>
                <a:latin typeface="Calibri" pitchFamily="34" charset="0"/>
              </a:rPr>
              <a:t>Памятник богандинцам, погибшим в годы</a:t>
            </a:r>
            <a:br>
              <a:rPr lang="ru-RU" sz="2800" b="1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800" b="1" smtClean="0">
                <a:solidFill>
                  <a:schemeClr val="bg1"/>
                </a:solidFill>
                <a:latin typeface="Calibri" pitchFamily="34" charset="0"/>
              </a:rPr>
              <a:t>Великой Отечественной войны</a:t>
            </a:r>
          </a:p>
        </p:txBody>
      </p:sp>
      <p:pic>
        <p:nvPicPr>
          <p:cNvPr id="120837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3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1" t="4633" r="26819" b="22752"/>
          <a:stretch>
            <a:fillRect/>
          </a:stretch>
        </p:blipFill>
        <p:spPr bwMode="auto">
          <a:xfrm>
            <a:off x="539750" y="2205038"/>
            <a:ext cx="4679950" cy="338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0840" name="Text Box 8"/>
          <p:cNvSpPr txBox="1">
            <a:spLocks noChangeArrowheads="1"/>
          </p:cNvSpPr>
          <p:nvPr/>
        </p:nvSpPr>
        <p:spPr bwMode="auto">
          <a:xfrm>
            <a:off x="5580063" y="1989138"/>
            <a:ext cx="3240087" cy="359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ru-RU" sz="2000" b="1"/>
              <a:t>Открыт 9 мая 1968 г. Рабочий поселок Богандинский, Тюменского района.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ru-RU" sz="2000" b="1"/>
              <a:t>Памятник установлен по инициативе председателя исполкома поселкового Совета Г. Ударцева и директора Богандинского ЖБИ А. Леснова.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AF6C447-F5A6-43E0-B96E-14F13F770BE5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46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2800" b="1" smtClean="0">
                <a:solidFill>
                  <a:schemeClr val="bg1"/>
                </a:solidFill>
                <a:latin typeface="Calibri" pitchFamily="34" charset="0"/>
              </a:rPr>
              <a:t>Памятник – часовня землякам, погибшим в годы Великой Отечественной войны</a:t>
            </a:r>
          </a:p>
        </p:txBody>
      </p:sp>
      <p:pic>
        <p:nvPicPr>
          <p:cNvPr id="113669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7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916113"/>
            <a:ext cx="5184775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671" name="Text Box 7"/>
          <p:cNvSpPr txBox="1">
            <a:spLocks noChangeArrowheads="1"/>
          </p:cNvSpPr>
          <p:nvPr/>
        </p:nvSpPr>
        <p:spPr bwMode="auto">
          <a:xfrm>
            <a:off x="6156325" y="2420938"/>
            <a:ext cx="2016125" cy="364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/>
              <a:t>Поселок Боровский, Тюменский район.</a:t>
            </a:r>
          </a:p>
          <a:p>
            <a:pPr>
              <a:spcBef>
                <a:spcPct val="20000"/>
              </a:spcBef>
            </a:pPr>
            <a:r>
              <a:rPr lang="ru-RU" b="1">
                <a:latin typeface="Arial" charset="0"/>
              </a:rPr>
              <a:t>На памятнике высечены имена  24 погибших односельчан.</a:t>
            </a:r>
            <a:r>
              <a:rPr lang="ru-RU">
                <a:latin typeface="Arial" charset="0"/>
              </a:rPr>
              <a:t> </a:t>
            </a:r>
            <a:endParaRPr lang="ru-RU" sz="2800" b="1"/>
          </a:p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1945C99-C322-4A20-B52D-8EB5BB03804E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47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3200" b="1" i="1" smtClean="0">
                <a:solidFill>
                  <a:schemeClr val="bg1"/>
                </a:solidFill>
                <a:latin typeface="Calibri" pitchFamily="34" charset="0"/>
              </a:rPr>
              <a:t>Памятник Герою Советского Союза Аширбекову А.Р. </a:t>
            </a:r>
          </a:p>
        </p:txBody>
      </p:sp>
      <p:pic>
        <p:nvPicPr>
          <p:cNvPr id="134149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150" name="Text Box 6"/>
          <p:cNvSpPr txBox="1">
            <a:spLocks noChangeArrowheads="1"/>
          </p:cNvSpPr>
          <p:nvPr/>
        </p:nvSpPr>
        <p:spPr bwMode="auto">
          <a:xfrm>
            <a:off x="539750" y="5734050"/>
            <a:ext cx="741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chemeClr val="tx2"/>
                </a:solidFill>
              </a:rPr>
              <a:t>установлен в д.Тураево Тюменского района </a:t>
            </a:r>
          </a:p>
        </p:txBody>
      </p:sp>
      <p:pic>
        <p:nvPicPr>
          <p:cNvPr id="134151" name="Picture 7" descr="pamjatnikashirbekovu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38" r="21957"/>
          <a:stretch>
            <a:fillRect/>
          </a:stretch>
        </p:blipFill>
        <p:spPr bwMode="auto">
          <a:xfrm>
            <a:off x="755650" y="1773238"/>
            <a:ext cx="3773488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152" name="Picture 8" descr="Аширбеков Ахметрашит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773238"/>
            <a:ext cx="2981325" cy="3887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84E5652-9ADC-453F-A5A6-F74571036F03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48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ru-RU" sz="2400" b="1" smtClean="0">
                <a:solidFill>
                  <a:schemeClr val="bg1"/>
                </a:solidFill>
                <a:latin typeface="Tahoma" pitchFamily="34" charset="0"/>
              </a:rPr>
              <a:t>Памятник винзилинцам, погибшим в годы Великой Отечественной войны</a:t>
            </a:r>
          </a:p>
        </p:txBody>
      </p:sp>
      <p:pic>
        <p:nvPicPr>
          <p:cNvPr id="128005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9" name="Picture 9" descr="8e39cfb08dacd7525b6007afdd1e534469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00213"/>
            <a:ext cx="4629150" cy="496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10" name="Text Box 10"/>
          <p:cNvSpPr txBox="1">
            <a:spLocks noChangeArrowheads="1"/>
          </p:cNvSpPr>
          <p:nvPr/>
        </p:nvSpPr>
        <p:spPr bwMode="auto">
          <a:xfrm>
            <a:off x="5435600" y="1844675"/>
            <a:ext cx="3024188" cy="240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Поселок Винзили, 2007 г.</a:t>
            </a:r>
            <a:r>
              <a:rPr lang="ru-RU"/>
              <a:t> </a:t>
            </a:r>
          </a:p>
          <a:p>
            <a:pPr algn="ctr">
              <a:spcBef>
                <a:spcPct val="50000"/>
              </a:spcBef>
            </a:pPr>
            <a:r>
              <a:rPr lang="ru-RU" sz="2400" b="1"/>
              <a:t>ООО «Тюмень Ландшафт</a:t>
            </a:r>
          </a:p>
          <a:p>
            <a:pPr algn="ctr">
              <a:spcBef>
                <a:spcPct val="50000"/>
              </a:spcBef>
            </a:pPr>
            <a:r>
              <a:rPr lang="ru-RU" sz="2400" b="1"/>
              <a:t>Сервис».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A2C5E2D-4665-4A74-A469-6E254A6CD8A7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49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3200" b="1" smtClean="0">
                <a:solidFill>
                  <a:schemeClr val="bg1"/>
                </a:solidFill>
                <a:latin typeface="Calibri" pitchFamily="34" charset="0"/>
              </a:rPr>
              <a:t>Памятник Г.</a:t>
            </a:r>
            <a:r>
              <a:rPr lang="ru-RU" sz="3200" b="1" smtClean="0">
                <a:solidFill>
                  <a:schemeClr val="bg1"/>
                </a:solidFill>
              </a:rPr>
              <a:t> </a:t>
            </a:r>
            <a:r>
              <a:rPr lang="ru-RU" sz="3200" b="1" smtClean="0">
                <a:solidFill>
                  <a:schemeClr val="bg1"/>
                </a:solidFill>
                <a:latin typeface="Calibri" pitchFamily="34" charset="0"/>
              </a:rPr>
              <a:t>Н.</a:t>
            </a:r>
            <a:r>
              <a:rPr lang="ru-RU" sz="3200" b="1" smtClean="0">
                <a:solidFill>
                  <a:schemeClr val="bg1"/>
                </a:solidFill>
              </a:rPr>
              <a:t> </a:t>
            </a:r>
            <a:r>
              <a:rPr lang="ru-RU" sz="3200" b="1" smtClean="0">
                <a:solidFill>
                  <a:schemeClr val="bg1"/>
                </a:solidFill>
                <a:latin typeface="Calibri" pitchFamily="34" charset="0"/>
              </a:rPr>
              <a:t>Кошкарову,</a:t>
            </a:r>
            <a:r>
              <a:rPr lang="ru-RU" sz="3200" b="1" i="1" smtClean="0">
                <a:solidFill>
                  <a:schemeClr val="bg1"/>
                </a:solidFill>
              </a:rPr>
              <a:t> </a:t>
            </a:r>
            <a:r>
              <a:rPr lang="en-US" sz="3200" i="1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ru-RU" sz="3200" i="1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ru-RU" sz="3200" i="1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3200" b="1" i="1" smtClean="0">
                <a:solidFill>
                  <a:schemeClr val="bg1"/>
                </a:solidFill>
                <a:latin typeface="Calibri" pitchFamily="34" charset="0"/>
              </a:rPr>
              <a:t>Герою Советского Союза</a:t>
            </a:r>
          </a:p>
        </p:txBody>
      </p:sp>
      <p:pic>
        <p:nvPicPr>
          <p:cNvPr id="86021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2" name="Picture 8" descr="1372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916113"/>
            <a:ext cx="566737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1403350" y="6165850"/>
            <a:ext cx="64087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tx2"/>
                </a:solidFill>
              </a:rPr>
              <a:t>установлен в селе Уват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07950" y="2205038"/>
            <a:ext cx="4319588" cy="302418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b="1" smtClean="0"/>
              <a:t>Расположен по адресу: </a:t>
            </a:r>
            <a:br>
              <a:rPr lang="ru-RU" sz="2400" b="1" smtClean="0"/>
            </a:br>
            <a:r>
              <a:rPr lang="ru-RU" sz="2400" b="1" smtClean="0"/>
              <a:t>г. Тюмень, площадь Памяти, ул. Мельникайте, 102а </a:t>
            </a:r>
          </a:p>
          <a:p>
            <a:pPr>
              <a:buFont typeface="Arial" charset="0"/>
              <a:buNone/>
            </a:pPr>
            <a:r>
              <a:rPr lang="ru-RU" sz="2400" b="1" smtClean="0"/>
              <a:t>Дата установки: 1955 г.</a:t>
            </a:r>
          </a:p>
          <a:p>
            <a:pPr>
              <a:buFont typeface="Arial" charset="0"/>
              <a:buNone/>
            </a:pPr>
            <a:r>
              <a:rPr lang="ru-RU" sz="2000" b="1" smtClean="0"/>
              <a:t>Первых раненых город принял 3 августа 1941 года. Всего  же за годы войны лечение в Тюмени проходило около 17 тысяч бойцов.</a:t>
            </a:r>
          </a:p>
          <a:p>
            <a:pPr>
              <a:buFont typeface="Arial" charset="0"/>
              <a:buNone/>
            </a:pPr>
            <a:r>
              <a:rPr lang="ru-RU" sz="2400" b="1" smtClean="0"/>
              <a:t/>
            </a:r>
            <a:br>
              <a:rPr lang="ru-RU" sz="2400" b="1" smtClean="0"/>
            </a:br>
            <a:endParaRPr lang="ru-RU" sz="2400" b="1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436A0E3-CE7E-4844-85C5-A8E27AE4F7F9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52525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chemeClr val="accent3">
                    <a:lumMod val="8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3">
                    <a:lumMod val="85000"/>
                  </a:schemeClr>
                </a:solidFill>
              </a:rPr>
            </a:br>
            <a:r>
              <a:rPr lang="ru-RU" sz="2800" dirty="0" smtClean="0">
                <a:solidFill>
                  <a:schemeClr val="accent3">
                    <a:lumMod val="85000"/>
                  </a:schemeClr>
                </a:solidFill>
              </a:rPr>
              <a:t>Памятник на братской могиле советских воинов, умерших от ран в госпиталях Тюмени </a:t>
            </a:r>
            <a:r>
              <a:rPr lang="ru-RU" sz="2800" b="1" dirty="0" smtClean="0">
                <a:solidFill>
                  <a:schemeClr val="accent3">
                    <a:lumMod val="85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3">
                    <a:lumMod val="85000"/>
                  </a:schemeClr>
                </a:solidFill>
              </a:rPr>
            </a:br>
            <a:endParaRPr lang="ru-RU" sz="28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8" name="Рисунок 7" descr="9107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0" y="1989138"/>
            <a:ext cx="4802188" cy="4032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3191" name="Рисунок 9" descr="georg_lenta-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51700" y="666750"/>
            <a:ext cx="2136775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E3C74E3-DAD4-48D4-AB38-11B63E3FADED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50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3200" smtClean="0">
                <a:solidFill>
                  <a:schemeClr val="bg1"/>
                </a:solidFill>
                <a:latin typeface="Calibri" pitchFamily="34" charset="0"/>
              </a:rPr>
              <a:t>Памятник Г.Н.Кошкарову,</a:t>
            </a:r>
            <a:r>
              <a:rPr lang="en-US" sz="320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ru-RU" sz="320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ru-RU" sz="320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3200" smtClean="0">
                <a:solidFill>
                  <a:schemeClr val="bg1"/>
                </a:solidFill>
                <a:latin typeface="Calibri" pitchFamily="34" charset="0"/>
              </a:rPr>
              <a:t>Герою Советского Союза</a:t>
            </a:r>
          </a:p>
        </p:txBody>
      </p:sp>
      <p:pic>
        <p:nvPicPr>
          <p:cNvPr id="111621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468313" y="1844675"/>
            <a:ext cx="8280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Arial" charset="0"/>
            </a:endParaRPr>
          </a:p>
        </p:txBody>
      </p:sp>
      <p:sp>
        <p:nvSpPr>
          <p:cNvPr id="111623" name="Text Box 7"/>
          <p:cNvSpPr txBox="1">
            <a:spLocks noChangeArrowheads="1"/>
          </p:cNvSpPr>
          <p:nvPr/>
        </p:nvSpPr>
        <p:spPr bwMode="auto">
          <a:xfrm>
            <a:off x="323850" y="1773238"/>
            <a:ext cx="8208963" cy="421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>
                <a:latin typeface="Arial" charset="0"/>
              </a:rPr>
              <a:t>Григорий Никифорович Кошкаров родился в д. Заимка Уватского района 15 февраля 1924 года. В 1941 году Кошкаров добровольно пошёл на службу в Рабоче-крестьянскую Красную Армию. В 1942 году он окончил Томское артиллерийское училище. Участвовал в Сталинградской битве. К июлю 1943 года лейтенант Григорий Кошкаров командовал огневым взводом батареи противотанковых орудий 15-й мотострелковой бригады 16-го танкового корпуса 2-й танковой армии Центрального фронта. Отличился во время Курской битвы.</a:t>
            </a:r>
          </a:p>
          <a:p>
            <a:r>
              <a:rPr lang="ru-RU">
                <a:latin typeface="Arial" charset="0"/>
              </a:rPr>
              <a:t>7 июля 1943 года Кошкаров участвовал в отражении немецких танковых контратак к западу от Понырей. Когда командир батареи выбыл из строя, Кошкаров заменил его собой, организовав оборону. Три последующих дня батарея успешно отражала по 5-6 ожесточённых немецких танковых контратак ежедневно, уничтожив большое количество боевой техники противника. 11 июля 1943 года Кошкаров погиб в бою. Похоронен в селе Ольховатка Поныровского района Курской области.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71C3930-81D0-4E6A-85EE-67D2FCBD6173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51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3200" b="1" smtClean="0">
                <a:solidFill>
                  <a:schemeClr val="bg1"/>
                </a:solidFill>
                <a:latin typeface="Calibri" pitchFamily="34" charset="0"/>
              </a:rPr>
              <a:t>Сквер сибирских кошек</a:t>
            </a:r>
          </a:p>
        </p:txBody>
      </p:sp>
      <p:pic>
        <p:nvPicPr>
          <p:cNvPr id="125957" name="Рисунок 8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61" name="Picture 9" descr="&quot;Сквер Сибирских кошек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700213"/>
            <a:ext cx="3281363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962" name="Text Box 10"/>
          <p:cNvSpPr txBox="1">
            <a:spLocks noChangeArrowheads="1"/>
          </p:cNvSpPr>
          <p:nvPr/>
        </p:nvSpPr>
        <p:spPr bwMode="auto">
          <a:xfrm>
            <a:off x="4067175" y="1773238"/>
            <a:ext cx="4537075" cy="466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Во время Великой Отечественной войны в блокадном Ленинграде почти не осталось кошек, их попросту съели и блокадный город заполонили крысы.</a:t>
            </a:r>
          </a:p>
          <a:p>
            <a:pPr>
              <a:spcBef>
                <a:spcPct val="50000"/>
              </a:spcBef>
            </a:pPr>
            <a:r>
              <a:rPr lang="ru-RU" sz="2000" b="1"/>
              <a:t>Зимой 1944 года милиция начала сбор кошек в Тюмени. Всего за две недели город подготовил к переселению 238 котов и кошек. В общей сложности из Сибири было вывезено около 5000 животных. </a:t>
            </a:r>
          </a:p>
          <a:p>
            <a:pPr>
              <a:spcBef>
                <a:spcPct val="50000"/>
              </a:spcBef>
            </a:pPr>
            <a:r>
              <a:rPr lang="ru-RU" sz="2000" b="1"/>
              <a:t>Сквер сибирских кошек был создан в 2008 году. Автором проекта сквера является Марина Альчибаева.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algn="just">
              <a:buFontTx/>
              <a:buNone/>
            </a:pPr>
            <a:r>
              <a:rPr lang="ru-RU" sz="2800" i="1" smtClean="0">
                <a:latin typeface="Tahoma" pitchFamily="34" charset="0"/>
              </a:rPr>
              <a:t>   70 лет назад отгремела самая страшная и разрушительная война в истории человечества   - Великая Отечественная. Но мы должны помнить о ней. Память - это воспоминания. Память – это обелиски. Они стоят в каждом городе, в каждом селе – солдаты, одетые в серые шинели. Они установлены солдатам известным и неизвестным. Фамилии высечены на граните и мраморе, чтобы не стерлось за давностью лет то, что в жизни зовется бессмертием.</a:t>
            </a:r>
          </a:p>
          <a:p>
            <a:pPr algn="just">
              <a:buFontTx/>
              <a:buNone/>
            </a:pPr>
            <a:endParaRPr lang="ru-RU" sz="2800" i="1" smtClean="0">
              <a:latin typeface="Tahoma" pitchFamily="34" charset="0"/>
            </a:endParaRPr>
          </a:p>
        </p:txBody>
      </p:sp>
      <p:pic>
        <p:nvPicPr>
          <p:cNvPr id="110596" name="Picture 4" descr="georg_lenta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88913"/>
            <a:ext cx="6264275" cy="122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/>
              <a:t>Список литературы</a:t>
            </a:r>
            <a:r>
              <a:rPr lang="ru-RU" sz="3600" smtClean="0"/>
              <a:t/>
            </a:r>
            <a:br>
              <a:rPr lang="ru-RU" sz="3600" smtClean="0"/>
            </a:br>
            <a:endParaRPr lang="ru-RU" sz="3600" smtClean="0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362950" cy="5616575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None/>
            </a:pPr>
            <a:r>
              <a:rPr lang="ru-RU" sz="2000" b="1" smtClean="0"/>
              <a:t>1. Встречи у Вечного огня. - Тюмень, 2006 г. 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ru-RU" sz="2000" b="1" smtClean="0"/>
              <a:t>2. Иваненко А.С. Новые прогулки по Тюмени. - Тюмень. 2008 г.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ru-RU" sz="2000" b="1" smtClean="0"/>
              <a:t>3. Иваненко А.С. Прогулки по Тюмени. - Тюмень. 2006 г. 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ru-RU" sz="2000" b="1" smtClean="0"/>
              <a:t>4. Рощевская Л. П.  Памятники и памятные места Тюменской области. – Свердловск: Средне-Уральское кн. изд-во, 1980 г. 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ru-RU" sz="2000" b="1" smtClean="0"/>
              <a:t>5. Тюменская область. Путеводитель. Составитель А. Юдин. – Москва: Авангард, 2005 г.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ru-RU" sz="2000" b="1" smtClean="0"/>
              <a:t>6. Тюмень - мое достояние. Историко-краеведческий фотоальбом. Руководитель проекта С. Галкин. Тюмень: Кронос, 2004 г. 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ru-RU" sz="2000" b="1" smtClean="0"/>
              <a:t>7. Тюмень. Справочник-путеводитель. – Свердловск: Средне-Уральское кн. изд-во, 1970 г.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ru-RU" sz="2000" b="1" smtClean="0"/>
              <a:t>8. Улицы Тюмени рассказывают.- Свердловск: Средне-Уральское кн. изд-во, 1979 г.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4" name="Picture 4"/>
          <p:cNvPicPr>
            <a:picLocks noChangeAspect="1" noChangeArrowheads="1"/>
          </p:cNvPicPr>
          <p:nvPr/>
        </p:nvPicPr>
        <p:blipFill>
          <a:blip r:embed="rId2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981075"/>
            <a:ext cx="3824287" cy="541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7765" name="Picture 5"/>
          <p:cNvPicPr>
            <a:picLocks noChangeAspect="1" noChangeArrowheads="1"/>
          </p:cNvPicPr>
          <p:nvPr/>
        </p:nvPicPr>
        <p:blipFill>
          <a:blip r:embed="rId3">
            <a:lum bright="-18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33375"/>
            <a:ext cx="3757613" cy="532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8785225" cy="620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0"/>
            <a:ext cx="48482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pic>
        <p:nvPicPr>
          <p:cNvPr id="108547" name="Picture 3" descr="georg_lenta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60350"/>
            <a:ext cx="6264275" cy="122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1538" y="2786058"/>
            <a:ext cx="7525794" cy="9694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7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Спасибо за внимание!</a:t>
            </a:r>
            <a:endParaRPr lang="ru-RU" sz="57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pic>
        <p:nvPicPr>
          <p:cNvPr id="108553" name="Picture 9" descr="Я.ру закры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112285">
            <a:off x="2195513" y="2997200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EA96E44-EA90-4FCD-B227-EEFF88E20AC3}" type="slidenum">
              <a:rPr lang="ru-RU" smtClean="0"/>
              <a:pPr eaLnBrk="1" hangingPunct="1"/>
              <a:t>6</a:t>
            </a:fld>
            <a:endParaRPr lang="ru-RU" smtClean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 rot="20820000">
            <a:off x="243728" y="1620358"/>
            <a:ext cx="3346466" cy="2509850"/>
          </a:xfrm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7039" y="4083054"/>
            <a:ext cx="3428997" cy="2571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1285860"/>
            <a:ext cx="2643206" cy="3274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120000">
            <a:off x="48934" y="3997588"/>
            <a:ext cx="3333748" cy="2500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40541" y="1565260"/>
            <a:ext cx="2143976" cy="2857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660000">
            <a:off x="6153779" y="4115867"/>
            <a:ext cx="2809868" cy="2107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971550" y="0"/>
            <a:ext cx="79930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  <a:latin typeface="Arial" charset="0"/>
              </a:rPr>
              <a:t>Памятник на братской могиле советских воинов, умерших от ран в госпиталях Тюмени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52525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ru-RU" sz="2800" b="1" smtClean="0">
                <a:solidFill>
                  <a:srgbClr val="D9D9D9"/>
                </a:solidFill>
                <a:latin typeface="Calibri" pitchFamily="34" charset="0"/>
              </a:rPr>
              <a:t>Площадь Памяти, г. Тюмень</a:t>
            </a:r>
            <a:endParaRPr lang="ru-RU" sz="2800" b="1" smtClean="0">
              <a:solidFill>
                <a:srgbClr val="E0E6F1"/>
              </a:solidFill>
              <a:latin typeface="Calibri" pitchFamily="34" charset="0"/>
            </a:endParaRPr>
          </a:p>
        </p:txBody>
      </p:sp>
      <p:pic>
        <p:nvPicPr>
          <p:cNvPr id="8208" name="Рисунок 9" descr="georg_lenta-2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51700" y="666750"/>
            <a:ext cx="2136775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92375"/>
            <a:ext cx="4176713" cy="30956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b="1" smtClean="0">
                <a:solidFill>
                  <a:srgbClr val="376092"/>
                </a:solidFill>
              </a:rPr>
              <a:t> Расположен по адресу: </a:t>
            </a:r>
            <a:r>
              <a:rPr lang="ru-RU" sz="2800" smtClean="0">
                <a:solidFill>
                  <a:srgbClr val="376092"/>
                </a:solidFill>
              </a:rPr>
              <a:t/>
            </a:r>
            <a:br>
              <a:rPr lang="ru-RU" sz="2800" smtClean="0">
                <a:solidFill>
                  <a:srgbClr val="376092"/>
                </a:solidFill>
              </a:rPr>
            </a:br>
            <a:r>
              <a:rPr lang="ru-RU" sz="2800" smtClean="0">
                <a:solidFill>
                  <a:srgbClr val="376092"/>
                </a:solidFill>
              </a:rPr>
              <a:t>г. Тюмень, Историческая площадь.</a:t>
            </a:r>
          </a:p>
          <a:p>
            <a:pPr>
              <a:buFont typeface="Arial" charset="0"/>
              <a:buNone/>
            </a:pPr>
            <a:r>
              <a:rPr lang="ru-RU" sz="2800" b="1" smtClean="0">
                <a:solidFill>
                  <a:srgbClr val="376092"/>
                </a:solidFill>
              </a:rPr>
              <a:t> Дата установки: </a:t>
            </a:r>
            <a:r>
              <a:rPr lang="ru-RU" sz="2800" smtClean="0">
                <a:solidFill>
                  <a:srgbClr val="376092"/>
                </a:solidFill>
              </a:rPr>
              <a:t/>
            </a:r>
            <a:br>
              <a:rPr lang="ru-RU" sz="2800" smtClean="0">
                <a:solidFill>
                  <a:srgbClr val="376092"/>
                </a:solidFill>
              </a:rPr>
            </a:br>
            <a:r>
              <a:rPr lang="ru-RU" sz="2800" smtClean="0">
                <a:solidFill>
                  <a:srgbClr val="376092"/>
                </a:solidFill>
              </a:rPr>
              <a:t>9 мая 1968 г.</a:t>
            </a:r>
          </a:p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1EE26F-E1B7-406E-BDCA-21A1FF0746D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2800" b="1" smtClean="0">
                <a:solidFill>
                  <a:srgbClr val="FF3300"/>
                </a:solidFill>
              </a:rPr>
              <a:t/>
            </a:r>
            <a:br>
              <a:rPr lang="ru-RU" sz="2800" b="1" smtClean="0">
                <a:solidFill>
                  <a:srgbClr val="FF3300"/>
                </a:solidFill>
              </a:rPr>
            </a:br>
            <a:r>
              <a:rPr lang="ru-RU" sz="2800" b="1" smtClean="0">
                <a:solidFill>
                  <a:srgbClr val="E0E6F1"/>
                </a:solidFill>
              </a:rPr>
              <a:t>Мемориальный комплекс </a:t>
            </a:r>
            <a:br>
              <a:rPr lang="ru-RU" sz="2800" b="1" smtClean="0">
                <a:solidFill>
                  <a:srgbClr val="E0E6F1"/>
                </a:solidFill>
              </a:rPr>
            </a:br>
            <a:r>
              <a:rPr lang="ru-RU" sz="2800" b="1" smtClean="0">
                <a:solidFill>
                  <a:srgbClr val="E0E6F1"/>
                </a:solidFill>
              </a:rPr>
              <a:t>«Вечный огонь»</a:t>
            </a:r>
            <a:r>
              <a:rPr lang="ru-RU" sz="2400" b="1" smtClean="0"/>
              <a:t/>
            </a:r>
            <a:br>
              <a:rPr lang="ru-RU" sz="2400" b="1" smtClean="0"/>
            </a:br>
            <a:endParaRPr lang="ru-RU" sz="2800" b="1" smtClean="0">
              <a:solidFill>
                <a:srgbClr val="E0E6F1"/>
              </a:solidFill>
            </a:endParaRPr>
          </a:p>
        </p:txBody>
      </p:sp>
      <p:pic>
        <p:nvPicPr>
          <p:cNvPr id="9222" name="Рисунок 6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bi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55260">
            <a:off x="4070350" y="2303463"/>
            <a:ext cx="4897438" cy="3671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5C314C1-BCE5-46D8-A1F2-0DB547178287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2800" b="1" smtClean="0">
                <a:solidFill>
                  <a:srgbClr val="FF3300"/>
                </a:solidFill>
              </a:rPr>
              <a:t/>
            </a:r>
            <a:br>
              <a:rPr lang="ru-RU" sz="2800" b="1" smtClean="0">
                <a:solidFill>
                  <a:srgbClr val="FF3300"/>
                </a:solidFill>
              </a:rPr>
            </a:br>
            <a:r>
              <a:rPr lang="ru-RU" sz="2800" b="1" smtClean="0">
                <a:solidFill>
                  <a:srgbClr val="E0E6F1"/>
                </a:solidFill>
              </a:rPr>
              <a:t>Мемориальный комплекс </a:t>
            </a:r>
            <a:br>
              <a:rPr lang="ru-RU" sz="2800" b="1" smtClean="0">
                <a:solidFill>
                  <a:srgbClr val="E0E6F1"/>
                </a:solidFill>
              </a:rPr>
            </a:br>
            <a:r>
              <a:rPr lang="ru-RU" sz="2800" b="1" smtClean="0">
                <a:solidFill>
                  <a:srgbClr val="E0E6F1"/>
                </a:solidFill>
              </a:rPr>
              <a:t>«Вечный огонь»</a:t>
            </a:r>
            <a:r>
              <a:rPr lang="ru-RU" sz="2400" b="1" smtClean="0"/>
              <a:t/>
            </a:r>
            <a:br>
              <a:rPr lang="ru-RU" sz="2400" b="1" smtClean="0"/>
            </a:br>
            <a:endParaRPr lang="ru-RU" sz="2800" b="1" smtClean="0">
              <a:solidFill>
                <a:srgbClr val="E0E6F1"/>
              </a:solidFill>
            </a:endParaRPr>
          </a:p>
        </p:txBody>
      </p:sp>
      <p:pic>
        <p:nvPicPr>
          <p:cNvPr id="94213" name="Рисунок 6" descr="georg_lenta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468313" y="1989138"/>
            <a:ext cx="8207375" cy="431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ru-RU">
                <a:latin typeface="Arial" charset="0"/>
              </a:rPr>
              <a:t>      Мемориальный комплекс "Вечный огонь" находится на Исторической площади города Тюмени. Он состоит из: обелиска Победы; стелы с фамилиями героев Советского Союза; стены, посвященной боевому и ратному труду, который приближал победу над врагом в Великой  Отечественной войне; Вечного огня.</a:t>
            </a:r>
          </a:p>
          <a:p>
            <a:pPr>
              <a:lnSpc>
                <a:spcPct val="110000"/>
              </a:lnSpc>
            </a:pPr>
            <a:r>
              <a:rPr lang="ru-RU">
                <a:latin typeface="Arial" charset="0"/>
              </a:rPr>
              <a:t>     Военный мемориальный комплекс был возведен по проекту коллектива авторов из Ленинграда: скульпторов - Р. Мела, Акопяна, Л. Лазаря и архитекторов - А. Тарантула, Е. Федорова, С. Соколова. Торжественное открытие памятника состоялось 9 мая 1968 года.</a:t>
            </a:r>
          </a:p>
          <a:p>
            <a:pPr>
              <a:lnSpc>
                <a:spcPct val="110000"/>
              </a:lnSpc>
            </a:pPr>
            <a:r>
              <a:rPr lang="ru-RU">
                <a:latin typeface="Arial" charset="0"/>
              </a:rPr>
              <a:t>     Обелиск Победы представляет собой пилон высотою 28 метров с памятной надписью, который установлен в центре площади. Около Вечного Огня находится стела с фамилиями тюменцев – Героев Советского Союза, полных кавалеров орденов Славы. У края площади установлена стилизованная стена с барельефами.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oath_2012_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7170" flipH="1">
            <a:off x="5307013" y="2727325"/>
            <a:ext cx="3490912" cy="2359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oath_2012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158145">
            <a:off x="438150" y="2616200"/>
            <a:ext cx="3487738" cy="2325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16192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B44966-1465-4658-949F-D75C0CF6605B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388" y="260350"/>
            <a:ext cx="7200900" cy="1143000"/>
          </a:xfr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sz="2800" b="1" smtClean="0">
                <a:solidFill>
                  <a:srgbClr val="D9D9D9"/>
                </a:solidFill>
              </a:rPr>
              <a:t>Обелиск Победы. </a:t>
            </a:r>
            <a:br>
              <a:rPr lang="ru-RU" sz="2800" b="1" smtClean="0">
                <a:solidFill>
                  <a:srgbClr val="D9D9D9"/>
                </a:solidFill>
              </a:rPr>
            </a:br>
            <a:r>
              <a:rPr lang="ru-RU" sz="2800" b="1" smtClean="0">
                <a:solidFill>
                  <a:srgbClr val="D9D9D9"/>
                </a:solidFill>
              </a:rPr>
              <a:t>Историческая площадь</a:t>
            </a:r>
          </a:p>
        </p:txBody>
      </p:sp>
      <p:pic>
        <p:nvPicPr>
          <p:cNvPr id="10247" name="Рисунок 6" descr="georg_lenta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653">
            <a:off x="7231063" y="666750"/>
            <a:ext cx="21351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Содержимое 7" descr="1391492663_dsc_0217.jpg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2987675" y="1773238"/>
            <a:ext cx="3173413" cy="455771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2060">
            <a:alpha val="80000"/>
          </a:srgbClr>
        </a:solidFill>
      </a:spPr>
      <a:bodyPr wrap="square">
        <a:spAutoFit/>
      </a:bodyPr>
      <a:lstStyle>
        <a:defPPr>
          <a:defRPr dirty="0"/>
        </a:defPPr>
      </a:lstStyle>
      <a:style>
        <a:lnRef idx="0">
          <a:scrgbClr r="0" g="0" b="0"/>
        </a:lnRef>
        <a:fillRef idx="1001">
          <a:schemeClr val="dk2"/>
        </a:fillRef>
        <a:effectRef idx="0">
          <a:scrgbClr r="0" g="0" b="0"/>
        </a:effectRef>
        <a:fontRef idx="major"/>
      </a:style>
    </a:sp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Тема 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 Office">
  <a:themeElements>
    <a:clrScheme name="1_Тема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Тема 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</TotalTime>
  <Words>2298</Words>
  <Application>Microsoft Office PowerPoint</Application>
  <PresentationFormat>Экран (4:3)</PresentationFormat>
  <Paragraphs>234</Paragraphs>
  <Slides>58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58</vt:i4>
      </vt:variant>
    </vt:vector>
  </HeadingPairs>
  <TitlesOfParts>
    <vt:vector size="65" baseType="lpstr">
      <vt:lpstr>Arial</vt:lpstr>
      <vt:lpstr>Calibri</vt:lpstr>
      <vt:lpstr>Tahoma</vt:lpstr>
      <vt:lpstr>Constantia</vt:lpstr>
      <vt:lpstr>Оформление по умолчанию</vt:lpstr>
      <vt:lpstr>Тема Office</vt:lpstr>
      <vt:lpstr>1_Тема Office</vt:lpstr>
      <vt:lpstr>Памятники и обелиски Великой Отечественной войны Тюмени и  Тюменской области</vt:lpstr>
      <vt:lpstr>Презентация PowerPoint</vt:lpstr>
      <vt:lpstr>Презентация PowerPoint</vt:lpstr>
      <vt:lpstr>Презентация PowerPoint</vt:lpstr>
      <vt:lpstr> Памятник на братской могиле советских воинов, умерших от ран в госпиталях Тюмени  </vt:lpstr>
      <vt:lpstr>Площадь Памяти, г. Тюмень</vt:lpstr>
      <vt:lpstr> Мемориальный комплекс  «Вечный огонь» </vt:lpstr>
      <vt:lpstr> Мемориальный комплекс  «Вечный огонь» </vt:lpstr>
      <vt:lpstr>Обелиск Победы.  Историческая площадь</vt:lpstr>
      <vt:lpstr>Стена, посвященная боевому и ратному труду тюменцев</vt:lpstr>
      <vt:lpstr> Памятный знак (горельеф) Герою Советского Союза М. Мельникайте  </vt:lpstr>
      <vt:lpstr>Мемориал антипинцам, погибшим в годы Великой Отечественной войны</vt:lpstr>
      <vt:lpstr> Мемориал тюменцам, погибшим на фронтах Великой Отечественной войны 1941-1945 гг.  </vt:lpstr>
      <vt:lpstr>  Вечный огонь. Площадь Памяти  </vt:lpstr>
      <vt:lpstr>  Мемориал пограничникам Великой Отечественной войны 1941-1945 гг.   </vt:lpstr>
      <vt:lpstr>  Мемориал пограничникам Великой Отечественной войны 1941-1945 гг.   </vt:lpstr>
      <vt:lpstr>  Монумент труженикам тыла во время Великой Отечественной войны 1941-1945 гг.   </vt:lpstr>
      <vt:lpstr>  Монумент труженикам тыла во время Великой Отечественной войны 1941-1945 гг.   </vt:lpstr>
      <vt:lpstr>  Памятник учащимся школ города Тюмени,  не вернувшимся с войны   </vt:lpstr>
      <vt:lpstr>  Памятник учащимся школ города Тюмени, не вернувшимся с войны   </vt:lpstr>
      <vt:lpstr>Памятный знак погибшим в Великой Отечественной войне выпускникам</vt:lpstr>
      <vt:lpstr>Презентация PowerPoint</vt:lpstr>
      <vt:lpstr>  Памятный знак 368-ой стрелковой дивизии   </vt:lpstr>
      <vt:lpstr>  Памятный знак 368-ой стрелковой дивизии   </vt:lpstr>
      <vt:lpstr>Памятный знак «Аллея бывших узников фашистских концлагерей»</vt:lpstr>
      <vt:lpstr>Памятный знак «Аллея бывших узников фашистских концлагерей»</vt:lpstr>
      <vt:lpstr>  Паровоз ФД-3031  </vt:lpstr>
      <vt:lpstr>  Памятный знак жителям поселка Мыс, погибшим в Великой Отечественной войне 1941-1945гг.  </vt:lpstr>
      <vt:lpstr>  Памятник Н.И. Кузнецову, Тюмень  </vt:lpstr>
      <vt:lpstr>Памятник Д.М. Карбышеву</vt:lpstr>
      <vt:lpstr>Памятник «С чего начинается Родина» </vt:lpstr>
      <vt:lpstr>Памятник «С чего начинается Родина». </vt:lpstr>
      <vt:lpstr>Памятные знаки односельчанам, не вернувшимся с Великой Отечественной войны</vt:lpstr>
      <vt:lpstr>Памятные знаки рабочим и служащим предприятия, павшим в Великую Отечественную войну</vt:lpstr>
      <vt:lpstr>Памятник Алеше, село Н.Тавда</vt:lpstr>
      <vt:lpstr>Мемориал «Памяти павших» в Ишиме</vt:lpstr>
      <vt:lpstr>Памятник  Генералиссимусу И.В. Сталину</vt:lpstr>
      <vt:lpstr>Памятник жителям села, погибшим на фронтах Великой Отечественной войны</vt:lpstr>
      <vt:lpstr>Мемориал тоболякам, погибшим в годы Великой Отечественной войны</vt:lpstr>
      <vt:lpstr>Мемориал тоболякам, погибшим в годы Великой Отечественной войны</vt:lpstr>
      <vt:lpstr> Памятник поэтессе-фронтовичке Юлии Друниной </vt:lpstr>
      <vt:lpstr> мемориал  памяти воинов – земляков </vt:lpstr>
      <vt:lpstr>Памятный знак в честь жителей поселка Богандинский – участников войны</vt:lpstr>
      <vt:lpstr>Памятный знак в честь жителей поселка Богандинский – участников войны</vt:lpstr>
      <vt:lpstr>Памятник богандинцам, погибшим в годы Великой Отечественной войны</vt:lpstr>
      <vt:lpstr>Памятник – часовня землякам, погибшим в годы Великой Отечественной войны</vt:lpstr>
      <vt:lpstr>Памятник Герою Советского Союза Аширбекову А.Р. </vt:lpstr>
      <vt:lpstr>Памятник винзилинцам, погибшим в годы Великой Отечественной войны</vt:lpstr>
      <vt:lpstr>Памятник Г. Н. Кошкарову,   Герою Советского Союза</vt:lpstr>
      <vt:lpstr>Памятник Г.Н.Кошкарову,  Герою Советского Союза</vt:lpstr>
      <vt:lpstr>Сквер сибирских кошек</vt:lpstr>
      <vt:lpstr>Презентация PowerPoint</vt:lpstr>
      <vt:lpstr>Презентация PowerPoint</vt:lpstr>
      <vt:lpstr>Список литературы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60</cp:revision>
  <dcterms:created xsi:type="dcterms:W3CDTF">2015-03-29T09:54:56Z</dcterms:created>
  <dcterms:modified xsi:type="dcterms:W3CDTF">2015-07-19T17:41:23Z</dcterms:modified>
</cp:coreProperties>
</file>