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13"/>
  </p:notesMasterIdLst>
  <p:sldIdLst>
    <p:sldId id="256" r:id="rId3"/>
    <p:sldId id="282" r:id="rId4"/>
    <p:sldId id="257" r:id="rId5"/>
    <p:sldId id="264" r:id="rId6"/>
    <p:sldId id="267" r:id="rId7"/>
    <p:sldId id="268" r:id="rId8"/>
    <p:sldId id="258" r:id="rId9"/>
    <p:sldId id="283" r:id="rId10"/>
    <p:sldId id="259" r:id="rId11"/>
    <p:sldId id="26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14" autoAdjust="0"/>
    <p:restoredTop sz="94667" autoAdjust="0"/>
  </p:normalViewPr>
  <p:slideViewPr>
    <p:cSldViewPr>
      <p:cViewPr varScale="1">
        <p:scale>
          <a:sx n="66" d="100"/>
          <a:sy n="66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9C1C8F8-DF68-4700-A4F2-13C5B5DA1313}" type="datetimeFigureOut">
              <a:rPr lang="en-US"/>
              <a:pPr>
                <a:defRPr/>
              </a:pPr>
              <a:t>4/22/2013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5C0E31D-F685-444D-8EF8-68A6EEE4B9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3741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CEC081D2-24AE-4D59-AEAD-BB9B482DB010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1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Начальные сведения о курсе, пособия и материалы, необходимые для занятий или проекта.</a:t>
            </a: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9564BE98-274F-4FDE-9C32-7D8445E42A6F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3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Шаблон расписания с необязательными периодами и задачами. 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6F3146AF-A929-4CAA-ABB8-0DD965293DD5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4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Вводные заметки.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9948AAFE-0894-44EF-AE0C-D58C90CC5F7A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5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Задачи курса, ожидаемые результаты и навыки, которые должны быть получены в ходе обучения. 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D3F6DC86-A2AE-4AB5-901B-1247E367B516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6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Перечень словарных терминов. 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9AD45056-8E17-4354-A390-123037D8F74C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7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Список процедур и действий либо слайд лекции с мультимедийными материалами.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0646557F-F0EE-45EA-B523-46C18E8B576C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9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dirty="0" smtClean="0">
                <a:solidFill>
                  <a:srgbClr val="000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Пример графика или диаграммы.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w Cen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w Cen MT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SzPct val="100000"/>
            </a:pPr>
            <a:fld id="{8D5E289A-5435-44D7-936C-DC9B466C48E6}" type="slidenum">
              <a:rPr lang="ru-RU">
                <a:solidFill>
                  <a:srgbClr val="000000"/>
                </a:solidFill>
                <a:latin typeface="Calibri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SzPct val="100000"/>
              </a:pPr>
              <a:t>10</a:t>
            </a:fld>
            <a:endParaRPr lang="ru-RU">
              <a:solidFill>
                <a:srgbClr val="000000"/>
              </a:solidFill>
              <a:latin typeface="Calibri" pitchFamily="34" charset="0"/>
              <a:ea typeface="Tw Cen MT" pitchFamily="34" charset="0"/>
              <a:cs typeface="Tw Cen MT" pitchFamily="34" charset="0"/>
              <a:sym typeface="Tw Cen MT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/>
          </a:blip>
          <a:srcRect/>
          <a:stretch>
            <a:fillRect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C730A6F-D859-4599-BD85-D3B46B9E3960}" type="datetime8">
              <a:rPr lang="en-US"/>
              <a:pPr>
                <a:defRPr/>
              </a:pPr>
              <a:t>4/22/2013 4:51 PM</a:t>
            </a:fld>
            <a:endParaRPr lang="en-US" dirty="0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 dirty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AA399C3-E61C-4EAA-82EE-7C69303473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77851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5A89-AD26-4637-A55C-4AF51946829B}" type="datetime8">
              <a:rPr lang="en-US"/>
              <a:pPr>
                <a:defRPr/>
              </a:pPr>
              <a:t>4/22/2013 4:51 PM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33856-77BD-4DB3-850E-42DDFBFA615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402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5B3EF-4939-4BA6-9F76-BE18DC201107}" type="datetime8">
              <a:rPr lang="en-US"/>
              <a:pPr>
                <a:defRPr/>
              </a:pPr>
              <a:t>4/22/2013 4:51 PM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837525-C99F-45F8-BCD6-A23BD19FDB20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5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8D9A4-377A-48FB-8B6E-708277834682}" type="datetime8">
              <a:rPr lang="en-US"/>
              <a:pPr>
                <a:defRPr/>
              </a:pPr>
              <a:t>4/22/2013 4:51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AF31E5-90FB-4748-AA02-1832F863A6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96680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A28F-7BAA-4979-ACB2-657B9A16C0E9}" type="datetime8">
              <a:rPr lang="en-US"/>
              <a:pPr>
                <a:defRPr/>
              </a:pPr>
              <a:t>4/22/2013 4:51 PM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350DC4B-AFC8-4C8B-B50E-63C74BE0AB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1077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3796AD-1FBE-4746-A9D1-51006446B9BB}" type="datetime8">
              <a:rPr lang="en-US"/>
              <a:pPr>
                <a:defRPr/>
              </a:pPr>
              <a:t>4/22/2013 4:51 PM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A487E39-B90D-4E7F-B007-87E5A9D9B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2354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8F580E6-9B90-4C5A-B742-66F832680966}" type="datetime8">
              <a:rPr lang="en-US"/>
              <a:pPr>
                <a:defRPr/>
              </a:pPr>
              <a:t>4/22/2013 4:51 PM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27A1EBF-F951-486B-8D2A-E5BBF0A73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87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415B6-2866-4988-A375-DA3B30A24652}" type="datetime8">
              <a:rPr lang="en-US"/>
              <a:pPr>
                <a:defRPr/>
              </a:pPr>
              <a:t>4/22/2013 4:51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B3D9562-C15B-401A-B5E8-98285CADB8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09844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9598E-51C8-4EBF-99E4-7E9D97DDB595}" type="datetime8">
              <a:rPr lang="en-US"/>
              <a:pPr>
                <a:defRPr/>
              </a:pPr>
              <a:t>4/22/2013 4:51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BA06C2-5B02-4996-B425-1E9A29B4DF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62255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sm_book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55775"/>
            <a:ext cx="1614488" cy="1689100"/>
          </a:xfrm>
          <a:prstGeom prst="rect">
            <a:avLst/>
          </a:prstGeom>
          <a:noFill/>
          <a:ln w="50800" cap="sq" cmpd="dbl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F15A4-847C-42D9-B435-FB8430E09AE8}" type="datetime8">
              <a:rPr lang="en-US"/>
              <a:pPr>
                <a:defRPr/>
              </a:pPr>
              <a:t>4/22/2013 4:51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54E2B62-9A4C-4BED-83A9-83BB3C224E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824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C243932-47F8-4FA8-A300-43F4C0F567B1}" type="datetime8">
              <a:rPr lang="en-US"/>
              <a:pPr>
                <a:defRPr/>
              </a:pPr>
              <a:t>4/22/2013 4:51 PM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5AEC403-95ED-4CB3-A050-A071737CAC3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1970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949DFD-C07A-4E74-B3AF-1050F0791C74}" type="datetime8">
              <a:rPr lang="en-US"/>
              <a:pPr>
                <a:defRPr/>
              </a:pPr>
              <a:t>4/22/2013 4:51 PM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89A17-E658-43C5-B831-F2760E47AF23}" type="slidenum">
              <a:rPr lang="en-US"/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16" r:id="rId10"/>
    <p:sldLayoutId id="2147483726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fontAlgn="base" hangingPunct="1">
        <a:spcBef>
          <a:spcPts val="400"/>
        </a:spcBef>
        <a:spcAft>
          <a:spcPct val="0"/>
        </a:spcAft>
        <a:buClr>
          <a:srgbClr val="E7BC29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fontAlgn="base" hangingPunct="1">
        <a:spcBef>
          <a:spcPts val="400"/>
        </a:spcBef>
        <a:spcAft>
          <a:spcPct val="0"/>
        </a:spcAft>
        <a:buClr>
          <a:srgbClr val="D092A7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18" Type="http://schemas.openxmlformats.org/officeDocument/2006/relationships/image" Target="../media/image2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2286000" y="4343400"/>
            <a:ext cx="6477000" cy="14478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w Cen MT" pitchFamily="34" charset="0"/>
                <a:cs typeface="Tw Cen MT" pitchFamily="34" charset="0"/>
                <a:sym typeface="Tw Cen MT" pitchFamily="34" charset="0"/>
              </a:rPr>
              <a:t>Образцы нравственности в культуре Отечества</a:t>
            </a: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713"/>
              </a:spcBef>
              <a:buClrTx/>
            </a:pPr>
            <a:r>
              <a:rPr lang="ru-RU" sz="2400" dirty="0" smtClean="0">
                <a:ea typeface="Tw Cen MT" pitchFamily="34" charset="0"/>
                <a:cs typeface="Tw Cen MT" pitchFamily="34" charset="0"/>
                <a:sym typeface="Tw Cen MT" pitchFamily="34" charset="0"/>
              </a:rPr>
              <a:t>Автор: </a:t>
            </a:r>
            <a:r>
              <a:rPr lang="ru-RU" sz="2400" dirty="0" err="1" smtClean="0">
                <a:ea typeface="Tw Cen MT" pitchFamily="34" charset="0"/>
                <a:cs typeface="Tw Cen MT" pitchFamily="34" charset="0"/>
                <a:sym typeface="Tw Cen MT" pitchFamily="34" charset="0"/>
              </a:rPr>
              <a:t>Фоченкова</a:t>
            </a:r>
            <a:r>
              <a:rPr lang="ru-RU" sz="2400" dirty="0" smtClean="0">
                <a:ea typeface="Tw Cen MT" pitchFamily="34" charset="0"/>
                <a:cs typeface="Tw Cen MT" pitchFamily="34" charset="0"/>
                <a:sym typeface="Tw Cen MT" pitchFamily="34" charset="0"/>
              </a:rPr>
              <a:t> М. 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620688"/>
            <a:ext cx="81369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>Патриотизм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ru-RU" sz="2400" i="1" dirty="0" smtClean="0">
                <a:solidFill>
                  <a:schemeClr val="bg2">
                    <a:lumMod val="25000"/>
                  </a:schemeClr>
                </a:solidFill>
              </a:rPr>
              <a:t>-</a:t>
            </a:r>
            <a:r>
              <a:rPr lang="en-US" sz="2400" i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это любовь к родине, приверженность традициям отцов, уважение обычаев, нравственных ценностей, предшествующих поколений.</a:t>
            </a:r>
          </a:p>
          <a:p>
            <a:endParaRPr lang="ru-RU" sz="2000" i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/>
            <a:r>
              <a:rPr lang="ru-RU" sz="3200" b="1" dirty="0" smtClean="0">
                <a:solidFill>
                  <a:srgbClr val="FFC000"/>
                </a:solidFill>
              </a:rPr>
              <a:t>Патриот</a:t>
            </a:r>
            <a:r>
              <a:rPr lang="en-US" sz="3200" b="1" dirty="0" smtClean="0">
                <a:solidFill>
                  <a:srgbClr val="FFC000"/>
                </a:solidFill>
              </a:rPr>
              <a:t> </a:t>
            </a:r>
            <a:r>
              <a:rPr lang="ru-RU" sz="2000" i="1" dirty="0" smtClean="0">
                <a:solidFill>
                  <a:schemeClr val="bg2">
                    <a:lumMod val="25000"/>
                  </a:schemeClr>
                </a:solidFill>
              </a:rPr>
              <a:t>- </a:t>
            </a:r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человек, любящий свою Родину, свой народ, готовый ради них на жертвы, трудовые и ратные подвиги. 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 descr="1745_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3861048"/>
            <a:ext cx="1935056" cy="2596792"/>
          </a:xfrm>
          <a:prstGeom prst="rect">
            <a:avLst/>
          </a:prstGeom>
        </p:spPr>
      </p:pic>
      <p:pic>
        <p:nvPicPr>
          <p:cNvPr id="7" name="Рисунок 6" descr="800x600_rrl597ctLDKmpaD1ub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861048"/>
            <a:ext cx="3171732" cy="25373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600b3_2b1d3545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115616" y="980728"/>
            <a:ext cx="6696744" cy="52629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Есть высшее счастье </a:t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свете</a:t>
            </a:r>
          </a:p>
          <a:p>
            <a:pPr algn="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Любовь и надежду </a:t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храня,</a:t>
            </a:r>
          </a:p>
          <a:p>
            <a:pPr algn="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Оставить свой след</a:t>
            </a:r>
            <a:b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планете</a:t>
            </a:r>
          </a:p>
          <a:p>
            <a:pPr algn="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 имя грядущего дня.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SzPct val="100000"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w Cen MT" pitchFamily="34" charset="0"/>
                <a:cs typeface="Tw Cen MT" pitchFamily="34" charset="0"/>
                <a:sym typeface="Tw Cen MT" pitchFamily="34" charset="0"/>
              </a:rPr>
              <a:t>Россия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w Cen MT" pitchFamily="34" charset="0"/>
                <a:cs typeface="Tw Cen MT" pitchFamily="34" charset="0"/>
                <a:sym typeface="Tw Cen MT" pitchFamily="34" charset="0"/>
              </a:rPr>
              <a:t>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Tw Cen MT" pitchFamily="34" charset="0"/>
                <a:cs typeface="Tw Cen MT" pitchFamily="34" charset="0"/>
                <a:sym typeface="Tw Cen MT" pitchFamily="34" charset="0"/>
              </a:rPr>
              <a:t>- великая страна</a:t>
            </a:r>
          </a:p>
        </p:txBody>
      </p:sp>
      <p:pic>
        <p:nvPicPr>
          <p:cNvPr id="5" name="Содержимое 4" descr="1344117503_rossiy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004048" y="4293096"/>
            <a:ext cx="3425349" cy="21408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6" name="Содержимое 5" descr="wpapers_ru_Флаг-России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539552" y="2552288"/>
            <a:ext cx="3886200" cy="31089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8" name="Рисунок 7" descr="image221727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1700808"/>
            <a:ext cx="2641476" cy="2465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SzPct val="100000"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Tw Cen MT" pitchFamily="34" charset="0"/>
                <a:cs typeface="Tw Cen MT" pitchFamily="34" charset="0"/>
                <a:sym typeface="Tw Cen MT" pitchFamily="34" charset="0"/>
              </a:rPr>
              <a:t>Культурные традиции -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1411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sz="3600" b="1" i="1" dirty="0" smtClean="0">
                <a:solidFill>
                  <a:schemeClr val="bg2">
                    <a:lumMod val="25000"/>
                  </a:schemeClr>
                </a:solidFill>
              </a:rPr>
              <a:t>    </a:t>
            </a:r>
            <a:r>
              <a:rPr lang="ru-RU" sz="3600" b="1" i="1" dirty="0" smtClean="0">
                <a:solidFill>
                  <a:schemeClr val="bg2">
                    <a:lumMod val="25000"/>
                  </a:schemeClr>
                </a:solidFill>
              </a:rPr>
              <a:t>это богатство нашей многонациональной страны. Все они основаны на таких вечных ценностях: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ntiqua" pitchFamily="2" charset="0"/>
              </a:rPr>
              <a:t>ДОБРО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ntiqua" pitchFamily="2" charset="0"/>
              </a:rPr>
              <a:t>ЧЕСТЬ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ntiqua" pitchFamily="2" charset="0"/>
              </a:rPr>
              <a:t>СПРАВЕДЛИВОСТЬ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Antiqua" pitchFamily="2" charset="0"/>
              </a:rPr>
              <a:t>МИЛОСЕРДИЕ</a:t>
            </a:r>
            <a:endParaRPr lang="en-US" b="1" dirty="0" smtClean="0">
              <a:solidFill>
                <a:srgbClr val="FF0000"/>
              </a:solidFill>
              <a:latin typeface="Antiqua" pitchFamily="2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Antiqua" pitchFamily="2" charset="0"/>
              </a:rPr>
              <a:t>СОВЕСТЬ</a:t>
            </a:r>
            <a:endParaRPr lang="ru-RU" b="1" dirty="0">
              <a:solidFill>
                <a:srgbClr val="FF0000"/>
              </a:solidFill>
              <a:latin typeface="Antiqu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53400" cy="990600"/>
          </a:xfrm>
        </p:spPr>
        <p:txBody>
          <a:bodyPr/>
          <a:lstStyle/>
          <a:p>
            <a:pPr>
              <a:buSzPct val="100000"/>
            </a:pP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Tw Cen MT" pitchFamily="34" charset="0"/>
                <a:cs typeface="Tw Cen MT" pitchFamily="34" charset="0"/>
                <a:sym typeface="Tw Cen MT" pitchFamily="34" charset="0"/>
              </a:rPr>
              <a:t>Культура России</a:t>
            </a: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Tw Cen MT" pitchFamily="34" charset="0"/>
                <a:cs typeface="Tw Cen MT" pitchFamily="34" charset="0"/>
                <a:sym typeface="Tw Cen MT" pitchFamily="34" charset="0"/>
              </a:rPr>
              <a:t>- это пример невиданных достижений</a:t>
            </a:r>
          </a:p>
        </p:txBody>
      </p:sp>
      <p:pic>
        <p:nvPicPr>
          <p:cNvPr id="4" name="Содержимое 3" descr="10rubGagarin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1700808"/>
            <a:ext cx="2353841" cy="1800200"/>
          </a:xfrm>
        </p:spPr>
      </p:pic>
      <p:pic>
        <p:nvPicPr>
          <p:cNvPr id="5" name="Рисунок 4" descr="pobe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700808"/>
            <a:ext cx="2493665" cy="1728192"/>
          </a:xfrm>
          <a:prstGeom prst="rect">
            <a:avLst/>
          </a:prstGeom>
        </p:spPr>
      </p:pic>
      <p:pic>
        <p:nvPicPr>
          <p:cNvPr id="6" name="Рисунок 5" descr="i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4725144"/>
            <a:ext cx="2966441" cy="1800200"/>
          </a:xfrm>
          <a:prstGeom prst="rect">
            <a:avLst/>
          </a:prstGeom>
        </p:spPr>
      </p:pic>
      <p:pic>
        <p:nvPicPr>
          <p:cNvPr id="12" name="Рисунок 11" descr="bc9b9a23f94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19872" y="1988840"/>
            <a:ext cx="2232248" cy="2792543"/>
          </a:xfrm>
          <a:prstGeom prst="rect">
            <a:avLst/>
          </a:prstGeom>
        </p:spPr>
      </p:pic>
      <p:pic>
        <p:nvPicPr>
          <p:cNvPr id="7" name="Рисунок 6" descr="n60n-s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9512" y="4653136"/>
            <a:ext cx="2952328" cy="1878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/>
          </p:cNvSpPr>
          <p:nvPr>
            <p:ph type="title" idx="4294967295"/>
          </p:nvPr>
        </p:nvSpPr>
        <p:spPr>
          <a:xfrm>
            <a:off x="990600" y="228600"/>
            <a:ext cx="8153400" cy="990600"/>
          </a:xfrm>
        </p:spPr>
        <p:txBody>
          <a:bodyPr/>
          <a:lstStyle/>
          <a:p>
            <a:pPr algn="ctr">
              <a:buSzPct val="100000"/>
            </a:pPr>
            <a:r>
              <a:rPr lang="ru-RU" b="1" dirty="0" smtClean="0">
                <a:solidFill>
                  <a:srgbClr val="FFC000"/>
                </a:solidFill>
                <a:ea typeface="Tw Cen MT" pitchFamily="34" charset="0"/>
                <a:cs typeface="Tw Cen MT" pitchFamily="34" charset="0"/>
                <a:sym typeface="Tw Cen MT" pitchFamily="34" charset="0"/>
              </a:rPr>
              <a:t>Выдающиеся люди мировой величины:</a:t>
            </a:r>
          </a:p>
        </p:txBody>
      </p:sp>
      <p:pic>
        <p:nvPicPr>
          <p:cNvPr id="4" name="Содержимое 3" descr="0_2dccb_6580330c_XL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251520" y="3284984"/>
            <a:ext cx="1364197" cy="1802904"/>
          </a:xfrm>
        </p:spPr>
      </p:pic>
      <p:pic>
        <p:nvPicPr>
          <p:cNvPr id="5" name="Рисунок 4" descr="4b8fb2050b9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1484784"/>
            <a:ext cx="1168247" cy="1642361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1556792"/>
            <a:ext cx="1148752" cy="1559446"/>
          </a:xfrm>
          <a:prstGeom prst="rect">
            <a:avLst/>
          </a:prstGeom>
        </p:spPr>
      </p:pic>
      <p:pic>
        <p:nvPicPr>
          <p:cNvPr id="7" name="Рисунок 6" descr="nevsky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1628800"/>
            <a:ext cx="1712640" cy="1317415"/>
          </a:xfrm>
          <a:prstGeom prst="rect">
            <a:avLst/>
          </a:prstGeom>
        </p:spPr>
      </p:pic>
      <p:pic>
        <p:nvPicPr>
          <p:cNvPr id="8" name="Рисунок 7" descr="минин и пожарский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4048" y="3356992"/>
            <a:ext cx="2096256" cy="1574521"/>
          </a:xfrm>
          <a:prstGeom prst="rect">
            <a:avLst/>
          </a:prstGeom>
        </p:spPr>
      </p:pic>
      <p:pic>
        <p:nvPicPr>
          <p:cNvPr id="9" name="Рисунок 8" descr="1267887946_51618264_1237224106_suvorov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63688" y="3284984"/>
            <a:ext cx="1327174" cy="1814766"/>
          </a:xfrm>
          <a:prstGeom prst="rect">
            <a:avLst/>
          </a:prstGeom>
        </p:spPr>
      </p:pic>
      <p:pic>
        <p:nvPicPr>
          <p:cNvPr id="10" name="Рисунок 9" descr="16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652120" y="1700808"/>
            <a:ext cx="1235968" cy="1483162"/>
          </a:xfrm>
          <a:prstGeom prst="rect">
            <a:avLst/>
          </a:prstGeom>
        </p:spPr>
      </p:pic>
      <p:pic>
        <p:nvPicPr>
          <p:cNvPr id="11" name="Рисунок 10" descr="post-3616-1158069723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668628" y="1340768"/>
            <a:ext cx="1223852" cy="1735960"/>
          </a:xfrm>
          <a:prstGeom prst="rect">
            <a:avLst/>
          </a:prstGeom>
        </p:spPr>
      </p:pic>
      <p:pic>
        <p:nvPicPr>
          <p:cNvPr id="12" name="Рисунок 11" descr="images (1)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131840" y="3212976"/>
            <a:ext cx="1525102" cy="1839094"/>
          </a:xfrm>
          <a:prstGeom prst="rect">
            <a:avLst/>
          </a:prstGeom>
        </p:spPr>
      </p:pic>
      <p:pic>
        <p:nvPicPr>
          <p:cNvPr id="13" name="Рисунок 12" descr="200px-Wiktor_Michajlowitsch_Wassnezow_003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571798" y="3284984"/>
            <a:ext cx="1392690" cy="1761753"/>
          </a:xfrm>
          <a:prstGeom prst="rect">
            <a:avLst/>
          </a:prstGeom>
        </p:spPr>
      </p:pic>
      <p:pic>
        <p:nvPicPr>
          <p:cNvPr id="15" name="Рисунок 14" descr="250px-Shukin-Zaharov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691680" y="5135581"/>
            <a:ext cx="1300921" cy="1722419"/>
          </a:xfrm>
          <a:prstGeom prst="rect">
            <a:avLst/>
          </a:prstGeom>
        </p:spPr>
      </p:pic>
      <p:pic>
        <p:nvPicPr>
          <p:cNvPr id="16" name="Рисунок 15" descr="Анна-Ахматова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347864" y="5125749"/>
            <a:ext cx="1224074" cy="1732251"/>
          </a:xfrm>
          <a:prstGeom prst="rect">
            <a:avLst/>
          </a:prstGeom>
        </p:spPr>
      </p:pic>
      <p:pic>
        <p:nvPicPr>
          <p:cNvPr id="17" name="Рисунок 16" descr="img_3174-0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932040" y="5170898"/>
            <a:ext cx="1125438" cy="1642478"/>
          </a:xfrm>
          <a:prstGeom prst="rect">
            <a:avLst/>
          </a:prstGeom>
        </p:spPr>
      </p:pic>
      <p:pic>
        <p:nvPicPr>
          <p:cNvPr id="18" name="Рисунок 17" descr="646017152_tonnel.gif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372200" y="5085184"/>
            <a:ext cx="1099301" cy="1681931"/>
          </a:xfrm>
          <a:prstGeom prst="rect">
            <a:avLst/>
          </a:prstGeom>
        </p:spPr>
      </p:pic>
      <p:pic>
        <p:nvPicPr>
          <p:cNvPr id="19" name="Рисунок 18" descr="Mayakovskiy_V.V.-P003.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7668344" y="5112568"/>
            <a:ext cx="1275606" cy="1700808"/>
          </a:xfrm>
          <a:prstGeom prst="rect">
            <a:avLst/>
          </a:prstGeom>
        </p:spPr>
      </p:pic>
      <p:pic>
        <p:nvPicPr>
          <p:cNvPr id="20" name="Рисунок 19" descr="1-012-01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179512" y="5085184"/>
            <a:ext cx="1299331" cy="1772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riroda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11" name="Rectangle 2"/>
          <p:cNvSpPr>
            <a:spLocks noGrp="1"/>
          </p:cNvSpPr>
          <p:nvPr>
            <p:ph sz="quarter" idx="4294967295"/>
          </p:nvPr>
        </p:nvSpPr>
        <p:spPr>
          <a:xfrm>
            <a:off x="0" y="404664"/>
            <a:ext cx="9269016" cy="5719936"/>
          </a:xfrm>
        </p:spPr>
        <p:txBody>
          <a:bodyPr/>
          <a:lstStyle/>
          <a:p>
            <a:pPr algn="ctr">
              <a:spcBef>
                <a:spcPts val="713"/>
              </a:spcBef>
              <a:buClr>
                <a:srgbClr val="F3A447"/>
              </a:buClr>
              <a:buNone/>
            </a:pPr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  <a:sym typeface="Tw Cen MT" pitchFamily="34" charset="0"/>
              </a:rPr>
              <a:t>Культура России -</a:t>
            </a:r>
            <a:endParaRPr lang="en-US" sz="5400" dirty="0" smtClean="0">
              <a:solidFill>
                <a:srgbClr val="FF0000"/>
              </a:solidFill>
              <a:latin typeface="Arial Black" pitchFamily="34" charset="0"/>
              <a:sym typeface="Tw Cen MT" pitchFamily="34" charset="0"/>
            </a:endParaRP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v"/>
            </a:pPr>
            <a:r>
              <a:rPr lang="ru-RU" sz="4400" dirty="0" smtClean="0">
                <a:latin typeface="Arial Black" pitchFamily="34" charset="0"/>
                <a:sym typeface="Tw Cen MT" pitchFamily="34" charset="0"/>
              </a:rPr>
              <a:t>  </a:t>
            </a: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sym typeface="Tw Cen MT" pitchFamily="34" charset="0"/>
              </a:rPr>
              <a:t>сокровищница знаний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v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t>  духовных ценностей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v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t>  исторического опыта</a:t>
            </a:r>
          </a:p>
          <a:p>
            <a:pPr>
              <a:spcBef>
                <a:spcPts val="713"/>
              </a:spcBef>
              <a:buClr>
                <a:srgbClr val="F3A447"/>
              </a:buClr>
              <a:buFont typeface="Wingdings" pitchFamily="2" charset="2"/>
              <a:buChar char="v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  <a:ea typeface="Tw Cen MT" pitchFamily="34" charset="0"/>
                <a:cs typeface="Tw Cen MT" pitchFamily="34" charset="0"/>
                <a:sym typeface="Tw Cen MT" pitchFamily="34" charset="0"/>
              </a:rPr>
              <a:t>  норм нравственного поведения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700808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564904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429000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293096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4293096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491880" y="3429000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2564904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491880" y="1700808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16216" y="4293096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3429000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2564904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516216" y="1700808"/>
            <a:ext cx="216024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67544" y="177281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Порядочность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3568" y="2636912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Стойкость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3568" y="350100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Труженик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3568" y="4365104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Мужество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35896" y="177281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Строитель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635896" y="2636912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Воин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35896" y="350100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Терпимость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707904" y="436510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Патриот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60232" y="177281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Врач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32240" y="2636912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Поэт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516216" y="3501008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Старательность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60232" y="436510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Коллективист</a:t>
            </a:r>
          </a:p>
        </p:txBody>
      </p:sp>
      <p:sp>
        <p:nvSpPr>
          <p:cNvPr id="28" name="Заголовок 27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 образцы нравственности: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Света\Pictures\Организатор клипов (Microsoft)\MC90043316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5013176"/>
            <a:ext cx="2144951" cy="1609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1" grpId="0" animBg="1"/>
      <p:bldP spid="13" grpId="0" animBg="1"/>
      <p:bldP spid="14" grpId="0" animBg="1"/>
      <p:bldP spid="15" grpId="0" animBg="1"/>
      <p:bldP spid="17" grpId="0"/>
      <p:bldP spid="20" grpId="0"/>
      <p:bldP spid="24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/>
          </p:cNvSpPr>
          <p:nvPr>
            <p:ph sz="quarter" idx="4294967295"/>
          </p:nvPr>
        </p:nvSpPr>
        <p:spPr>
          <a:xfrm>
            <a:off x="0" y="1589088"/>
            <a:ext cx="3886200" cy="4572000"/>
          </a:xfrm>
        </p:spPr>
        <p:txBody>
          <a:bodyPr/>
          <a:lstStyle/>
          <a:p>
            <a:pPr>
              <a:spcBef>
                <a:spcPts val="713"/>
              </a:spcBef>
              <a:buClr>
                <a:srgbClr val="F3A447"/>
              </a:buClr>
            </a:pPr>
            <a:r>
              <a:rPr lang="ru-RU" dirty="0" smtClean="0">
                <a:solidFill>
                  <a:srgbClr val="FF0000"/>
                </a:solidFill>
                <a:sym typeface="Tw Cen MT" pitchFamily="34" charset="0"/>
              </a:rPr>
              <a:t> </a:t>
            </a:r>
            <a:r>
              <a:rPr lang="ru-RU" sz="4400" b="1" dirty="0" smtClean="0">
                <a:solidFill>
                  <a:srgbClr val="00B050"/>
                </a:solidFill>
                <a:sym typeface="Tw Cen MT" pitchFamily="34" charset="0"/>
              </a:rPr>
              <a:t>Труженик</a:t>
            </a:r>
            <a:r>
              <a:rPr lang="ru-RU" dirty="0" smtClean="0">
                <a:solidFill>
                  <a:srgbClr val="00B050"/>
                </a:solidFill>
                <a:sym typeface="Tw Cen MT" pitchFamily="34" charset="0"/>
              </a:rPr>
              <a:t>-</a:t>
            </a:r>
            <a:r>
              <a:rPr lang="ru-RU" dirty="0" smtClean="0">
                <a:solidFill>
                  <a:srgbClr val="FFC000"/>
                </a:solidFill>
                <a:sym typeface="Tw Cen MT" pitchFamily="34" charset="0"/>
              </a:rPr>
              <a:t>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  <a:sym typeface="Tw Cen MT" pitchFamily="34" charset="0"/>
              </a:rPr>
              <a:t>трудолюбивый человек, который своим трудом создает материальные и духовные ценности на благо всего народа, всей страны. </a:t>
            </a:r>
            <a:endParaRPr lang="ru-RU" b="1" i="1" dirty="0">
              <a:solidFill>
                <a:schemeClr val="bg2">
                  <a:lumMod val="25000"/>
                </a:schemeClr>
              </a:solidFill>
              <a:sym typeface="Tw Cen MT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9144000" cy="9906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нравственным образцам относятся:</a:t>
            </a:r>
            <a:endParaRPr lang="ru-RU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359419972.jpg"/>
          <p:cNvPicPr>
            <a:picLocks noChangeAspect="1"/>
          </p:cNvPicPr>
          <p:nvPr/>
        </p:nvPicPr>
        <p:blipFill>
          <a:blip r:embed="rId3" cstate="print"/>
          <a:srcRect b="12778"/>
          <a:stretch>
            <a:fillRect/>
          </a:stretch>
        </p:blipFill>
        <p:spPr>
          <a:xfrm>
            <a:off x="5220072" y="1700808"/>
            <a:ext cx="3146648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ussr05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3573016"/>
            <a:ext cx="2475549" cy="27952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010352480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dirty="0" smtClean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5D50839-5819-4DC3-97AB-406CC58463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TS010352480</Template>
  <TotalTime>0</TotalTime>
  <Words>223</Words>
  <Application>Microsoft Office PowerPoint</Application>
  <PresentationFormat>Экран (4:3)</PresentationFormat>
  <Paragraphs>54</Paragraphs>
  <Slides>10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TS010352480</vt:lpstr>
      <vt:lpstr>Образцы нравственности в культуре Отечества</vt:lpstr>
      <vt:lpstr>Слайд 2</vt:lpstr>
      <vt:lpstr>Россия - великая страна</vt:lpstr>
      <vt:lpstr>Культурные традиции -</vt:lpstr>
      <vt:lpstr>Культура России- это пример невиданных достижений</vt:lpstr>
      <vt:lpstr>Выдающиеся люди мировой величины:</vt:lpstr>
      <vt:lpstr>Слайд 7</vt:lpstr>
      <vt:lpstr>Найди образцы нравственности:</vt:lpstr>
      <vt:lpstr>К нравственным образцам относятся: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2013-02-02T19:34:25Z</dcterms:created>
  <dcterms:modified xsi:type="dcterms:W3CDTF">2013-04-22T12:54:23Z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TC101671251049</vt:lpwstr>
  </property>
</Properties>
</file>