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257" r:id="rId2"/>
    <p:sldId id="258" r:id="rId3"/>
    <p:sldId id="260" r:id="rId4"/>
    <p:sldId id="264" r:id="rId5"/>
    <p:sldId id="265" r:id="rId6"/>
    <p:sldId id="266" r:id="rId7"/>
    <p:sldId id="268" r:id="rId8"/>
    <p:sldId id="269" r:id="rId9"/>
    <p:sldId id="270" r:id="rId10"/>
    <p:sldId id="272" r:id="rId11"/>
    <p:sldId id="274" r:id="rId12"/>
    <p:sldId id="275" r:id="rId13"/>
    <p:sldId id="277" r:id="rId14"/>
    <p:sldId id="278" r:id="rId15"/>
    <p:sldId id="280" r:id="rId16"/>
    <p:sldId id="281" r:id="rId17"/>
    <p:sldId id="282" r:id="rId18"/>
    <p:sldId id="284" r:id="rId19"/>
    <p:sldId id="267" r:id="rId20"/>
    <p:sldId id="256" r:id="rId21"/>
    <p:sldId id="286" r:id="rId22"/>
    <p:sldId id="287" r:id="rId23"/>
    <p:sldId id="292" r:id="rId24"/>
    <p:sldId id="293" r:id="rId25"/>
    <p:sldId id="294" r:id="rId26"/>
    <p:sldId id="295" r:id="rId27"/>
    <p:sldId id="290" r:id="rId28"/>
    <p:sldId id="288" r:id="rId29"/>
    <p:sldId id="291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45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930E8C-DA21-4A2E-BEA4-D536DA479CAE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6F6ACC-7846-4AC7-9954-21A31179021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560FBA8-B198-40B2-B61C-F3125DF2626D}" type="slidenum">
              <a:rPr lang="ru-RU"/>
              <a:pPr/>
              <a:t>3</a:t>
            </a:fld>
            <a:endParaRPr lang="ru-RU"/>
          </a:p>
        </p:txBody>
      </p:sp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демонстрация учащимся слайд-шоу с изображением различных видов медуз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7F72F-4867-4687-90DD-64CB5BB6AE13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88FA5-9258-42CE-A938-53D3040526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7F72F-4867-4687-90DD-64CB5BB6AE13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88FA5-9258-42CE-A938-53D3040526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7F72F-4867-4687-90DD-64CB5BB6AE13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88FA5-9258-42CE-A938-53D3040526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7F72F-4867-4687-90DD-64CB5BB6AE13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88FA5-9258-42CE-A938-53D3040526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7F72F-4867-4687-90DD-64CB5BB6AE13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88FA5-9258-42CE-A938-53D3040526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7F72F-4867-4687-90DD-64CB5BB6AE13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88FA5-9258-42CE-A938-53D3040526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7F72F-4867-4687-90DD-64CB5BB6AE13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88FA5-9258-42CE-A938-53D3040526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7F72F-4867-4687-90DD-64CB5BB6AE13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88FA5-9258-42CE-A938-53D3040526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7F72F-4867-4687-90DD-64CB5BB6AE13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88FA5-9258-42CE-A938-53D3040526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7F72F-4867-4687-90DD-64CB5BB6AE13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88FA5-9258-42CE-A938-53D3040526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7F72F-4867-4687-90DD-64CB5BB6AE13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88FA5-9258-42CE-A938-53D3040526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62000" r="-6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B7F72F-4867-4687-90DD-64CB5BB6AE13}" type="datetimeFigureOut">
              <a:rPr lang="ru-RU" smtClean="0"/>
              <a:pPr/>
              <a:t>16.12.2012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F88FA5-9258-42CE-A938-53D30405264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Documents%20and%20Settings\&#1041;&#1091;&#1082;&#1080;&#1085;&#1072;\&#1056;&#1072;&#1073;&#1086;&#1095;&#1080;&#1081;%20&#1089;&#1090;&#1086;&#1083;\&#1076;&#1072;&#1085;&#1100;&#1082;&#1086;\5-8%20&#1091;&#1088;&#1086;&#1082;\&#1084;&#1085;&#1086;&#1075;&#1086;&#1086;&#1073;&#1088;&#1072;&#1079;&#1080;&#1077;%20&#1082;&#1080;&#1096;&#1077;&#1095;&#1085;&#1086;&#1087;&#1086;&#1083;&#1086;&#1089;&#1085;&#1099;&#1093;\&#1072;&#1082;&#1090;&#1080;&#1085;&#1080;&#1080;.wmv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Documents%20and%20Settings\&#1041;&#1091;&#1082;&#1080;&#1085;&#1072;\&#1056;&#1072;&#1073;&#1086;&#1095;&#1080;&#1081;%20&#1089;&#1090;&#1086;&#1083;\&#1076;&#1072;&#1085;&#1100;&#1082;&#1086;\5-8%20&#1091;&#1088;&#1086;&#1082;\&#1084;&#1085;&#1086;&#1075;&#1086;&#1086;&#1073;&#1088;&#1072;&#1079;&#1080;&#1077;%20&#1082;&#1080;&#1096;&#1077;&#1095;&#1085;&#1086;&#1087;&#1086;&#1083;&#1086;&#1089;&#1085;&#1099;&#1093;\&#1089;&#1094;&#1080;&#1092;&#1086;&#1080;&#1076;&#1085;&#1099;&#1077;%20&#1084;&#1077;&#1076;&#1091;&#1079;&#1099;.avi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00043"/>
            <a:ext cx="7772400" cy="100013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Проверим знания,</a:t>
            </a:r>
            <a:br>
              <a:rPr lang="ru-RU" dirty="0" smtClean="0"/>
            </a:br>
            <a:r>
              <a:rPr lang="ru-RU" dirty="0" smtClean="0"/>
              <a:t>по теме «Строение гидры»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1571612"/>
            <a:ext cx="8286808" cy="4643470"/>
          </a:xfrm>
        </p:spPr>
        <p:txBody>
          <a:bodyPr>
            <a:normAutofit fontScale="62500" lnSpcReduction="20000"/>
          </a:bodyPr>
          <a:lstStyle/>
          <a:p>
            <a:pPr algn="l"/>
            <a:r>
              <a:rPr lang="ru-RU" u="sng" dirty="0" smtClean="0">
                <a:solidFill>
                  <a:schemeClr val="tx1"/>
                </a:solidFill>
              </a:rPr>
              <a:t>Выдели номера правильных суждений и исправь неверные утверждения:</a:t>
            </a:r>
          </a:p>
          <a:p>
            <a:pPr algn="l"/>
            <a:endParaRPr lang="ru-RU" u="sng" dirty="0" smtClean="0">
              <a:solidFill>
                <a:schemeClr val="tx1"/>
              </a:solidFill>
            </a:endParaRPr>
          </a:p>
          <a:p>
            <a:pPr marL="514350" lvl="0" indent="-514350" algn="l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Пресноводные гидры живут в реках с быстрым течением.</a:t>
            </a:r>
          </a:p>
          <a:p>
            <a:pPr marL="514350" lvl="0" indent="-514350" algn="l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Гидры передвигаются при помощи подошвы и щупалец.</a:t>
            </a:r>
          </a:p>
          <a:p>
            <a:pPr marL="514350" lvl="0" indent="-514350" algn="l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Тело гидры состоит из наружного и внутреннего слоя клеток, между которыми располагается неклеточный слой.</a:t>
            </a:r>
          </a:p>
          <a:p>
            <a:pPr marL="514350" lvl="0" indent="-514350" algn="l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Стрекательные клетки по телу гидры располагаются равномерно.</a:t>
            </a:r>
          </a:p>
          <a:p>
            <a:pPr marL="514350" lvl="0" indent="-514350" algn="l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Пищеварение у гидры происходит только в кишечной полости.</a:t>
            </a:r>
          </a:p>
          <a:p>
            <a:pPr marL="514350" lvl="0" indent="-514350" algn="l">
              <a:buFont typeface="+mj-lt"/>
              <a:buAutoNum type="arabicPeriod"/>
            </a:pPr>
            <a:r>
              <a:rPr lang="ru-RU" dirty="0" err="1" smtClean="0">
                <a:solidFill>
                  <a:schemeClr val="tx1"/>
                </a:solidFill>
              </a:rPr>
              <a:t>Непереваренные</a:t>
            </a:r>
            <a:r>
              <a:rPr lang="ru-RU" dirty="0" smtClean="0">
                <a:solidFill>
                  <a:schemeClr val="tx1"/>
                </a:solidFill>
              </a:rPr>
              <a:t> остатки пищи удаляются у гидры через рот.</a:t>
            </a:r>
          </a:p>
          <a:p>
            <a:pPr marL="514350" lvl="0" indent="-514350" algn="l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Гидра дышит растворенным в воде кислородом, поглощая его поверхностью тела.</a:t>
            </a:r>
          </a:p>
          <a:p>
            <a:pPr marL="514350" lvl="0" indent="-514350" algn="l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Пресноводная гидра – раздельнополое животное.</a:t>
            </a:r>
          </a:p>
          <a:p>
            <a:pPr marL="514350" lvl="0" indent="-514350" algn="l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 Половые клетки гидры развиваются во внутреннем слое клеток.</a:t>
            </a:r>
          </a:p>
          <a:p>
            <a:pPr marL="514350" lvl="0" indent="-514350" algn="l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 Гидры сохраняются зимой в состоянии многоклеточных зародышей, имеющих плотные оболочки.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000"/>
                            </p:stCondLst>
                            <p:childTnLst>
                              <p:par>
                                <p:cTn id="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0"/>
                            </p:stCondLst>
                            <p:childTnLst>
                              <p:par>
                                <p:cTn id="3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2000"/>
                            </p:stCondLst>
                            <p:childTnLst>
                              <p:par>
                                <p:cTn id="4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4000"/>
                            </p:stCondLst>
                            <p:childTnLst>
                              <p:par>
                                <p:cTn id="4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6000"/>
                            </p:stCondLst>
                            <p:childTnLst>
                              <p:par>
                                <p:cTn id="5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8000"/>
                            </p:stCondLst>
                            <p:childTnLst>
                              <p:par>
                                <p:cTn id="5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0"/>
                            </p:stCondLst>
                            <p:childTnLst>
                              <p:par>
                                <p:cTn id="6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2000"/>
                            </p:stCondLst>
                            <p:childTnLst>
                              <p:par>
                                <p:cTn id="7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4" descr="актиния -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4" name="Picture 4" descr="img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900" name="Picture 4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Picture 4" descr="коралл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img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8" name="Picture 4" descr="коралл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4" descr="коралл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40" name="Picture 4" descr="img30 [640x480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4" name="Picture 4" descr="img65 [640x480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актинии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743200" y="2490788"/>
            <a:ext cx="3657600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1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1" name="Picture 13" descr="актиния -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3429000"/>
            <a:ext cx="4572000" cy="3429000"/>
          </a:xfrm>
          <a:prstGeom prst="rect">
            <a:avLst/>
          </a:prstGeom>
          <a:noFill/>
        </p:spPr>
      </p:pic>
      <p:pic>
        <p:nvPicPr>
          <p:cNvPr id="2059" name="Picture 11" descr="s_img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429000"/>
            <a:ext cx="4572000" cy="3429000"/>
          </a:xfrm>
          <a:prstGeom prst="rect">
            <a:avLst/>
          </a:prstGeom>
          <a:noFill/>
        </p:spPr>
      </p:pic>
      <p:pic>
        <p:nvPicPr>
          <p:cNvPr id="2055" name="Picture 7" descr="коралл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0"/>
            <a:ext cx="4572000" cy="3429000"/>
          </a:xfrm>
          <a:prstGeom prst="rect">
            <a:avLst/>
          </a:prstGeom>
          <a:noFill/>
        </p:spPr>
      </p:pic>
      <p:pic>
        <p:nvPicPr>
          <p:cNvPr id="2053" name="Picture 5" descr="img0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4572000" cy="3444875"/>
          </a:xfrm>
          <a:prstGeom prst="rect">
            <a:avLst/>
          </a:prstGeom>
          <a:noFill/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2714620"/>
            <a:ext cx="7772400" cy="192882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Тема урока: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Морские кишечнополостные.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Их многообразие и значение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4291"/>
            <a:ext cx="7772400" cy="1000131"/>
          </a:xfrm>
        </p:spPr>
        <p:txBody>
          <a:bodyPr>
            <a:normAutofit/>
          </a:bodyPr>
          <a:lstStyle/>
          <a:p>
            <a:r>
              <a:rPr lang="ru-RU" dirty="0" smtClean="0"/>
              <a:t>Заполним таблицу</a:t>
            </a:r>
            <a:endParaRPr lang="ru-RU" dirty="0"/>
          </a:p>
        </p:txBody>
      </p:sp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2"/>
          <a:srcRect l="29297" t="38086" r="19433" b="34570"/>
          <a:stretch>
            <a:fillRect/>
          </a:stretch>
        </p:blipFill>
        <p:spPr bwMode="auto">
          <a:xfrm>
            <a:off x="0" y="1285860"/>
            <a:ext cx="9144000" cy="557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" dur="20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dirty="0" smtClean="0"/>
              <a:t>Строение Сцифоидной медузы </a:t>
            </a:r>
            <a:endParaRPr lang="ru-RU" dirty="0"/>
          </a:p>
        </p:txBody>
      </p:sp>
      <p:pic>
        <p:nvPicPr>
          <p:cNvPr id="4" name="Содержимое 3" descr="05020103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662" y="1454633"/>
            <a:ext cx="7643866" cy="5087947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Сравнительная характеристика</a:t>
            </a:r>
            <a:br>
              <a:rPr lang="ru-RU" dirty="0" smtClean="0"/>
            </a:br>
            <a:r>
              <a:rPr lang="ru-RU" dirty="0" smtClean="0"/>
              <a:t>типа Кишечнополостных</a:t>
            </a:r>
            <a:endParaRPr lang="ru-RU" dirty="0"/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9151" t="38828" r="19221" b="31182"/>
          <a:stretch>
            <a:fillRect/>
          </a:stretch>
        </p:blipFill>
        <p:spPr bwMode="auto">
          <a:xfrm>
            <a:off x="79540" y="2928934"/>
            <a:ext cx="9064460" cy="3929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 descr="гидр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1500174"/>
            <a:ext cx="1802253" cy="1357322"/>
          </a:xfrm>
          <a:prstGeom prst="rect">
            <a:avLst/>
          </a:prstGeom>
          <a:noFill/>
        </p:spPr>
      </p:pic>
      <p:pic>
        <p:nvPicPr>
          <p:cNvPr id="6" name="Picture 7" descr="img02 [640x480]"/>
          <p:cNvPicPr>
            <a:picLocks noChangeAspect="1" noChangeArrowheads="1"/>
          </p:cNvPicPr>
          <p:nvPr/>
        </p:nvPicPr>
        <p:blipFill>
          <a:blip r:embed="rId4"/>
          <a:srcRect l="47143" t="7596" r="7143" b="52524"/>
          <a:stretch>
            <a:fillRect/>
          </a:stretch>
        </p:blipFill>
        <p:spPr bwMode="auto">
          <a:xfrm>
            <a:off x="4357686" y="1500174"/>
            <a:ext cx="2071702" cy="1359555"/>
          </a:xfrm>
          <a:prstGeom prst="rect">
            <a:avLst/>
          </a:prstGeom>
          <a:noFill/>
        </p:spPr>
      </p:pic>
      <p:pic>
        <p:nvPicPr>
          <p:cNvPr id="7" name="Picture 4" descr="img0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15140" y="1500174"/>
            <a:ext cx="2071702" cy="13930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5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500"/>
                            </p:stCondLst>
                            <p:childTnLst>
                              <p:par>
                                <p:cTn id="2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1643050"/>
            <a:ext cx="4357718" cy="4714908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sz="2800" dirty="0">
                <a:effectLst/>
                <a:latin typeface="Times New Roman" pitchFamily="18" charset="0"/>
              </a:rPr>
              <a:t>Определенные группы коралловых полипов, например мадрепоровые, роговые кораллы и морские перья, обитают главным образом в тропиках и субтропиках, где они образуют целые подводные сады, поражающие красотой форм и расцветок, и коралловые рифы.</a:t>
            </a:r>
          </a:p>
        </p:txBody>
      </p:sp>
      <p:sp>
        <p:nvSpPr>
          <p:cNvPr id="46084" name="WordArt 4"/>
          <p:cNvSpPr>
            <a:spLocks noChangeArrowheads="1" noChangeShapeType="1" noTextEdit="1"/>
          </p:cNvSpPr>
          <p:nvPr/>
        </p:nvSpPr>
        <p:spPr bwMode="auto">
          <a:xfrm>
            <a:off x="857224" y="285728"/>
            <a:ext cx="7429552" cy="107157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0"/>
                <a:gd name="adj2" fmla="val 0"/>
              </a:avLst>
            </a:prstTxWarp>
          </a:bodyPr>
          <a:lstStyle/>
          <a:p>
            <a:pPr algn="ctr"/>
            <a:r>
              <a:rPr lang="ru-RU" sz="3600" b="1" kern="1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/>
              </a:rPr>
              <a:t>Коралловые </a:t>
            </a:r>
            <a:r>
              <a:rPr lang="ru-RU" sz="3600" b="1" kern="1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/>
              </a:rPr>
              <a:t>        рифы</a:t>
            </a:r>
            <a:endParaRPr lang="ru-RU" sz="3600" kern="10" spc="-360" dirty="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Impact"/>
            </a:endParaRPr>
          </a:p>
        </p:txBody>
      </p:sp>
      <p:pic>
        <p:nvPicPr>
          <p:cNvPr id="46085" name="Picture 5" descr="кораловый риф-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4" y="1404986"/>
            <a:ext cx="3071131" cy="2047805"/>
          </a:xfrm>
          <a:prstGeom prst="rect">
            <a:avLst/>
          </a:prstGeom>
          <a:noFill/>
        </p:spPr>
      </p:pic>
      <p:pic>
        <p:nvPicPr>
          <p:cNvPr id="46086" name="Picture 6" descr="коралл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3571876"/>
            <a:ext cx="2536585" cy="300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27538" y="836613"/>
            <a:ext cx="4259262" cy="52895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>
                <a:effectLst/>
                <a:latin typeface="Times New Roman" pitchFamily="18" charset="0"/>
              </a:rPr>
              <a:t>Яд физалий подобен яду кобры, стоек к высушиванию и замораживанию, выброшенные на берег сифонофоры сохраняют способность ужалить любого, кто к ним прикоснется, а щупальца, пролежавшие в течение шести лет в холодильнике, прекрасно сохранили свои токсические свойства. Для человека яд сифонофоры крайне опасен. </a:t>
            </a:r>
          </a:p>
        </p:txBody>
      </p:sp>
      <p:sp>
        <p:nvSpPr>
          <p:cNvPr id="45060" name="WordArt 4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6035687" cy="6572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b="1" kern="1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/>
              </a:rPr>
              <a:t>Ядовитые животные</a:t>
            </a:r>
            <a:endParaRPr lang="ru-RU" sz="3600" kern="10" spc="-360" dirty="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Impact"/>
            </a:endParaRPr>
          </a:p>
        </p:txBody>
      </p:sp>
      <p:pic>
        <p:nvPicPr>
          <p:cNvPr id="45061" name="Picture 5" descr="португальский корабли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052513"/>
            <a:ext cx="3624262" cy="51133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5589588"/>
            <a:ext cx="7715250" cy="863600"/>
          </a:xfrm>
        </p:spPr>
        <p:txBody>
          <a:bodyPr/>
          <a:lstStyle/>
          <a:p>
            <a:r>
              <a:rPr lang="ru-RU">
                <a:effectLst/>
                <a:latin typeface="Times New Roman" pitchFamily="18" charset="0"/>
              </a:rPr>
              <a:t>Симбиоз актинии и рыбы-клоуна</a:t>
            </a:r>
          </a:p>
        </p:txBody>
      </p:sp>
      <p:sp>
        <p:nvSpPr>
          <p:cNvPr id="48132" name="WordArt 4"/>
          <p:cNvSpPr>
            <a:spLocks noChangeArrowheads="1" noChangeShapeType="1" noTextEdit="1"/>
          </p:cNvSpPr>
          <p:nvPr/>
        </p:nvSpPr>
        <p:spPr bwMode="auto">
          <a:xfrm>
            <a:off x="4572000" y="404813"/>
            <a:ext cx="4240213" cy="6572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b="1" kern="1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/>
              </a:rPr>
              <a:t>Симбиозы</a:t>
            </a:r>
          </a:p>
        </p:txBody>
      </p:sp>
      <p:pic>
        <p:nvPicPr>
          <p:cNvPr id="4813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357298"/>
            <a:ext cx="5617346" cy="4016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5" name="Picture 5" descr="украшение из коралла-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363" y="1196975"/>
            <a:ext cx="3960812" cy="2679700"/>
          </a:xfrm>
          <a:prstGeom prst="rect">
            <a:avLst/>
          </a:prstGeom>
          <a:noFill/>
        </p:spPr>
      </p:pic>
      <p:pic>
        <p:nvPicPr>
          <p:cNvPr id="51206" name="Picture 6" descr="серьги из коралл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1196975"/>
            <a:ext cx="2495550" cy="3228975"/>
          </a:xfrm>
          <a:prstGeom prst="rect">
            <a:avLst/>
          </a:prstGeom>
          <a:noFill/>
        </p:spPr>
      </p:pic>
      <p:pic>
        <p:nvPicPr>
          <p:cNvPr id="51207" name="Picture 7" descr="украшение из коралл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27313" y="4076700"/>
            <a:ext cx="4608512" cy="2501900"/>
          </a:xfrm>
          <a:prstGeom prst="rect">
            <a:avLst/>
          </a:prstGeom>
          <a:noFill/>
        </p:spPr>
      </p:pic>
      <p:sp>
        <p:nvSpPr>
          <p:cNvPr id="51208" name="WordArt 8"/>
          <p:cNvSpPr>
            <a:spLocks noChangeArrowheads="1" noChangeShapeType="1" noTextEdit="1"/>
          </p:cNvSpPr>
          <p:nvPr/>
        </p:nvSpPr>
        <p:spPr bwMode="auto">
          <a:xfrm>
            <a:off x="468312" y="285728"/>
            <a:ext cx="7961339" cy="847747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b="1" kern="1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/>
              </a:rPr>
              <a:t>Ювелирные изделия из коралла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Значение кишечнополостных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500174"/>
            <a:ext cx="8429684" cy="4929222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dirty="0" smtClean="0"/>
              <a:t>Регулируют численность ракообразных и рыб, которыми питаются, т.е. являются звеньями в цепи питания.</a:t>
            </a:r>
          </a:p>
          <a:p>
            <a:pPr lvl="0"/>
            <a:r>
              <a:rPr lang="ru-RU" dirty="0" smtClean="0"/>
              <a:t>Создают коралловые рифы.</a:t>
            </a:r>
          </a:p>
          <a:p>
            <a:pPr lvl="0"/>
            <a:r>
              <a:rPr lang="ru-RU" dirty="0" smtClean="0"/>
              <a:t>Скелеты коралловых полипов применяют для получения извести.</a:t>
            </a:r>
          </a:p>
          <a:p>
            <a:pPr lvl="0"/>
            <a:r>
              <a:rPr lang="ru-RU" dirty="0" smtClean="0"/>
              <a:t>Скелет красного коралла используют для изготовления драгоценных украшений.</a:t>
            </a:r>
          </a:p>
          <a:p>
            <a:pPr lvl="0"/>
            <a:r>
              <a:rPr lang="ru-RU" dirty="0" smtClean="0"/>
              <a:t>Некоторые кишечнополостные (например, гидра) используются как лабораторные животные  для проведения опытов.</a:t>
            </a:r>
          </a:p>
          <a:p>
            <a:pPr lvl="0"/>
            <a:r>
              <a:rPr lang="ru-RU" dirty="0" smtClean="0"/>
              <a:t>Способность медуз ощущать приближение шторма была использована для создания прибора, предсказывающего  наступление шторма.</a:t>
            </a:r>
          </a:p>
          <a:p>
            <a:pPr lvl="0"/>
            <a:r>
              <a:rPr lang="ru-RU" dirty="0" smtClean="0"/>
              <a:t>Колониальные гидроиды образуют рифы, создающие препятствия для судоходства.</a:t>
            </a:r>
          </a:p>
          <a:p>
            <a:pPr lvl="0"/>
            <a:r>
              <a:rPr lang="ru-RU" dirty="0" smtClean="0"/>
              <a:t>Коралловые полипы поглощают взвешенные органические вещества из воды, способствуя ее очистке.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2" y="928669"/>
          <a:ext cx="8715434" cy="3357588"/>
        </p:xfrm>
        <a:graphic>
          <a:graphicData uri="http://schemas.openxmlformats.org/drawingml/2006/table">
            <a:tbl>
              <a:tblPr/>
              <a:tblGrid>
                <a:gridCol w="436914"/>
                <a:gridCol w="436914"/>
                <a:gridCol w="380762"/>
                <a:gridCol w="445685"/>
                <a:gridCol w="436034"/>
                <a:gridCol w="386905"/>
                <a:gridCol w="379885"/>
                <a:gridCol w="445685"/>
                <a:gridCol w="420243"/>
                <a:gridCol w="479903"/>
                <a:gridCol w="347423"/>
                <a:gridCol w="386905"/>
                <a:gridCol w="379009"/>
                <a:gridCol w="387781"/>
                <a:gridCol w="386027"/>
                <a:gridCol w="386905"/>
                <a:gridCol w="384272"/>
                <a:gridCol w="394802"/>
                <a:gridCol w="347423"/>
                <a:gridCol w="347423"/>
                <a:gridCol w="347423"/>
                <a:gridCol w="371111"/>
              </a:tblGrid>
              <a:tr h="35489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5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5567"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0833">
                <a:tc grid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5211"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Calibri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57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latin typeface="Calibri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5035">
                <a:tc gridSpan="8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latin typeface="Calibri"/>
                          <a:ea typeface="Times New Roman"/>
                          <a:cs typeface="Times New Roman"/>
                        </a:rPr>
                        <a:t>8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03">
                <a:tc gridSpan="9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274" marR="662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4143380"/>
            <a:ext cx="9144000" cy="2339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 горизонтали: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 – драгоценный поделочный материал, получаемый из некоторых видов кишечнополостных;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4 – часть тела, с помощью которой гидры и актинии прикрепляются к субстрату;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6 – бесполый способ размножения гидр и многих кишечнополостных;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7 – черноморская медуза;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8 – один из классов кишечнополостных.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 вертикали: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2- коралловый остров;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 – рачок, которыми питаются гидры;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5 – кишечнополостное животное, ведущее малоподвижный, прикрепленный  образ жизни.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86380" y="214290"/>
            <a:ext cx="35719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</a:rPr>
              <a:t>Реши </a:t>
            </a:r>
          </a:p>
          <a:p>
            <a:pPr algn="r"/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</a:rPr>
              <a:t>кроссворд</a:t>
            </a:r>
            <a:endParaRPr lang="ru-RU" sz="40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4054485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1. Регенерация у Кишечнополостных является одним из способов ______________ размножения, относящегося к _________________________ .</a:t>
            </a:r>
          </a:p>
          <a:p>
            <a:r>
              <a:rPr lang="ru-RU" dirty="0" smtClean="0"/>
              <a:t>2. Половые клетки, при помощи которых осуществляется половое размножение, называются  ________________ и _______________________ .</a:t>
            </a:r>
          </a:p>
          <a:p>
            <a:r>
              <a:rPr lang="ru-RU" dirty="0" smtClean="0"/>
              <a:t>3. Процесс слияния сперматозоидов с яйцеклетками называется _________________________ .</a:t>
            </a:r>
          </a:p>
          <a:p>
            <a:r>
              <a:rPr lang="ru-RU" dirty="0" smtClean="0"/>
              <a:t>4. Из оплодотворенной яйцеклетки у гидры осенью развивается ________________ ____________, из которого весной развивается _____ ___ .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00034" y="1357298"/>
            <a:ext cx="38576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Дополните фразу :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7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7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700"/>
                            </p:stCondLst>
                            <p:childTnLst>
                              <p:par>
                                <p:cTn id="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700"/>
                            </p:stCondLst>
                            <p:childTnLst>
                              <p:par>
                                <p:cTn id="3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0" name="Picture 4" descr="цианея капиллят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86575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3000"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6" name="Picture 4" descr="медуза корнеро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6575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3000"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8" name="Picture 4" descr="img2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цифоидные медузы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895600" y="2490788"/>
            <a:ext cx="3352800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0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00CC"/>
                </a:solidFill>
              </a:rPr>
              <a:t>Коралловые </a:t>
            </a:r>
            <a:r>
              <a:rPr lang="ru-RU" b="1" dirty="0">
                <a:solidFill>
                  <a:srgbClr val="0000CC"/>
                </a:solidFill>
              </a:rPr>
              <a:t>полипы</a:t>
            </a:r>
          </a:p>
        </p:txBody>
      </p:sp>
      <p:pic>
        <p:nvPicPr>
          <p:cNvPr id="63492" name="Picture 4" descr="img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25538"/>
            <a:ext cx="9144000" cy="5732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 descr="img0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4663" y="0"/>
            <a:ext cx="4859337" cy="3500438"/>
          </a:xfrm>
          <a:prstGeom prst="rect">
            <a:avLst/>
          </a:prstGeom>
          <a:noFill/>
        </p:spPr>
      </p:pic>
      <p:pic>
        <p:nvPicPr>
          <p:cNvPr id="9226" name="Picture 10" descr="актиния -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875" y="0"/>
            <a:ext cx="4556125" cy="6858000"/>
          </a:xfrm>
          <a:prstGeom prst="rect">
            <a:avLst/>
          </a:prstGeom>
          <a:noFill/>
        </p:spPr>
      </p:pic>
      <p:pic>
        <p:nvPicPr>
          <p:cNvPr id="9227" name="Picture 11" descr="img0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3" y="3500438"/>
            <a:ext cx="4643437" cy="3357562"/>
          </a:xfrm>
          <a:prstGeom prst="rect">
            <a:avLst/>
          </a:prstGeom>
          <a:noFill/>
        </p:spPr>
      </p:pic>
      <p:sp>
        <p:nvSpPr>
          <p:cNvPr id="922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3035300" cy="1143000"/>
          </a:xfrm>
        </p:spPr>
        <p:txBody>
          <a:bodyPr/>
          <a:lstStyle/>
          <a:p>
            <a:r>
              <a:rPr lang="ru-RU">
                <a:solidFill>
                  <a:schemeClr val="bg1"/>
                </a:solidFill>
              </a:rPr>
              <a:t>актинии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img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</TotalTime>
  <Words>486</Words>
  <Application>Microsoft Office PowerPoint</Application>
  <PresentationFormat>Экран (4:3)</PresentationFormat>
  <Paragraphs>75</Paragraphs>
  <Slides>29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Тема1</vt:lpstr>
      <vt:lpstr>Проверим знания, по теме «Строение гидры»</vt:lpstr>
      <vt:lpstr> Тема урока: Морские кишечнополостные. Их многообразие и значение</vt:lpstr>
      <vt:lpstr>Слайд 3</vt:lpstr>
      <vt:lpstr>Слайд 4</vt:lpstr>
      <vt:lpstr>Слайд 5</vt:lpstr>
      <vt:lpstr>Слайд 6</vt:lpstr>
      <vt:lpstr>Коралловые полипы</vt:lpstr>
      <vt:lpstr>актинии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Заполним таблицу</vt:lpstr>
      <vt:lpstr>Строение Сцифоидной медузы </vt:lpstr>
      <vt:lpstr>Сравнительная характеристика типа Кишечнополостных</vt:lpstr>
      <vt:lpstr>Слайд 23</vt:lpstr>
      <vt:lpstr>Слайд 24</vt:lpstr>
      <vt:lpstr>Слайд 25</vt:lpstr>
      <vt:lpstr>Слайд 26</vt:lpstr>
      <vt:lpstr>Значение кишечнополостных </vt:lpstr>
      <vt:lpstr>Слайд 28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Проверим знания, по теме «Строение гидры»</dc:title>
  <dc:creator>Ольга</dc:creator>
  <cp:lastModifiedBy>Ольга</cp:lastModifiedBy>
  <cp:revision>14</cp:revision>
  <dcterms:created xsi:type="dcterms:W3CDTF">2010-08-04T21:22:54Z</dcterms:created>
  <dcterms:modified xsi:type="dcterms:W3CDTF">2012-12-16T17:57:52Z</dcterms:modified>
</cp:coreProperties>
</file>