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9" r:id="rId5"/>
    <p:sldId id="258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CCCC00"/>
    <a:srgbClr val="FF9933"/>
    <a:srgbClr val="FFFF00"/>
    <a:srgbClr val="003399"/>
    <a:srgbClr val="CCFFFF"/>
    <a:srgbClr val="CCECFF"/>
    <a:srgbClr val="0808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18"/>
          <p:cNvGrpSpPr>
            <a:grpSpLocks/>
          </p:cNvGrpSpPr>
          <p:nvPr/>
        </p:nvGrpSpPr>
        <p:grpSpPr bwMode="auto">
          <a:xfrm>
            <a:off x="0" y="107950"/>
            <a:ext cx="9101138" cy="6750050"/>
            <a:chOff x="0" y="68"/>
            <a:chExt cx="5733" cy="4252"/>
          </a:xfrm>
        </p:grpSpPr>
        <p:grpSp>
          <p:nvGrpSpPr>
            <p:cNvPr id="5" name="Group 313"/>
            <p:cNvGrpSpPr>
              <a:grpSpLocks/>
            </p:cNvGrpSpPr>
            <p:nvPr/>
          </p:nvGrpSpPr>
          <p:grpSpPr bwMode="auto">
            <a:xfrm>
              <a:off x="0" y="68"/>
              <a:ext cx="6556" cy="4088"/>
              <a:chOff x="0" y="68"/>
              <a:chExt cx="6556" cy="4088"/>
            </a:xfrm>
          </p:grpSpPr>
          <p:grpSp>
            <p:nvGrpSpPr>
              <p:cNvPr id="37" name="Group 312"/>
              <p:cNvGrpSpPr>
                <a:grpSpLocks/>
              </p:cNvGrpSpPr>
              <p:nvPr userDrawn="1"/>
            </p:nvGrpSpPr>
            <p:grpSpPr bwMode="auto">
              <a:xfrm>
                <a:off x="0" y="144"/>
                <a:ext cx="6556" cy="4012"/>
                <a:chOff x="0" y="144"/>
                <a:chExt cx="6556" cy="4012"/>
              </a:xfrm>
            </p:grpSpPr>
            <p:sp>
              <p:nvSpPr>
                <p:cNvPr id="50" name="Line 94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5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1" name="Line 95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896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2" name="Line 96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41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3" name="Line 97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91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4" name="Line 98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43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5" name="Line 99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939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6" name="Line 100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460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7" name="Line 101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61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58" name="Group 311"/>
                <p:cNvGrpSpPr>
                  <a:grpSpLocks/>
                </p:cNvGrpSpPr>
                <p:nvPr userDrawn="1"/>
              </p:nvGrpSpPr>
              <p:grpSpPr bwMode="auto">
                <a:xfrm>
                  <a:off x="483" y="144"/>
                  <a:ext cx="1801" cy="4012"/>
                  <a:chOff x="483" y="144"/>
                  <a:chExt cx="1801" cy="4012"/>
                </a:xfrm>
              </p:grpSpPr>
              <p:grpSp>
                <p:nvGrpSpPr>
                  <p:cNvPr id="207" name="Group 305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83" y="144"/>
                    <a:ext cx="975" cy="947"/>
                    <a:chOff x="483" y="144"/>
                    <a:chExt cx="975" cy="947"/>
                  </a:xfrm>
                </p:grpSpPr>
                <p:sp>
                  <p:nvSpPr>
                    <p:cNvPr id="235" name="Line 10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6" name="Line 10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7" name="Line 10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8" name="Line 10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9" name="Line 10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0" name="Line 10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1" name="Line 11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2" name="Line 11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08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604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227" name="Line 11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8" name="Line 11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9" name="Line 11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0" name="Line 1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1" name="Line 11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2" name="Line 11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3" name="Line 11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4" name="Line 1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09" name="Group 121"/>
                  <p:cNvGrpSpPr>
                    <a:grpSpLocks/>
                  </p:cNvGrpSpPr>
                  <p:nvPr/>
                </p:nvGrpSpPr>
                <p:grpSpPr bwMode="auto">
                  <a:xfrm>
                    <a:off x="604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219" name="Line 12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0" name="Line 12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1" name="Line 12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2" name="Line 12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3" name="Line 12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4" name="Line 12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5" name="Line 12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6" name="Line 12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10" name="Group 130"/>
                  <p:cNvGrpSpPr>
                    <a:grpSpLocks/>
                  </p:cNvGrpSpPr>
                  <p:nvPr/>
                </p:nvGrpSpPr>
                <p:grpSpPr bwMode="auto">
                  <a:xfrm>
                    <a:off x="604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211" name="Line 13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2" name="Line 13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3" name="Line 13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4" name="Line 13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5" name="Line 13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6" name="Line 13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7" name="Line 13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8" name="Line 13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59" name="Group 310"/>
                <p:cNvGrpSpPr>
                  <a:grpSpLocks/>
                </p:cNvGrpSpPr>
                <p:nvPr userDrawn="1"/>
              </p:nvGrpSpPr>
              <p:grpSpPr bwMode="auto">
                <a:xfrm>
                  <a:off x="1551" y="144"/>
                  <a:ext cx="1801" cy="4012"/>
                  <a:chOff x="1551" y="144"/>
                  <a:chExt cx="1801" cy="4012"/>
                </a:xfrm>
              </p:grpSpPr>
              <p:grpSp>
                <p:nvGrpSpPr>
                  <p:cNvPr id="171" name="Group 30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551" y="144"/>
                    <a:ext cx="975" cy="947"/>
                    <a:chOff x="1551" y="144"/>
                    <a:chExt cx="975" cy="947"/>
                  </a:xfrm>
                </p:grpSpPr>
                <p:sp>
                  <p:nvSpPr>
                    <p:cNvPr id="199" name="Line 14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0" name="Line 14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1" name="Line 14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2" name="Line 1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3" name="Line 14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4" name="Line 14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5" name="Line 14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6" name="Line 1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2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1672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91" name="Line 15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2" name="Line 15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3" name="Line 15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4" name="Line 1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5" name="Line 15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6" name="Line 15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7" name="Line 15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8" name="Line 1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3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1672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83" name="Line 15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4" name="Line 16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5" name="Line 16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6" name="Line 16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7" name="Line 16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8" name="Line 16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9" name="Line 16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0" name="Line 16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4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1672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75" name="Line 16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6" name="Line 16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7" name="Line 17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8" name="Line 17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9" name="Line 17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0" name="Line 17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1" name="Line 17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2" name="Line 17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60" name="Group 309"/>
                <p:cNvGrpSpPr>
                  <a:grpSpLocks/>
                </p:cNvGrpSpPr>
                <p:nvPr userDrawn="1"/>
              </p:nvGrpSpPr>
              <p:grpSpPr bwMode="auto">
                <a:xfrm>
                  <a:off x="2619" y="144"/>
                  <a:ext cx="1801" cy="4012"/>
                  <a:chOff x="2619" y="144"/>
                  <a:chExt cx="1801" cy="4012"/>
                </a:xfrm>
              </p:grpSpPr>
              <p:grpSp>
                <p:nvGrpSpPr>
                  <p:cNvPr id="135" name="Group 30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619" y="144"/>
                    <a:ext cx="975" cy="947"/>
                    <a:chOff x="2619" y="144"/>
                    <a:chExt cx="975" cy="947"/>
                  </a:xfrm>
                </p:grpSpPr>
                <p:sp>
                  <p:nvSpPr>
                    <p:cNvPr id="163" name="Line 17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4" name="Line 17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5" name="Line 18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6" name="Line 1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7" name="Line 18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8" name="Line 18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9" name="Line 18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0" name="Line 1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36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2740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55" name="Line 18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6" name="Line 18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7" name="Line 18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8" name="Line 19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9" name="Line 19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0" name="Line 19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1" name="Line 19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2" name="Line 19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37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2740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47" name="Line 19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8" name="Line 19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9" name="Line 19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0" name="Line 19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1" name="Line 20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2" name="Line 20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3" name="Line 20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4" name="Line 20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38" name="Group 204"/>
                  <p:cNvGrpSpPr>
                    <a:grpSpLocks/>
                  </p:cNvGrpSpPr>
                  <p:nvPr/>
                </p:nvGrpSpPr>
                <p:grpSpPr bwMode="auto">
                  <a:xfrm>
                    <a:off x="2740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39" name="Line 20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0" name="Line 20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1" name="Line 20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2" name="Line 20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3" name="Line 20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4" name="Line 21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5" name="Line 21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6" name="Line 21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61" name="Group 308"/>
                <p:cNvGrpSpPr>
                  <a:grpSpLocks/>
                </p:cNvGrpSpPr>
                <p:nvPr userDrawn="1"/>
              </p:nvGrpSpPr>
              <p:grpSpPr bwMode="auto">
                <a:xfrm>
                  <a:off x="3687" y="144"/>
                  <a:ext cx="1801" cy="4012"/>
                  <a:chOff x="3687" y="144"/>
                  <a:chExt cx="1801" cy="4012"/>
                </a:xfrm>
              </p:grpSpPr>
              <p:grpSp>
                <p:nvGrpSpPr>
                  <p:cNvPr id="99" name="Group 302"/>
                  <p:cNvGrpSpPr>
                    <a:grpSpLocks/>
                  </p:cNvGrpSpPr>
                  <p:nvPr userDrawn="1"/>
                </p:nvGrpSpPr>
                <p:grpSpPr bwMode="auto">
                  <a:xfrm>
                    <a:off x="3687" y="144"/>
                    <a:ext cx="975" cy="947"/>
                    <a:chOff x="3687" y="144"/>
                    <a:chExt cx="975" cy="947"/>
                  </a:xfrm>
                </p:grpSpPr>
                <p:sp>
                  <p:nvSpPr>
                    <p:cNvPr id="127" name="Line 21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Line 2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9" name="Line 21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Line 21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1" name="Line 21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Line 2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3" name="Line 22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4" name="Line 22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00" name="Group 223"/>
                  <p:cNvGrpSpPr>
                    <a:grpSpLocks/>
                  </p:cNvGrpSpPr>
                  <p:nvPr/>
                </p:nvGrpSpPr>
                <p:grpSpPr bwMode="auto">
                  <a:xfrm>
                    <a:off x="3808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19" name="Line 22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Line 22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1" name="Line 22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Line 22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3" name="Line 22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Line 22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5" name="Line 23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Line 23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01" name="Group 232"/>
                  <p:cNvGrpSpPr>
                    <a:grpSpLocks/>
                  </p:cNvGrpSpPr>
                  <p:nvPr/>
                </p:nvGrpSpPr>
                <p:grpSpPr bwMode="auto">
                  <a:xfrm>
                    <a:off x="3808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11" name="Line 23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Line 23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3" name="Line 23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Line 23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5" name="Line 23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Line 23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7" name="Line 23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Line 24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02" name="Group 241"/>
                  <p:cNvGrpSpPr>
                    <a:grpSpLocks/>
                  </p:cNvGrpSpPr>
                  <p:nvPr/>
                </p:nvGrpSpPr>
                <p:grpSpPr bwMode="auto">
                  <a:xfrm>
                    <a:off x="3808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03" name="Line 24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Line 24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5" name="Line 2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Line 24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7" name="Line 24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Line 24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9" name="Line 2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Line 24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62" name="Group 307"/>
                <p:cNvGrpSpPr>
                  <a:grpSpLocks/>
                </p:cNvGrpSpPr>
                <p:nvPr userDrawn="1"/>
              </p:nvGrpSpPr>
              <p:grpSpPr bwMode="auto">
                <a:xfrm>
                  <a:off x="4755" y="144"/>
                  <a:ext cx="1801" cy="4012"/>
                  <a:chOff x="4755" y="144"/>
                  <a:chExt cx="1801" cy="4012"/>
                </a:xfrm>
              </p:grpSpPr>
              <p:grpSp>
                <p:nvGrpSpPr>
                  <p:cNvPr id="63" name="Group 301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755" y="144"/>
                    <a:ext cx="975" cy="947"/>
                    <a:chOff x="4755" y="144"/>
                    <a:chExt cx="975" cy="947"/>
                  </a:xfrm>
                </p:grpSpPr>
                <p:sp>
                  <p:nvSpPr>
                    <p:cNvPr id="91" name="Line 25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Line 2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3" name="Line 25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Line 25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5" name="Line 25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Line 2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7" name="Line 25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Line 25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4" name="Group 260"/>
                  <p:cNvGrpSpPr>
                    <a:grpSpLocks/>
                  </p:cNvGrpSpPr>
                  <p:nvPr/>
                </p:nvGrpSpPr>
                <p:grpSpPr bwMode="auto">
                  <a:xfrm>
                    <a:off x="4876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83" name="Line 26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Line 26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5" name="Line 26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Line 26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7" name="Line 26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Line 26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9" name="Line 26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Line 26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5" name="Group 269"/>
                  <p:cNvGrpSpPr>
                    <a:grpSpLocks/>
                  </p:cNvGrpSpPr>
                  <p:nvPr/>
                </p:nvGrpSpPr>
                <p:grpSpPr bwMode="auto">
                  <a:xfrm>
                    <a:off x="4876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75" name="Line 27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Line 27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7" name="Line 27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Line 27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9" name="Line 27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Line 27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1" name="Line 27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Line 27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6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4876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67" name="Line 27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68" name="Line 28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69" name="Line 2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Line 28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1" name="Line 28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Line 28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3" name="Line 2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Line 28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38" name="Group 306"/>
              <p:cNvGrpSpPr>
                <a:grpSpLocks/>
              </p:cNvGrpSpPr>
              <p:nvPr userDrawn="1"/>
            </p:nvGrpSpPr>
            <p:grpSpPr bwMode="auto">
              <a:xfrm>
                <a:off x="3" y="68"/>
                <a:ext cx="5730" cy="0"/>
                <a:chOff x="3" y="68"/>
                <a:chExt cx="5730" cy="0"/>
              </a:xfrm>
            </p:grpSpPr>
            <p:sp>
              <p:nvSpPr>
                <p:cNvPr id="39" name="Line 290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9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" name="Line 291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737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" name="Line 292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266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" name="Line 293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805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3" name="Line 294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334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Line 295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873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" name="Line 296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402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" name="Line 297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941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" name="Line 298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4470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8" name="Line 299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009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" name="Line 300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53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6" name="Group 315"/>
            <p:cNvGrpSpPr>
              <a:grpSpLocks/>
            </p:cNvGrpSpPr>
            <p:nvPr/>
          </p:nvGrpSpPr>
          <p:grpSpPr bwMode="auto">
            <a:xfrm>
              <a:off x="336" y="1200"/>
              <a:ext cx="5088" cy="1056"/>
              <a:chOff x="336" y="1200"/>
              <a:chExt cx="5088" cy="1056"/>
            </a:xfrm>
          </p:grpSpPr>
          <p:sp>
            <p:nvSpPr>
              <p:cNvPr id="32" name="Rectangle 9"/>
              <p:cNvSpPr>
                <a:spLocks noChangeArrowheads="1"/>
              </p:cNvSpPr>
              <p:nvPr userDrawn="1"/>
            </p:nvSpPr>
            <p:spPr bwMode="auto">
              <a:xfrm>
                <a:off x="2880" y="1200"/>
                <a:ext cx="2544" cy="528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Rectangle 10"/>
              <p:cNvSpPr>
                <a:spLocks noChangeArrowheads="1"/>
              </p:cNvSpPr>
              <p:nvPr userDrawn="1"/>
            </p:nvSpPr>
            <p:spPr bwMode="auto">
              <a:xfrm>
                <a:off x="2880" y="1728"/>
                <a:ext cx="2544" cy="528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Rectangle 11"/>
              <p:cNvSpPr>
                <a:spLocks noChangeArrowheads="1"/>
              </p:cNvSpPr>
              <p:nvPr userDrawn="1"/>
            </p:nvSpPr>
            <p:spPr bwMode="auto">
              <a:xfrm>
                <a:off x="336" y="1728"/>
                <a:ext cx="2544" cy="528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Rectangle 12"/>
              <p:cNvSpPr>
                <a:spLocks noChangeArrowheads="1"/>
              </p:cNvSpPr>
              <p:nvPr userDrawn="1"/>
            </p:nvSpPr>
            <p:spPr bwMode="auto">
              <a:xfrm>
                <a:off x="336" y="1200"/>
                <a:ext cx="2544" cy="52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Rectangle 13"/>
              <p:cNvSpPr>
                <a:spLocks noChangeArrowheads="1"/>
              </p:cNvSpPr>
              <p:nvPr userDrawn="1"/>
            </p:nvSpPr>
            <p:spPr bwMode="white">
              <a:xfrm>
                <a:off x="432" y="1296"/>
                <a:ext cx="4896" cy="86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287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8" name="Group 73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30" name="Rectangle 1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" name="Rectangle 1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9" name="Group 72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28" name="Rectangle 1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9" name="Rectangle 1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" name="Group 74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26" name="Rectangle 7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7" name="Rectangle 76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1" name="Group 77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24" name="Rectangle 7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" name="Rectangle 7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2" name="Group 80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22" name="Rectangle 8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" name="Rectangle 8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3" name="Group 83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20" name="Rectangle 8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Rectangle 8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4" name="Group 86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18" name="Rectangle 8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Rectangle 8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5" name="Group 89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16" name="Rectangle 9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" name="Rectangle 9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pic>
        <p:nvPicPr>
          <p:cNvPr id="243" name="Picture 319" descr="C:\WINNT\Profiles\rebeccal\Desktop\posbul1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6113" y="3403600"/>
            <a:ext cx="2460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2FAE78-7DB9-436E-96B4-7B11487A0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5FEA1-D692-4156-B10E-3555E48EAB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06382-F371-4EDA-837F-932CA61F4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EE85C-CEDA-47B1-A3F4-D9A8BEB8A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034CE-7B65-4DC2-943C-E475C3F13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5AADE-1327-4041-BBC6-D82FB4F346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7AAE8-2E34-4BA3-9ECD-1163DF144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A0E4F-1791-42D0-98A6-8FD2A4B6D9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D225A-797B-45E8-9E0C-25822FE89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F0B84-787B-44C5-90E4-7B31C3B68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A3418-16A4-4736-94CA-4FC68AD07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91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1032" name="Group 201"/>
            <p:cNvGrpSpPr>
              <a:grpSpLocks/>
            </p:cNvGrpSpPr>
            <p:nvPr userDrawn="1"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1058" name="Group 202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1227" name="Rectangle 203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28" name="Rectangle 204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29" name="Rectangle 205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30" name="Rectangle 206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31" name="Rectangle 207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59" name="Group 208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1233" name="Rectangle 209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34" name="Rectangle 210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35" name="Rectangle 211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36" name="Rectangle 212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37" name="Rectangle 213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60" name="Group 214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1239" name="Rectangle 215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0" name="Rectangle 216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1" name="Rectangle 217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2" name="Rectangle 218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3" name="Rectangle 219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61" name="Group 220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1245" name="Rectangle 221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6" name="Rectangle 222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7" name="Rectangle 223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8" name="Rectangle 224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9" name="Rectangle 225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62" name="Group 226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1251" name="Rectangle 227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52" name="Rectangle 228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53" name="Rectangle 229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54" name="Rectangle 230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55" name="Rectangle 231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1033" name="Group 289"/>
            <p:cNvGrpSpPr>
              <a:grpSpLocks/>
            </p:cNvGrpSpPr>
            <p:nvPr userDrawn="1"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1034" name="Group 265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1290" name="Rectangle 26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91" name="Rectangle 26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5" name="Group 268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1293" name="Rectangle 26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94" name="Rectangle 27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6" name="Group 271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1296" name="Rectangle 27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97" name="Rectangle 27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7" name="Group 274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1299" name="Rectangle 27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00" name="Rectangle 276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8" name="Group 277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1302" name="Rectangle 27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03" name="Rectangle 27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9" name="Group 280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1305" name="Rectangle 28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06" name="Rectangle 28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40" name="Group 283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1308" name="Rectangle 28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09" name="Rectangle 28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41" name="Group 286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1311" name="Rectangle 28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12" name="Rectangle 28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8EACE0E9-813B-4126-B8EA-91139680C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11" Type="http://schemas.openxmlformats.org/officeDocument/2006/relationships/slide" Target="slide18.xml"/><Relationship Id="rId5" Type="http://schemas.openxmlformats.org/officeDocument/2006/relationships/slide" Target="slide15.xml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1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11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 descr="Джинсовая ткань"/>
          <p:cNvSpPr>
            <a:spLocks noChangeArrowheads="1" noChangeShapeType="1" noTextEdit="1"/>
          </p:cNvSpPr>
          <p:nvPr/>
        </p:nvSpPr>
        <p:spPr bwMode="auto">
          <a:xfrm>
            <a:off x="1524000" y="1219200"/>
            <a:ext cx="61722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744116" dir="12446384" sx="125000" sy="125000" algn="tl" rotWithShape="0">
                    <a:srgbClr val="CCECFF"/>
                  </a:outerShdw>
                </a:effectLst>
                <a:latin typeface="Impact"/>
              </a:rPr>
              <a:t>Лоскутное</a:t>
            </a:r>
          </a:p>
          <a:p>
            <a:pPr algn="ctr"/>
            <a:r>
              <a:rPr lang="ru-RU" sz="3600" b="1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744116" dir="12446384" sx="125000" sy="125000" algn="tl" rotWithShape="0">
                    <a:srgbClr val="CCECFF"/>
                  </a:outerShdw>
                </a:effectLst>
                <a:latin typeface="Impact"/>
              </a:rPr>
              <a:t>шитье</a:t>
            </a:r>
          </a:p>
        </p:txBody>
      </p:sp>
      <p:pic>
        <p:nvPicPr>
          <p:cNvPr id="34819" name="Picture 3" descr="C:\WINDOWS\Рабочий стол\Лоскутки\лоск изб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786190"/>
            <a:ext cx="65532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096000"/>
            <a:ext cx="457200" cy="457200"/>
          </a:xfrm>
          <a:prstGeom prst="actionButtonForwardNex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FF00"/>
              </a:solidFill>
              <a:latin typeface="Times New Roman" charset="0"/>
            </a:endParaRPr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857250" y="357188"/>
            <a:ext cx="7366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Times New Roman" charset="0"/>
              </a:rPr>
              <a:t>Разработала Булавиной Е.Я.  учитель технологии </a:t>
            </a:r>
          </a:p>
          <a:p>
            <a:pPr algn="ctr"/>
            <a:r>
              <a:rPr lang="ru-RU">
                <a:latin typeface="Times New Roman" charset="0"/>
              </a:rPr>
              <a:t>МОУ «Северная средняя общеобразовательная школа»</a:t>
            </a:r>
          </a:p>
        </p:txBody>
      </p:sp>
      <p:sp>
        <p:nvSpPr>
          <p:cNvPr id="6" name="Рамка 5"/>
          <p:cNvSpPr/>
          <p:nvPr/>
        </p:nvSpPr>
        <p:spPr bwMode="auto">
          <a:xfrm rot="19929526">
            <a:off x="-19672" y="2736104"/>
            <a:ext cx="2357454" cy="500066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Prezentacii.com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858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3399"/>
                </a:solidFill>
                <a:latin typeface="Impact" pitchFamily="34" charset="0"/>
              </a:rPr>
              <a:t>Подготовка ткани к работе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609600" y="1371600"/>
            <a:ext cx="77724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3399"/>
                </a:solidFill>
                <a:latin typeface="Times New Roman" charset="0"/>
              </a:rPr>
              <a:t>Декатировка</a:t>
            </a:r>
            <a:r>
              <a:rPr lang="ru-RU" sz="2000" b="1">
                <a:solidFill>
                  <a:schemeClr val="tx2"/>
                </a:solidFill>
                <a:latin typeface="Times New Roman" charset="0"/>
              </a:rPr>
              <a:t> – это дополнительная влажно-тепловая обработка ткани с обильным увлажнением, которая производится для первичной усадки ткани. Декатировке подвергаются хлопчатобумажные, льняные, шерстяные и ткани из натурального шелка. Во избежания окрашивания не рекомендуется декатировать ткани разного цвета совместно.</a:t>
            </a:r>
          </a:p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tx2"/>
                </a:solidFill>
                <a:latin typeface="Times New Roman" charset="0"/>
              </a:rPr>
              <a:t>Некоторые виды тканей следует </a:t>
            </a:r>
            <a:r>
              <a:rPr lang="ru-RU" sz="2000" b="1">
                <a:solidFill>
                  <a:srgbClr val="003399"/>
                </a:solidFill>
                <a:latin typeface="Times New Roman" charset="0"/>
              </a:rPr>
              <a:t>подкрахмалить </a:t>
            </a:r>
            <a:r>
              <a:rPr lang="ru-RU" sz="2000" b="1">
                <a:solidFill>
                  <a:schemeClr val="tx2"/>
                </a:solidFill>
                <a:latin typeface="Times New Roman" charset="0"/>
              </a:rPr>
              <a:t>– для этого развести крахмал (1 ст.л.) в холодной воде (0,5 стакана) и наливать, помешивая в кипящую воду (1литр). Снять с огня, остудить. В таз с холодной водой (3 –5 л) вылить остывший крахмал. Размешать. Держать ткань в растворе 20 мин, два раза перевернув её для равномерного насыщения крахмалом. Затем вынуть ткань, слегка отжать,не выкручивая. Повесить для просушки. Утюжить ткань следует полувлажной очень аккуратно. </a:t>
            </a:r>
          </a:p>
        </p:txBody>
      </p:sp>
      <p:sp>
        <p:nvSpPr>
          <p:cNvPr id="1229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096000"/>
            <a:ext cx="457200" cy="4572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3399"/>
                </a:solidFill>
                <a:latin typeface="Impact" pitchFamily="34" charset="0"/>
              </a:rPr>
              <a:t>Основные техники лоскутного шитья</a:t>
            </a:r>
          </a:p>
        </p:txBody>
      </p:sp>
      <p:sp>
        <p:nvSpPr>
          <p:cNvPr id="4608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1447800"/>
            <a:ext cx="4114800" cy="457200"/>
          </a:xfrm>
          <a:prstGeom prst="actionButtonBlank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Техника «Спираль»</a:t>
            </a:r>
          </a:p>
        </p:txBody>
      </p:sp>
      <p:sp>
        <p:nvSpPr>
          <p:cNvPr id="4608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2057400"/>
            <a:ext cx="4114800" cy="457200"/>
          </a:xfrm>
          <a:prstGeom prst="actionButtonBlank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Техника «Полоска»</a:t>
            </a:r>
          </a:p>
        </p:txBody>
      </p:sp>
      <p:sp>
        <p:nvSpPr>
          <p:cNvPr id="4608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6200" y="2667000"/>
            <a:ext cx="4114800" cy="457200"/>
          </a:xfrm>
          <a:prstGeom prst="actionButtonBlank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Техника «Квадрат»</a:t>
            </a:r>
          </a:p>
        </p:txBody>
      </p:sp>
      <p:sp>
        <p:nvSpPr>
          <p:cNvPr id="4608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" y="3962400"/>
            <a:ext cx="4114800" cy="457200"/>
          </a:xfrm>
          <a:prstGeom prst="actionButtonBlank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Техника «Треугольник»</a:t>
            </a:r>
          </a:p>
        </p:txBody>
      </p:sp>
      <p:sp>
        <p:nvSpPr>
          <p:cNvPr id="46087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" y="4572000"/>
            <a:ext cx="4114800" cy="457200"/>
          </a:xfrm>
          <a:prstGeom prst="actionButtonBlank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Техника «Уголки»</a:t>
            </a:r>
          </a:p>
        </p:txBody>
      </p:sp>
      <p:sp>
        <p:nvSpPr>
          <p:cNvPr id="46088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" y="5181600"/>
            <a:ext cx="4114800" cy="457200"/>
          </a:xfrm>
          <a:prstGeom prst="actionButtonBlank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Свободная техника</a:t>
            </a:r>
          </a:p>
        </p:txBody>
      </p:sp>
      <p:pic>
        <p:nvPicPr>
          <p:cNvPr id="46089" name="Picture 9" descr="C:\WINDOWS\Рабочий стол\Лоскутки\подуш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71600" y="1371600"/>
            <a:ext cx="20669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0" name="Picture 10" descr="C:\WINDOWS\Рабочий стол\Лоскутки\лоск треугольник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7400" y="3429000"/>
            <a:ext cx="2209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AutoShape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0" y="6096000"/>
            <a:ext cx="533400" cy="533400"/>
          </a:xfrm>
          <a:prstGeom prst="actionButtonBackPrevious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4" name="AutoShape 1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96000"/>
            <a:ext cx="533400" cy="533400"/>
          </a:xfrm>
          <a:prstGeom prst="actionButtonForwardNex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00"/>
                            </p:stCondLst>
                            <p:childTnLst>
                              <p:par>
                                <p:cTn id="20" presetID="2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2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7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2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2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utoUpdateAnimBg="0"/>
      <p:bldP spid="46083" grpId="0" animBg="1" autoUpdateAnimBg="0"/>
      <p:bldP spid="46084" grpId="0" animBg="1" autoUpdateAnimBg="0"/>
      <p:bldP spid="46085" grpId="0" animBg="1" autoUpdateAnimBg="0"/>
      <p:bldP spid="46086" grpId="0" animBg="1" autoUpdateAnimBg="0"/>
      <p:bldP spid="46087" grpId="0" animBg="1" autoUpdateAnimBg="0"/>
      <p:bldP spid="46088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533400"/>
            <a:ext cx="5943600" cy="5334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3399"/>
                </a:solidFill>
                <a:latin typeface="Impact" pitchFamily="34" charset="0"/>
              </a:rPr>
              <a:t>Техника «Спираль»</a:t>
            </a:r>
          </a:p>
        </p:txBody>
      </p:sp>
      <p:pic>
        <p:nvPicPr>
          <p:cNvPr id="47107" name="Picture 3" descr="C:\WINDOWS\Рабочий стол\Лоскутки\лоск спира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09600"/>
            <a:ext cx="21209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124200" y="1295400"/>
            <a:ext cx="5715000" cy="444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В «Спирали» используют обрезки тканей самой различной формы. Начинают работу от центра изделия и без сметки (пользуются булавками) пришивают лоскутик к лоскутику, двигаясь по часовой стрелке.</a:t>
            </a:r>
          </a:p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По традиции центральный лоскутик называют «зрачком» и подбирают для него яркий кусочек ткани.</a:t>
            </a:r>
          </a:p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Центральную часть изделия заполняют сначала мелкими лоскутками, а по мере увеличения полотна присоединяют всё более крупные. </a:t>
            </a:r>
          </a:p>
        </p:txBody>
      </p:sp>
      <p:sp>
        <p:nvSpPr>
          <p:cNvPr id="1434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096000"/>
            <a:ext cx="457200" cy="4572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7110" name="Picture 6" descr="C:\WINDOWS\Рабочий стол\Лоскутки\схемы\спираль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886200"/>
            <a:ext cx="19970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8077200" cy="5334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3399"/>
                </a:solidFill>
                <a:latin typeface="Impact" pitchFamily="34" charset="0"/>
              </a:rPr>
              <a:t>Техника «Полоска»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457200" y="1143000"/>
            <a:ext cx="83058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Прием шитья из разноцветных полосок, напоминает работу умелого паркетчика. Соединяя между собой нарезанные на узкие полоски ткань, можно получить «Колодец», «Тюльпан», «Избу» и другие интересные мотивы. </a:t>
            </a:r>
          </a:p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Полоски лучше раскраивать по долевой нитке.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33400" y="3886200"/>
            <a:ext cx="1828800" cy="2362200"/>
            <a:chOff x="240" y="2016"/>
            <a:chExt cx="1152" cy="1488"/>
          </a:xfrm>
        </p:grpSpPr>
        <p:pic>
          <p:nvPicPr>
            <p:cNvPr id="15375" name="Picture 4" descr="C:\WINDOWS\Рабочий стол\Лоскутки\схемы\изба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" y="2016"/>
              <a:ext cx="1152" cy="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6" name="Text Box 8"/>
            <p:cNvSpPr txBox="1">
              <a:spLocks noChangeArrowheads="1"/>
            </p:cNvSpPr>
            <p:nvPr/>
          </p:nvSpPr>
          <p:spPr bwMode="auto">
            <a:xfrm>
              <a:off x="288" y="3216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Изба 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590800" y="3200400"/>
            <a:ext cx="1828800" cy="2286000"/>
            <a:chOff x="1632" y="2016"/>
            <a:chExt cx="1152" cy="1440"/>
          </a:xfrm>
        </p:grpSpPr>
        <p:pic>
          <p:nvPicPr>
            <p:cNvPr id="15373" name="Picture 5" descr="C:\WINDOWS\Рабочий стол\Лоскутки\схемы\колодец.t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2" y="2016"/>
              <a:ext cx="1152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4" name="Text Box 9"/>
            <p:cNvSpPr txBox="1">
              <a:spLocks noChangeArrowheads="1"/>
            </p:cNvSpPr>
            <p:nvPr/>
          </p:nvSpPr>
          <p:spPr bwMode="auto">
            <a:xfrm>
              <a:off x="1680" y="3168"/>
              <a:ext cx="10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Колодец 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724400" y="3810000"/>
            <a:ext cx="1849438" cy="2286000"/>
            <a:chOff x="3059" y="2016"/>
            <a:chExt cx="1165" cy="1440"/>
          </a:xfrm>
        </p:grpSpPr>
        <p:pic>
          <p:nvPicPr>
            <p:cNvPr id="15371" name="Picture 6" descr="C:\WINDOWS\Рабочий стол\Лоскутки\схемы\тюльпан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59" y="2016"/>
              <a:ext cx="1165" cy="1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2" name="Text Box 10"/>
            <p:cNvSpPr txBox="1">
              <a:spLocks noChangeArrowheads="1"/>
            </p:cNvSpPr>
            <p:nvPr/>
          </p:nvSpPr>
          <p:spPr bwMode="auto">
            <a:xfrm>
              <a:off x="3072" y="3168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Тюльпан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858000" y="3200400"/>
            <a:ext cx="1755775" cy="2209800"/>
            <a:chOff x="4464" y="2016"/>
            <a:chExt cx="1106" cy="1392"/>
          </a:xfrm>
        </p:grpSpPr>
        <p:pic>
          <p:nvPicPr>
            <p:cNvPr id="15369" name="Picture 7" descr="C:\WINDOWS\Рабочий стол\Лоскутки\лоск полоска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016"/>
              <a:ext cx="1106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0" name="Text Box 11"/>
            <p:cNvSpPr txBox="1">
              <a:spLocks noChangeArrowheads="1"/>
            </p:cNvSpPr>
            <p:nvPr/>
          </p:nvSpPr>
          <p:spPr bwMode="auto">
            <a:xfrm>
              <a:off x="4512" y="3120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Радуга</a:t>
              </a:r>
            </a:p>
          </p:txBody>
        </p:sp>
      </p:grpSp>
      <p:sp>
        <p:nvSpPr>
          <p:cNvPr id="15368" name="AutoShape 1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457200" cy="4572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utoUpdateAnimBg="0"/>
      <p:bldP spid="4813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733800" y="609600"/>
            <a:ext cx="4724400" cy="5334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3399"/>
                </a:solidFill>
                <a:latin typeface="Impact" pitchFamily="34" charset="0"/>
              </a:rPr>
              <a:t>Техника «Квадрат»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505200" y="1143000"/>
            <a:ext cx="52578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Одна из самых старинных лоскутных техник построена на работе с кусочками ткани наипростейшей геометрической формы – квадрат. </a:t>
            </a:r>
          </a:p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Желательно сначала составить эскиз на клетчатой бумаге. А потом по шаблону раскроить необходимое количество квадратиков.Затем квадратики соединяют в единое полотно.</a:t>
            </a:r>
          </a:p>
        </p:txBody>
      </p:sp>
      <p:pic>
        <p:nvPicPr>
          <p:cNvPr id="49156" name="Picture 4" descr="C:\WINDOWS\Рабочий стол\Лоскутки\схемы\квадрат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308451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62000" y="4800600"/>
            <a:ext cx="3038475" cy="1395413"/>
            <a:chOff x="816" y="3024"/>
            <a:chExt cx="1914" cy="879"/>
          </a:xfrm>
        </p:grpSpPr>
        <p:pic>
          <p:nvPicPr>
            <p:cNvPr id="16394" name="Picture 6" descr="C:\WINDOWS\Рабочий стол\Лоскутки\схемы\шахматка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4" y="3024"/>
              <a:ext cx="906" cy="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5" name="Text Box 7"/>
            <p:cNvSpPr txBox="1">
              <a:spLocks noChangeArrowheads="1"/>
            </p:cNvSpPr>
            <p:nvPr/>
          </p:nvSpPr>
          <p:spPr bwMode="auto">
            <a:xfrm>
              <a:off x="816" y="3360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 b="1">
                  <a:solidFill>
                    <a:srgbClr val="003399"/>
                  </a:solidFill>
                  <a:latin typeface="Times New Roman" charset="0"/>
                </a:rPr>
                <a:t>Шахматка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267200" y="4800600"/>
            <a:ext cx="4038600" cy="1395413"/>
            <a:chOff x="3024" y="3024"/>
            <a:chExt cx="2544" cy="879"/>
          </a:xfrm>
        </p:grpSpPr>
        <p:pic>
          <p:nvPicPr>
            <p:cNvPr id="16392" name="Picture 5" descr="C:\WINDOWS\Рабочий стол\Лоскутки\схемы\шахматка 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24" y="3024"/>
              <a:ext cx="906" cy="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3" name="Text Box 8"/>
            <p:cNvSpPr txBox="1">
              <a:spLocks noChangeArrowheads="1"/>
            </p:cNvSpPr>
            <p:nvPr/>
          </p:nvSpPr>
          <p:spPr bwMode="auto">
            <a:xfrm>
              <a:off x="3984" y="3168"/>
              <a:ext cx="15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solidFill>
                    <a:srgbClr val="003399"/>
                  </a:solidFill>
                  <a:latin typeface="Times New Roman" charset="0"/>
                </a:rPr>
                <a:t>Комбинированная шахматка</a:t>
              </a:r>
            </a:p>
          </p:txBody>
        </p:sp>
      </p:grpSp>
      <p:sp>
        <p:nvSpPr>
          <p:cNvPr id="16391" name="AutoShape 1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19800"/>
            <a:ext cx="533400" cy="5334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00400" y="609600"/>
            <a:ext cx="5715000" cy="4572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3399"/>
                </a:solidFill>
                <a:latin typeface="Impact" pitchFamily="34" charset="0"/>
              </a:rPr>
              <a:t>Техника «Треугольники»</a:t>
            </a:r>
          </a:p>
        </p:txBody>
      </p:sp>
      <p:pic>
        <p:nvPicPr>
          <p:cNvPr id="50179" name="Picture 3" descr="C:\WINDOWS\Рабочий стол\Лоскутки\схемы\одеял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3200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C:\WINDOWS\Рабочий стол\Лоскутки\схемы\треуголь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852988"/>
            <a:ext cx="6096000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C:\WINDOWS\Рабочий стол\Лоскутки\схемы\Мельница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4911725"/>
            <a:ext cx="129540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3886200" y="1219200"/>
            <a:ext cx="48768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Наиболее часто используют лоскутки в форме прямоугольных треугольников. При раскрое большого количества пар двухцветных треугольников сначала выкраивают квадраты, затем их соединяют по диагонали двойной строчкой. Разрезают по диагонали, разворачивают и утюжат.</a:t>
            </a:r>
          </a:p>
        </p:txBody>
      </p:sp>
      <p:sp>
        <p:nvSpPr>
          <p:cNvPr id="17415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019800"/>
            <a:ext cx="457200" cy="4572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  <p:bldP spid="5018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5334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3399"/>
                </a:solidFill>
                <a:latin typeface="Impact" pitchFamily="34" charset="0"/>
              </a:rPr>
              <a:t>Техника «Уголки»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114800" y="1143000"/>
            <a:ext cx="48768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Особенность этой техники состоит в том.что лоскутки не сшивают между собой, а,сделав из каждого отдельный уголок, настрачивают их рядами на основу. Поскольку уголки пришивают только за основание и вершины остаются свободными, они слегка отходят от основы и полотно получается рельефным и объемным.</a:t>
            </a:r>
          </a:p>
        </p:txBody>
      </p:sp>
      <p:pic>
        <p:nvPicPr>
          <p:cNvPr id="51206" name="Picture 6" descr="C:\WINDOWS\Рабочий стол\Лоскутки\лоск уго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358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 descr="C:\WINDOWS\Рабочий стол\Лоскутки\схемы\уголок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800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3399"/>
                </a:solidFill>
                <a:latin typeface="Impact" pitchFamily="34" charset="0"/>
              </a:rPr>
              <a:t>Свободная техника</a:t>
            </a:r>
          </a:p>
        </p:txBody>
      </p:sp>
      <p:pic>
        <p:nvPicPr>
          <p:cNvPr id="52228" name="Picture 4" descr="C:\WINDOWS\Рабочий стол\Лоскутки\схемы\техн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863" y="1371600"/>
            <a:ext cx="384333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4876800" y="1371600"/>
            <a:ext cx="35814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В этой технике используется сочетание квадратов, полосок,треугольников в различных комбинациях, что позволяет получать удивительные мозаичные изделия.</a:t>
            </a:r>
          </a:p>
        </p:txBody>
      </p:sp>
      <p:pic>
        <p:nvPicPr>
          <p:cNvPr id="52227" name="Picture 3" descr="C:\WINDOWS\Рабочий стол\Лоскутки\схемы\смешанная техн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4400550"/>
            <a:ext cx="19050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172200"/>
            <a:ext cx="457200" cy="4572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8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3399"/>
                </a:solidFill>
                <a:latin typeface="Impact" pitchFamily="34" charset="0"/>
              </a:rPr>
              <a:t>Лоскутки и фантазия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3352800" y="1905000"/>
            <a:ext cx="55626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chemeClr val="tx2"/>
                </a:solidFill>
                <a:latin typeface="Monotype Corsiva" pitchFamily="66" charset="0"/>
                <a:cs typeface="Times New Roman" charset="0"/>
              </a:rPr>
              <a:t> </a:t>
            </a:r>
            <a:r>
              <a:rPr lang="ru-RU" b="1" i="1">
                <a:solidFill>
                  <a:schemeClr val="tx2"/>
                </a:solidFill>
                <a:latin typeface="Times New Roman" charset="0"/>
              </a:rPr>
              <a:t>Лоскутный ворох, разноцветный край</a:t>
            </a:r>
          </a:p>
          <a:p>
            <a:r>
              <a:rPr lang="ru-RU" b="1" i="1">
                <a:solidFill>
                  <a:schemeClr val="tx2"/>
                </a:solidFill>
                <a:latin typeface="Times New Roman" charset="0"/>
              </a:rPr>
              <a:t>С моей фантазией ты снова поиграй.</a:t>
            </a:r>
          </a:p>
          <a:p>
            <a:r>
              <a:rPr lang="ru-RU" b="1" i="1">
                <a:solidFill>
                  <a:schemeClr val="tx2"/>
                </a:solidFill>
                <a:latin typeface="Times New Roman" charset="0"/>
              </a:rPr>
              <a:t>И пусть она порхает так легко </a:t>
            </a:r>
          </a:p>
          <a:p>
            <a:r>
              <a:rPr lang="ru-RU" b="1" i="1">
                <a:solidFill>
                  <a:schemeClr val="tx2"/>
                </a:solidFill>
                <a:latin typeface="Times New Roman" charset="0"/>
              </a:rPr>
              <a:t>В волшебном мире пестрых лоскутков.</a:t>
            </a:r>
          </a:p>
          <a:p>
            <a:r>
              <a:rPr lang="ru-RU" b="1" i="1">
                <a:solidFill>
                  <a:schemeClr val="tx2"/>
                </a:solidFill>
                <a:latin typeface="Times New Roman" charset="0"/>
              </a:rPr>
              <a:t>Раскрою веер, сказочный ковер,</a:t>
            </a:r>
          </a:p>
          <a:p>
            <a:r>
              <a:rPr lang="ru-RU" b="1" i="1">
                <a:solidFill>
                  <a:schemeClr val="tx2"/>
                </a:solidFill>
                <a:latin typeface="Times New Roman" charset="0"/>
              </a:rPr>
              <a:t>Сошью, сумею, выстелю узор,</a:t>
            </a:r>
          </a:p>
          <a:p>
            <a:r>
              <a:rPr lang="ru-RU" b="1" i="1">
                <a:solidFill>
                  <a:schemeClr val="tx2"/>
                </a:solidFill>
                <a:latin typeface="Times New Roman" charset="0"/>
              </a:rPr>
              <a:t>Поймав рукой перо из лоскутка,</a:t>
            </a:r>
          </a:p>
          <a:p>
            <a:r>
              <a:rPr lang="ru-RU" b="1" i="1">
                <a:solidFill>
                  <a:schemeClr val="tx2"/>
                </a:solidFill>
                <a:latin typeface="Times New Roman" charset="0"/>
              </a:rPr>
              <a:t>Жар-птицей унесусь под облака…</a:t>
            </a:r>
            <a:r>
              <a:rPr lang="ru-RU" b="1" i="1">
                <a:solidFill>
                  <a:schemeClr val="tx2"/>
                </a:solidFill>
                <a:latin typeface="Monotype Corsiva" pitchFamily="66" charset="0"/>
                <a:cs typeface="Times New Roman" charset="0"/>
              </a:rPr>
              <a:t>                                            </a:t>
            </a:r>
          </a:p>
          <a:p>
            <a:pPr>
              <a:spcBef>
                <a:spcPct val="50000"/>
              </a:spcBef>
            </a:pPr>
            <a:endParaRPr lang="ru-RU" b="1" i="1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57200" y="1066800"/>
            <a:ext cx="8382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chemeClr val="tx2"/>
                </a:solidFill>
                <a:latin typeface="Times New Roman" charset="0"/>
              </a:rPr>
              <a:t>Вот и закончилось знакомство с удивительным искусством лоскутного шитья.</a:t>
            </a:r>
          </a:p>
        </p:txBody>
      </p:sp>
      <p:pic>
        <p:nvPicPr>
          <p:cNvPr id="53253" name="Picture 5" descr="C:\WINDOWS\Рабочий стол\Лоскутки\схемы\вступл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26733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3200400" y="4876800"/>
            <a:ext cx="5562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003399"/>
                </a:solidFill>
                <a:latin typeface="Impact" pitchFamily="34" charset="0"/>
              </a:rPr>
              <a:t>А дальше фантазируйте, творите, пробуйте самостоятельно! Желаем вам успехов!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  <p:bldP spid="53251" grpId="0" autoUpdateAnimBg="0"/>
      <p:bldP spid="53252" grpId="0" autoUpdateAnimBg="0"/>
      <p:bldP spid="5325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81000" y="685800"/>
            <a:ext cx="82296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Мал лоскуток, а нужен! </a:t>
            </a:r>
          </a:p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Нужен тем, кто умеет превращать цветные кусочки ткани в необычные картины, изысканные по цвету стеганные одеяла и другие сказочные по красоте изделия.</a:t>
            </a:r>
          </a:p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Приглашаем вас в волшебный  мир цветных лоскутков!</a:t>
            </a:r>
          </a:p>
        </p:txBody>
      </p:sp>
      <p:sp>
        <p:nvSpPr>
          <p:cNvPr id="4198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52600" y="2667000"/>
            <a:ext cx="6248400" cy="381000"/>
          </a:xfrm>
          <a:prstGeom prst="actionButtonBlank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Из истории лоскутного шитья</a:t>
            </a:r>
          </a:p>
        </p:txBody>
      </p:sp>
      <p:sp>
        <p:nvSpPr>
          <p:cNvPr id="4198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52600" y="3200400"/>
            <a:ext cx="6248400" cy="381000"/>
          </a:xfrm>
          <a:prstGeom prst="actionButtonBlank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Материалы для лоскутного шитья</a:t>
            </a:r>
          </a:p>
        </p:txBody>
      </p:sp>
      <p:sp>
        <p:nvSpPr>
          <p:cNvPr id="4199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52600" y="3733800"/>
            <a:ext cx="6248400" cy="381000"/>
          </a:xfrm>
          <a:prstGeom prst="actionButtonBlank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Инструменты для работы</a:t>
            </a:r>
          </a:p>
        </p:txBody>
      </p:sp>
      <p:sp>
        <p:nvSpPr>
          <p:cNvPr id="41991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52600" y="4267200"/>
            <a:ext cx="6248400" cy="381000"/>
          </a:xfrm>
          <a:prstGeom prst="actionButtonBlank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Подготовка к работе</a:t>
            </a:r>
          </a:p>
        </p:txBody>
      </p:sp>
      <p:sp>
        <p:nvSpPr>
          <p:cNvPr id="41992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52600" y="4800600"/>
            <a:ext cx="6248400" cy="381000"/>
          </a:xfrm>
          <a:prstGeom prst="actionButtonBlank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Основные техники лоскутного шитья</a:t>
            </a:r>
          </a:p>
        </p:txBody>
      </p:sp>
      <p:sp>
        <p:nvSpPr>
          <p:cNvPr id="41993" name="AutoShape 9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52600" y="5334000"/>
            <a:ext cx="6248400" cy="381000"/>
          </a:xfrm>
          <a:prstGeom prst="actionButtonBlank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charset="0"/>
              </a:rPr>
              <a:t>Лоскутки и фантазия</a:t>
            </a:r>
          </a:p>
        </p:txBody>
      </p:sp>
      <p:sp>
        <p:nvSpPr>
          <p:cNvPr id="4105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96000"/>
            <a:ext cx="457200" cy="457200"/>
          </a:xfrm>
          <a:prstGeom prst="actionButtonForwardNex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41987" grpId="0" animBg="1" autoUpdateAnimBg="0"/>
      <p:bldP spid="41989" grpId="0" animBg="1" autoUpdateAnimBg="0"/>
      <p:bldP spid="41990" grpId="0" animBg="1" autoUpdateAnimBg="0"/>
      <p:bldP spid="41991" grpId="0" animBg="1" autoUpdateAnimBg="0"/>
      <p:bldP spid="41992" grpId="0" animBg="1" autoUpdateAnimBg="0"/>
      <p:bldP spid="41993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7620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3399"/>
                </a:solidFill>
                <a:latin typeface="Impact" pitchFamily="34" charset="0"/>
              </a:rPr>
              <a:t>Из истории лоскутного шитья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914400" y="17526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imes New Roman" charset="0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276600" y="1219200"/>
            <a:ext cx="54864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В России лоскутное шитье стало активно развиваться с середины </a:t>
            </a:r>
            <a:r>
              <a:rPr lang="en-US" sz="2200" b="1">
                <a:solidFill>
                  <a:schemeClr val="tx2"/>
                </a:solidFill>
                <a:latin typeface="Times New Roman" charset="0"/>
              </a:rPr>
              <a:t>XIX </a:t>
            </a: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в., когда широкое распространение получили хлопчатобумажные ткани фабричного производства.Лоскутное шитье зародилось и развивалось в крестьянской среде. Предметы деревенского быта были и полезны, и красивы: </a:t>
            </a:r>
            <a:r>
              <a:rPr lang="ru-RU" sz="2200" b="1">
                <a:solidFill>
                  <a:schemeClr val="tx2"/>
                </a:solidFill>
                <a:latin typeface="Times New Roman" charset="0"/>
                <a:hlinkClick r:id="rId2" action="ppaction://hlinksldjump"/>
              </a:rPr>
              <a:t>лоскутные одеяла</a:t>
            </a: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, коврики-кругляши, дорожки.</a:t>
            </a:r>
          </a:p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 Имеются свидетельства, что еще в</a:t>
            </a:r>
            <a:r>
              <a:rPr lang="en-US" sz="2200" b="1">
                <a:solidFill>
                  <a:schemeClr val="tx2"/>
                </a:solidFill>
                <a:latin typeface="Times New Roman" charset="0"/>
              </a:rPr>
              <a:t> XVII </a:t>
            </a: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в. старообрядцы использовали подручники – молитвенные коврики, рисунок которых состоял из лоскутов.</a:t>
            </a:r>
          </a:p>
        </p:txBody>
      </p:sp>
      <p:pic>
        <p:nvPicPr>
          <p:cNvPr id="35845" name="Picture 5" descr="C:\WINDOWS\Рабочий стол\Лоскутки\лоскутки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752600"/>
            <a:ext cx="2286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096000"/>
            <a:ext cx="533400" cy="533400"/>
          </a:xfrm>
          <a:prstGeom prst="actionButtonForwardNex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0" y="6096000"/>
            <a:ext cx="533400" cy="533400"/>
          </a:xfrm>
          <a:prstGeom prst="actionButtonBackPrevious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581400" y="609600"/>
            <a:ext cx="4953000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Times New Roman" charset="0"/>
              </a:rPr>
              <a:t>Редкая крестьянская изба не имела лоскутного одеяла, сшитого из кусочков отслужившей свой век одежды. Лоскутики зачастую были неправильной формы, подбирались произвольно, сшивались как придется. Такое одеяло выполняло свою главную функцию – оно служило защитой от холода.</a:t>
            </a:r>
          </a:p>
          <a:p>
            <a:pPr algn="ctr"/>
            <a:r>
              <a:rPr lang="ru-RU" sz="2000" b="1">
                <a:solidFill>
                  <a:schemeClr val="tx2"/>
                </a:solidFill>
                <a:latin typeface="Times New Roman" charset="0"/>
              </a:rPr>
              <a:t> В некоторых областях России традиционно изготовление лоскутных одеял было связано со свадебным обрядом: оно служило частью приданного. Лоскутное одеяло принято было дарить на рождение ребенка. Такие одеяла сочетали в себе практичность и декоративность.</a:t>
            </a:r>
          </a:p>
        </p:txBody>
      </p:sp>
      <p:pic>
        <p:nvPicPr>
          <p:cNvPr id="38918" name="Picture 6" descr="C:\WINDOWS\Рабочий стол\Лоскутки\Одеял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38200"/>
            <a:ext cx="2590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943600"/>
            <a:ext cx="533400" cy="5334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685800" y="762000"/>
            <a:ext cx="51816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rgbClr val="003399"/>
                </a:solidFill>
                <a:latin typeface="Times New Roman" charset="0"/>
              </a:rPr>
              <a:t>Лоскутное шитье</a:t>
            </a: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 – наиболее распространенный вид в художественной работе с лоскутом. Под лоскутным шитьем понимается искусство соединения небольших разноцветных кусочков ткани (лоскутов) в единое целое путем сшивания. </a:t>
            </a:r>
          </a:p>
          <a:p>
            <a:pPr algn="ctr"/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Основной разновидностью лоскутного шитья является </a:t>
            </a:r>
            <a:r>
              <a:rPr lang="ru-RU" sz="2200" b="1">
                <a:solidFill>
                  <a:srgbClr val="003399"/>
                </a:solidFill>
                <a:latin typeface="Times New Roman" charset="0"/>
              </a:rPr>
              <a:t>лоскутная мозаика</a:t>
            </a: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. Отличительный признак лоскутной мозаики – все швы стачивания находятся на изнаночной стороне. Там, где нельзя проложить машинную строчку, применяется потайной стежок.</a:t>
            </a:r>
          </a:p>
        </p:txBody>
      </p:sp>
      <p:pic>
        <p:nvPicPr>
          <p:cNvPr id="36867" name="Picture 3" descr="C:\WINDOWS\Рабочий стол\Лоскутки\лоск ц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838200"/>
            <a:ext cx="25622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019800"/>
            <a:ext cx="533400" cy="533400"/>
          </a:xfrm>
          <a:prstGeom prst="actionButtonForwardNex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43800" y="6019800"/>
            <a:ext cx="533400" cy="533400"/>
          </a:xfrm>
          <a:prstGeom prst="actionButtonBackPrevious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 autoUpdateAnimBg="0" advAuto="100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457200" y="533400"/>
            <a:ext cx="807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3399"/>
                </a:solidFill>
                <a:latin typeface="Impact" pitchFamily="34" charset="0"/>
              </a:rPr>
              <a:t>Для работы вам необходимы :</a:t>
            </a:r>
          </a:p>
        </p:txBody>
      </p:sp>
      <p:pic>
        <p:nvPicPr>
          <p:cNvPr id="39940" name="Picture 4" descr="C:\WINDOWS\Рабочий стол\Лоскутки\лоск тка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371600"/>
            <a:ext cx="2819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5943600"/>
            <a:ext cx="533400" cy="533400"/>
          </a:xfrm>
          <a:prstGeom prst="actionButtonForwardNex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5400" y="1447800"/>
            <a:ext cx="3962400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latin typeface="Impact" pitchFamily="34" charset="0"/>
              </a:rPr>
              <a:t>Материалы: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 ткань,  нитки № 40, 50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 синтепон, ватин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 тесьма, кружево</a:t>
            </a:r>
          </a:p>
        </p:txBody>
      </p:sp>
      <p:pic>
        <p:nvPicPr>
          <p:cNvPr id="39945" name="Picture 9" descr="C:\WINDOWS\Рабочий стол\Лоскутки\Маш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810000"/>
            <a:ext cx="30337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4724400" y="4114800"/>
            <a:ext cx="2743200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latin typeface="Impact" pitchFamily="34" charset="0"/>
              </a:rPr>
              <a:t>Оборудование: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 утюг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 гладильная доска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200" b="1">
                <a:solidFill>
                  <a:schemeClr val="tx2"/>
                </a:solidFill>
                <a:latin typeface="Times New Roman" charset="0"/>
              </a:rPr>
              <a:t> швейная машина</a:t>
            </a:r>
          </a:p>
        </p:txBody>
      </p:sp>
      <p:sp>
        <p:nvSpPr>
          <p:cNvPr id="8200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43800" y="5943600"/>
            <a:ext cx="533400" cy="533400"/>
          </a:xfrm>
          <a:prstGeom prst="actionButtonBackPrevious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25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225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725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825"/>
                            </p:stCondLst>
                            <p:childTnLst>
                              <p:par>
                                <p:cTn id="27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  <p:bldP spid="39943" grpId="0" autoUpdateAnimBg="0"/>
      <p:bldP spid="3994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3399"/>
                </a:solidFill>
                <a:latin typeface="Impact" pitchFamily="34" charset="0"/>
              </a:rPr>
              <a:t>Для работы вам необходимы: 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343400" y="1447800"/>
            <a:ext cx="388620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ru-RU" b="1">
                <a:solidFill>
                  <a:srgbClr val="003399"/>
                </a:solidFill>
                <a:latin typeface="Impact" pitchFamily="34" charset="0"/>
              </a:rPr>
              <a:t>Инструменты: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>
                <a:solidFill>
                  <a:schemeClr val="tx2"/>
                </a:solidFill>
                <a:latin typeface="Times New Roman" charset="0"/>
              </a:rPr>
              <a:t>Карандаш простой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>
                <a:solidFill>
                  <a:schemeClr val="tx2"/>
                </a:solidFill>
                <a:latin typeface="Times New Roman" charset="0"/>
              </a:rPr>
              <a:t>Линейка, угольник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>
                <a:solidFill>
                  <a:schemeClr val="tx2"/>
                </a:solidFill>
                <a:latin typeface="Times New Roman" charset="0"/>
              </a:rPr>
              <a:t>Ножницы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>
                <a:solidFill>
                  <a:schemeClr val="tx2"/>
                </a:solidFill>
                <a:latin typeface="Times New Roman" charset="0"/>
              </a:rPr>
              <a:t>Иглы ручные швейные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>
                <a:solidFill>
                  <a:schemeClr val="tx2"/>
                </a:solidFill>
                <a:latin typeface="Times New Roman" charset="0"/>
              </a:rPr>
              <a:t>Булавки портновские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>
                <a:solidFill>
                  <a:schemeClr val="tx2"/>
                </a:solidFill>
                <a:latin typeface="Times New Roman" charset="0"/>
              </a:rPr>
              <a:t>Мел портновский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b="1">
                <a:solidFill>
                  <a:schemeClr val="tx2"/>
                </a:solidFill>
                <a:latin typeface="Times New Roman" charset="0"/>
              </a:rPr>
              <a:t>Сантиметровая лента</a:t>
            </a:r>
          </a:p>
        </p:txBody>
      </p:sp>
      <p:sp>
        <p:nvSpPr>
          <p:cNvPr id="9220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05800" y="6019800"/>
            <a:ext cx="533400" cy="533400"/>
          </a:xfrm>
          <a:prstGeom prst="actionButtonForwardNext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66" name="Picture 6" descr="C:\WINDOWS\Рабочий стол\Лоскутки\Инструменты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00200"/>
            <a:ext cx="30765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0" y="6019800"/>
            <a:ext cx="533400" cy="533400"/>
          </a:xfrm>
          <a:prstGeom prst="actionButtonBackPrevious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25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825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  <p:bldP spid="4096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5334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3399"/>
                </a:solidFill>
                <a:latin typeface="Impact" pitchFamily="34" charset="0"/>
              </a:rPr>
              <a:t>Подготовка к работе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286000" y="1676400"/>
            <a:ext cx="6553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Times New Roman" charset="0"/>
              </a:rPr>
              <a:t>Швейную машину желательно расположить ближе к окну (или сделать дополнительное освещение). Справа от неё расположить гладильную доску, утюг. Слева – столик для раскроя и сборки деталей. Все необходимые инструменты также должны быть под рукой.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286000" y="4114800"/>
            <a:ext cx="6477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Times New Roman" charset="0"/>
              </a:rPr>
              <a:t> В лоскутном шитье используются как новые, таки бывшие в употреблении ткани. Новые ткани необходимо декатировать. Старые ткани необходимо выстирать, накрахмалить и проутюжить. Все ткани необходимо разложить по цвету.</a:t>
            </a:r>
          </a:p>
        </p:txBody>
      </p:sp>
      <p:sp>
        <p:nvSpPr>
          <p:cNvPr id="1024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019800"/>
            <a:ext cx="533400" cy="533400"/>
          </a:xfrm>
          <a:prstGeom prst="actionButtonForwardNext">
            <a:avLst/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3015" name="Picture 7" descr="C:\WINDOWS\Рабочий стол\Лоскутки\лоск кук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1828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6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667000" y="1219200"/>
            <a:ext cx="5791200" cy="457200"/>
          </a:xfrm>
          <a:prstGeom prst="actionButtonBlank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b="1">
                <a:solidFill>
                  <a:srgbClr val="FFFF00"/>
                </a:solidFill>
                <a:latin typeface="Times New Roman" charset="0"/>
              </a:rPr>
              <a:t>Организация рабочего места</a:t>
            </a:r>
          </a:p>
        </p:txBody>
      </p:sp>
      <p:sp>
        <p:nvSpPr>
          <p:cNvPr id="43017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743200" y="3657600"/>
            <a:ext cx="5791200" cy="457200"/>
          </a:xfrm>
          <a:prstGeom prst="actionButtonBlank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b="1">
                <a:solidFill>
                  <a:srgbClr val="FFFF00"/>
                </a:solidFill>
                <a:latin typeface="Times New Roman" charset="0"/>
              </a:rPr>
              <a:t>Подготовка ткани</a:t>
            </a:r>
          </a:p>
        </p:txBody>
      </p:sp>
      <p:sp>
        <p:nvSpPr>
          <p:cNvPr id="10249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43800" y="6019800"/>
            <a:ext cx="533400" cy="533400"/>
          </a:xfrm>
          <a:prstGeom prst="actionButtonBackPrevious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9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4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9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2" grpId="0" autoUpdateAnimBg="0"/>
      <p:bldP spid="43016" grpId="0" animBg="1" autoUpdateAnimBg="0"/>
      <p:bldP spid="4301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858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3399"/>
                </a:solidFill>
                <a:latin typeface="Impact" pitchFamily="34" charset="0"/>
              </a:rPr>
              <a:t>Организация рабочего места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600200" y="1447800"/>
            <a:ext cx="6535738" cy="4114800"/>
            <a:chOff x="576" y="1200"/>
            <a:chExt cx="4117" cy="2448"/>
          </a:xfrm>
        </p:grpSpPr>
        <p:sp>
          <p:nvSpPr>
            <p:cNvPr id="11269" name="Line 4"/>
            <p:cNvSpPr>
              <a:spLocks noChangeShapeType="1"/>
            </p:cNvSpPr>
            <p:nvPr/>
          </p:nvSpPr>
          <p:spPr bwMode="auto">
            <a:xfrm>
              <a:off x="576" y="1680"/>
              <a:ext cx="576" cy="0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270" name="Line 6"/>
            <p:cNvSpPr>
              <a:spLocks noChangeShapeType="1"/>
            </p:cNvSpPr>
            <p:nvPr/>
          </p:nvSpPr>
          <p:spPr bwMode="auto">
            <a:xfrm flipV="1">
              <a:off x="1152" y="1536"/>
              <a:ext cx="0" cy="144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271" name="Line 7"/>
            <p:cNvSpPr>
              <a:spLocks noChangeShapeType="1"/>
            </p:cNvSpPr>
            <p:nvPr/>
          </p:nvSpPr>
          <p:spPr bwMode="auto">
            <a:xfrm>
              <a:off x="1152" y="1536"/>
              <a:ext cx="1248" cy="0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272" name="Line 8"/>
            <p:cNvSpPr>
              <a:spLocks noChangeShapeType="1"/>
            </p:cNvSpPr>
            <p:nvPr/>
          </p:nvSpPr>
          <p:spPr bwMode="auto">
            <a:xfrm>
              <a:off x="2400" y="1536"/>
              <a:ext cx="0" cy="144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273" name="Line 9"/>
            <p:cNvSpPr>
              <a:spLocks noChangeShapeType="1"/>
            </p:cNvSpPr>
            <p:nvPr/>
          </p:nvSpPr>
          <p:spPr bwMode="auto">
            <a:xfrm>
              <a:off x="2400" y="1680"/>
              <a:ext cx="384" cy="0"/>
            </a:xfrm>
            <a:prstGeom prst="line">
              <a:avLst/>
            </a:pr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auto">
            <a:xfrm>
              <a:off x="1344" y="1728"/>
              <a:ext cx="960" cy="384"/>
            </a:xfrm>
            <a:prstGeom prst="rect">
              <a:avLst/>
            </a:prstGeom>
            <a:solidFill>
              <a:srgbClr val="0099FF"/>
            </a:solidFill>
            <a:ln w="38100">
              <a:solidFill>
                <a:srgbClr val="0033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5" name="AutoShape 11"/>
            <p:cNvSpPr>
              <a:spLocks noChangeArrowheads="1"/>
            </p:cNvSpPr>
            <p:nvPr/>
          </p:nvSpPr>
          <p:spPr bwMode="auto">
            <a:xfrm>
              <a:off x="1584" y="1824"/>
              <a:ext cx="576" cy="192"/>
            </a:xfrm>
            <a:prstGeom prst="roundRect">
              <a:avLst>
                <a:gd name="adj" fmla="val 16667"/>
              </a:avLst>
            </a:prstGeom>
            <a:solidFill>
              <a:srgbClr val="003399"/>
            </a:solidFill>
            <a:ln w="28575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Times New Roman" charset="0"/>
              </a:endParaRPr>
            </a:p>
          </p:txBody>
        </p:sp>
        <p:sp>
          <p:nvSpPr>
            <p:cNvPr id="11276" name="Rectangle 13"/>
            <p:cNvSpPr>
              <a:spLocks noChangeArrowheads="1"/>
            </p:cNvSpPr>
            <p:nvPr/>
          </p:nvSpPr>
          <p:spPr bwMode="auto">
            <a:xfrm>
              <a:off x="2400" y="2160"/>
              <a:ext cx="576" cy="1488"/>
            </a:xfrm>
            <a:prstGeom prst="rect">
              <a:avLst/>
            </a:prstGeom>
            <a:solidFill>
              <a:srgbClr val="0099FF"/>
            </a:solidFill>
            <a:ln w="38100">
              <a:solidFill>
                <a:srgbClr val="0033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7" name="Rectangle 14"/>
            <p:cNvSpPr>
              <a:spLocks noChangeArrowheads="1"/>
            </p:cNvSpPr>
            <p:nvPr/>
          </p:nvSpPr>
          <p:spPr bwMode="auto">
            <a:xfrm>
              <a:off x="576" y="2352"/>
              <a:ext cx="672" cy="1296"/>
            </a:xfrm>
            <a:prstGeom prst="rect">
              <a:avLst/>
            </a:prstGeom>
            <a:solidFill>
              <a:srgbClr val="0099FF"/>
            </a:solidFill>
            <a:ln w="38100">
              <a:solidFill>
                <a:srgbClr val="0033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8" name="Oval 15"/>
            <p:cNvSpPr>
              <a:spLocks noChangeArrowheads="1"/>
            </p:cNvSpPr>
            <p:nvPr/>
          </p:nvSpPr>
          <p:spPr bwMode="auto">
            <a:xfrm>
              <a:off x="1728" y="2256"/>
              <a:ext cx="384" cy="336"/>
            </a:xfrm>
            <a:prstGeom prst="ellipse">
              <a:avLst/>
            </a:prstGeom>
            <a:solidFill>
              <a:srgbClr val="0099FF"/>
            </a:solidFill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9" name="Text Box 21"/>
            <p:cNvSpPr txBox="1">
              <a:spLocks noChangeArrowheads="1"/>
            </p:cNvSpPr>
            <p:nvPr/>
          </p:nvSpPr>
          <p:spPr bwMode="auto">
            <a:xfrm>
              <a:off x="1488" y="1200"/>
              <a:ext cx="530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окно</a:t>
              </a:r>
            </a:p>
          </p:txBody>
        </p:sp>
        <p:sp>
          <p:nvSpPr>
            <p:cNvPr id="11280" name="Text Box 22"/>
            <p:cNvSpPr txBox="1">
              <a:spLocks noChangeArrowheads="1"/>
            </p:cNvSpPr>
            <p:nvPr/>
          </p:nvSpPr>
          <p:spPr bwMode="auto">
            <a:xfrm>
              <a:off x="2390" y="1754"/>
              <a:ext cx="1644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швейная машина</a:t>
              </a:r>
            </a:p>
          </p:txBody>
        </p:sp>
        <p:sp>
          <p:nvSpPr>
            <p:cNvPr id="11281" name="Text Box 23"/>
            <p:cNvSpPr txBox="1">
              <a:spLocks noChangeArrowheads="1"/>
            </p:cNvSpPr>
            <p:nvPr/>
          </p:nvSpPr>
          <p:spPr bwMode="auto">
            <a:xfrm>
              <a:off x="624" y="2880"/>
              <a:ext cx="624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>
                  <a:solidFill>
                    <a:srgbClr val="080808"/>
                  </a:solidFill>
                  <a:latin typeface="Times New Roman" charset="0"/>
                </a:rPr>
                <a:t>стол</a:t>
              </a:r>
            </a:p>
          </p:txBody>
        </p:sp>
        <p:sp>
          <p:nvSpPr>
            <p:cNvPr id="11282" name="Text Box 24"/>
            <p:cNvSpPr txBox="1">
              <a:spLocks noChangeArrowheads="1"/>
            </p:cNvSpPr>
            <p:nvPr/>
          </p:nvSpPr>
          <p:spPr bwMode="auto">
            <a:xfrm>
              <a:off x="3024" y="2448"/>
              <a:ext cx="1669" cy="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гладильная доска</a:t>
              </a:r>
            </a:p>
            <a:p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утюг</a:t>
              </a:r>
            </a:p>
          </p:txBody>
        </p:sp>
        <p:sp>
          <p:nvSpPr>
            <p:cNvPr id="11283" name="Text Box 25"/>
            <p:cNvSpPr txBox="1">
              <a:spLocks noChangeArrowheads="1"/>
            </p:cNvSpPr>
            <p:nvPr/>
          </p:nvSpPr>
          <p:spPr bwMode="auto">
            <a:xfrm>
              <a:off x="1680" y="2688"/>
              <a:ext cx="720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>
                  <a:solidFill>
                    <a:srgbClr val="003399"/>
                  </a:solidFill>
                  <a:latin typeface="Times New Roman" charset="0"/>
                </a:rPr>
                <a:t>стул</a:t>
              </a:r>
            </a:p>
          </p:txBody>
        </p:sp>
        <p:sp>
          <p:nvSpPr>
            <p:cNvPr id="11284" name="AutoShape 26"/>
            <p:cNvSpPr>
              <a:spLocks noChangeArrowheads="1"/>
            </p:cNvSpPr>
            <p:nvPr/>
          </p:nvSpPr>
          <p:spPr bwMode="auto">
            <a:xfrm rot="10800000">
              <a:off x="2544" y="3360"/>
              <a:ext cx="384" cy="144"/>
            </a:xfrm>
            <a:custGeom>
              <a:avLst/>
              <a:gdLst>
                <a:gd name="T0" fmla="*/ 336 w 21600"/>
                <a:gd name="T1" fmla="*/ 72 h 21600"/>
                <a:gd name="T2" fmla="*/ 192 w 21600"/>
                <a:gd name="T3" fmla="*/ 144 h 21600"/>
                <a:gd name="T4" fmla="*/ 48 w 21600"/>
                <a:gd name="T5" fmla="*/ 72 h 21600"/>
                <a:gd name="T6" fmla="*/ 19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3399"/>
            </a:solidFill>
            <a:ln w="38100">
              <a:solidFill>
                <a:srgbClr val="080808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5" name="Line 27"/>
            <p:cNvSpPr>
              <a:spLocks noChangeShapeType="1"/>
            </p:cNvSpPr>
            <p:nvPr/>
          </p:nvSpPr>
          <p:spPr bwMode="auto">
            <a:xfrm flipH="1" flipV="1">
              <a:off x="2784" y="3264"/>
              <a:ext cx="48" cy="96"/>
            </a:xfrm>
            <a:prstGeom prst="line">
              <a:avLst/>
            </a:prstGeom>
            <a:noFill/>
            <a:ln w="38100">
              <a:solidFill>
                <a:srgbClr val="080808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286" name="Line 28"/>
            <p:cNvSpPr>
              <a:spLocks noChangeShapeType="1"/>
            </p:cNvSpPr>
            <p:nvPr/>
          </p:nvSpPr>
          <p:spPr bwMode="auto">
            <a:xfrm flipH="1">
              <a:off x="2640" y="3264"/>
              <a:ext cx="144" cy="0"/>
            </a:xfrm>
            <a:prstGeom prst="line">
              <a:avLst/>
            </a:prstGeom>
            <a:noFill/>
            <a:ln w="38100">
              <a:solidFill>
                <a:srgbClr val="080808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1268" name="AutoShape 3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19800"/>
            <a:ext cx="457200" cy="457200"/>
          </a:xfrm>
          <a:prstGeom prst="actionButtonReturn">
            <a:avLst/>
          </a:prstGeom>
          <a:solidFill>
            <a:schemeClr val="tx1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</p:bldLst>
  </p:timing>
</p:sld>
</file>

<file path=ppt/theme/theme1.xml><?xml version="1.0" encoding="utf-8"?>
<a:theme xmlns:a="http://schemas.openxmlformats.org/drawingml/2006/main" name="Пост-модерн">
  <a:themeElements>
    <a:clrScheme name="Пост-модерн 1">
      <a:dk1>
        <a:srgbClr val="8383AD"/>
      </a:dk1>
      <a:lt1>
        <a:srgbClr val="FEFED6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FEFEE8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Пост-модер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ост-модерн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B4CD81"/>
        </a:accent1>
        <a:accent2>
          <a:srgbClr val="DEA45E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C99454"/>
        </a:accent6>
        <a:hlink>
          <a:srgbClr val="D793C2"/>
        </a:hlink>
        <a:folHlink>
          <a:srgbClr val="A08BB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7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Designs\Пост-модерн.pot</Template>
  <TotalTime>568</TotalTime>
  <Words>958</Words>
  <Application>Microsoft Office PowerPoint</Application>
  <PresentationFormat>Экран (4:3)</PresentationFormat>
  <Paragraphs>94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Пост-модерн</vt:lpstr>
      <vt:lpstr>Слайд 1</vt:lpstr>
      <vt:lpstr>Слайд 2</vt:lpstr>
      <vt:lpstr>Из истории лоскутного шитья</vt:lpstr>
      <vt:lpstr>Слайд 4</vt:lpstr>
      <vt:lpstr>Слайд 5</vt:lpstr>
      <vt:lpstr>Слайд 6</vt:lpstr>
      <vt:lpstr>Слайд 7</vt:lpstr>
      <vt:lpstr>Подготовка к работе</vt:lpstr>
      <vt:lpstr>Организация рабочего места</vt:lpstr>
      <vt:lpstr>Подготовка ткани к работе</vt:lpstr>
      <vt:lpstr>Основные техники лоскутного шитья</vt:lpstr>
      <vt:lpstr>Техника «Спираль»</vt:lpstr>
      <vt:lpstr>Техника «Полоска»</vt:lpstr>
      <vt:lpstr>Техника «Квадрат»</vt:lpstr>
      <vt:lpstr>Техника «Треугольники»</vt:lpstr>
      <vt:lpstr>Техника «Уголки»</vt:lpstr>
      <vt:lpstr>Свободная техника</vt:lpstr>
      <vt:lpstr>Лоскутки и фантазия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Осипович</dc:creator>
  <cp:lastModifiedBy>Admin</cp:lastModifiedBy>
  <cp:revision>30</cp:revision>
  <cp:lastPrinted>1601-01-01T00:00:00Z</cp:lastPrinted>
  <dcterms:created xsi:type="dcterms:W3CDTF">2004-11-07T08:13:41Z</dcterms:created>
  <dcterms:modified xsi:type="dcterms:W3CDTF">2012-05-03T09:15:07Z</dcterms:modified>
</cp:coreProperties>
</file>