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0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1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CC00FF"/>
    <a:srgbClr val="080912"/>
    <a:srgbClr val="800080"/>
    <a:srgbClr val="CC3300"/>
    <a:srgbClr val="339966"/>
    <a:srgbClr val="66FF33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32" autoAdjust="0"/>
    <p:restoredTop sz="94655" autoAdjust="0"/>
  </p:normalViewPr>
  <p:slideViewPr>
    <p:cSldViewPr>
      <p:cViewPr varScale="1">
        <p:scale>
          <a:sx n="94" d="100"/>
          <a:sy n="94" d="100"/>
        </p:scale>
        <p:origin x="-34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8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latin typeface="Times New Roman" pitchFamily="18" charset="0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2897188" cy="601503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828800"/>
            <a:ext cx="4572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71AFA-4B4E-4A4B-952A-81AC8DA10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4B92B-B1AE-4CA4-BCD0-2F6FAF103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3ED32-674E-49E4-ACC0-6C33614833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6096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19400" y="4114800"/>
            <a:ext cx="6096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20A8A-59BE-4FE1-931E-DF7370EFC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0D431E-D705-46A5-9270-1891C1658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603DB-FAA9-43F3-B8CF-24AA908DC6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943600" y="1981200"/>
            <a:ext cx="2971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943600" y="4114800"/>
            <a:ext cx="2971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FADFF-32AF-4FB0-A0BB-9BE9EE645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D294D-DD8B-45C8-8CA5-C5AACCF116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FAA79-67B6-4895-9F51-E79C19C7C9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71F47-002B-4947-B4D0-1CBB27037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1AB18-9A96-4112-9A43-D98A45618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C9F0F-8FB2-4055-8C92-716E7D5E5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B0CEE-FAA0-4442-914D-7135AD589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98A99-1EAF-4276-9099-3BC280F07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88DDF-0216-47BA-AB3B-6367734975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D8EF5-977D-4BDA-BA52-115636FB42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7B2E0-212F-43BF-A4FB-FEF26AA29F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Arc 2"/>
          <p:cNvSpPr>
            <a:spLocks/>
          </p:cNvSpPr>
          <p:nvPr/>
        </p:nvSpPr>
        <p:spPr bwMode="auto">
          <a:xfrm>
            <a:off x="0" y="842963"/>
            <a:ext cx="2897188" cy="601503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</a:defRPr>
            </a:lvl1pPr>
          </a:lstStyle>
          <a:p>
            <a:pPr>
              <a:defRPr/>
            </a:pPr>
            <a:fld id="{2F4E0EE3-9B44-4CF0-AFFA-15BB7C8EAF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4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5pPr>
      <a:lvl6pPr marL="457200" algn="l" rtl="0" fontAlgn="base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6pPr>
      <a:lvl7pPr marL="914400" algn="l" rtl="0" fontAlgn="base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7pPr>
      <a:lvl8pPr marL="1371600" algn="l" rtl="0" fontAlgn="base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8pPr>
      <a:lvl9pPr marL="1828800" algn="l" rtl="0" fontAlgn="base">
        <a:lnSpc>
          <a:spcPct val="7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u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«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hyperlink" Target="test.doc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www.alhimik.ru/teleclass/pictures/KI.gif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://www.alhimik.ru/teleclass/pictures/reshioda-new.gif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6"/>
          <p:cNvSpPr>
            <a:spLocks noGrp="1" noChangeArrowheads="1"/>
          </p:cNvSpPr>
          <p:nvPr>
            <p:ph type="title"/>
          </p:nvPr>
        </p:nvSpPr>
        <p:spPr>
          <a:xfrm flipH="1" flipV="1">
            <a:off x="5700713" y="1141413"/>
            <a:ext cx="55562" cy="111125"/>
          </a:xfrm>
        </p:spPr>
        <p:txBody>
          <a:bodyPr/>
          <a:lstStyle/>
          <a:p>
            <a:pPr eaLnBrk="1" hangingPunct="1"/>
            <a:endParaRPr lang="ru-RU" sz="4400" smtClean="0">
              <a:latin typeface="Rockwell Extra Bold" pitchFamily="18" charset="0"/>
            </a:endParaRPr>
          </a:p>
        </p:txBody>
      </p:sp>
      <p:sp>
        <p:nvSpPr>
          <p:cNvPr id="3075" name="WordArt 9"/>
          <p:cNvSpPr>
            <a:spLocks noChangeArrowheads="1" noChangeShapeType="1" noTextEdit="1"/>
          </p:cNvSpPr>
          <p:nvPr/>
        </p:nvSpPr>
        <p:spPr bwMode="auto">
          <a:xfrm>
            <a:off x="428596" y="285728"/>
            <a:ext cx="7777163" cy="19161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rgbClr val="000099"/>
                  </a:solidFill>
                  <a:miter lim="800000"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кристаллические  решетки</a:t>
            </a:r>
          </a:p>
        </p:txBody>
      </p:sp>
      <p:pic>
        <p:nvPicPr>
          <p:cNvPr id="3076" name="Picture 10" descr="nacl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68" y="2643182"/>
            <a:ext cx="2711450" cy="2305050"/>
          </a:xfrm>
          <a:noFill/>
        </p:spPr>
      </p:pic>
      <p:sp>
        <p:nvSpPr>
          <p:cNvPr id="5" name="Рамка 4"/>
          <p:cNvSpPr/>
          <p:nvPr/>
        </p:nvSpPr>
        <p:spPr bwMode="auto">
          <a:xfrm>
            <a:off x="4000496" y="6000768"/>
            <a:ext cx="3071834" cy="571504"/>
          </a:xfrm>
          <a:prstGeom prst="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Prezentacii.com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33400"/>
            <a:ext cx="7772400" cy="1143000"/>
          </a:xfrm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5400" smtClean="0">
                <a:latin typeface="Arial" charset="0"/>
              </a:rPr>
              <a:t>Металлическая кристаллическая решётка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227763" y="2895600"/>
            <a:ext cx="2689225" cy="3200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3200" smtClean="0"/>
              <a:t>В узлах решётки находятся атомы и ионы металла</a:t>
            </a:r>
          </a:p>
        </p:txBody>
      </p:sp>
      <p:pic>
        <p:nvPicPr>
          <p:cNvPr id="24582" name="Picture 6" descr="4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813" y="2590800"/>
            <a:ext cx="4857750" cy="3062288"/>
          </a:xfr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8" grpId="1"/>
      <p:bldP spid="24578" grpId="2"/>
      <p:bldP spid="24580" grpId="0" build="p"/>
      <p:bldP spid="24580" grpI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771775" y="333375"/>
            <a:ext cx="5826125" cy="1143000"/>
          </a:xfrm>
        </p:spPr>
        <p:txBody>
          <a:bodyPr/>
          <a:lstStyle/>
          <a:p>
            <a:pPr algn="ctr" eaLnBrk="1" hangingPunct="1"/>
            <a:r>
              <a:rPr lang="ru-RU" sz="5400" smtClean="0">
                <a:latin typeface="Arial" charset="0"/>
                <a:hlinkClick r:id="rId2" action="ppaction://hlinkfile"/>
              </a:rPr>
              <a:t>Подумай и ответь !</a:t>
            </a:r>
            <a:endParaRPr lang="ru-RU" sz="5400" smtClean="0">
              <a:latin typeface="Arial" charset="0"/>
            </a:endParaRPr>
          </a:p>
        </p:txBody>
      </p:sp>
      <p:sp>
        <p:nvSpPr>
          <p:cNvPr id="13315" name="Rectangle 13"/>
          <p:cNvSpPr>
            <a:spLocks noGrp="1" noChangeArrowheads="1"/>
          </p:cNvSpPr>
          <p:nvPr>
            <p:ph sz="half" idx="1"/>
          </p:nvPr>
        </p:nvSpPr>
        <p:spPr>
          <a:xfrm>
            <a:off x="3770313" y="3865563"/>
            <a:ext cx="55562" cy="69850"/>
          </a:xfrm>
        </p:spPr>
        <p:txBody>
          <a:bodyPr/>
          <a:lstStyle/>
          <a:p>
            <a:pPr eaLnBrk="1" hangingPunct="1"/>
            <a:endParaRPr lang="ru-RU" sz="2400" smtClean="0"/>
          </a:p>
        </p:txBody>
      </p:sp>
      <p:sp>
        <p:nvSpPr>
          <p:cNvPr id="25614" name="Rectangle 14"/>
          <p:cNvSpPr>
            <a:spLocks noGrp="1" noChangeArrowheads="1"/>
          </p:cNvSpPr>
          <p:nvPr>
            <p:ph type="body" sz="half" idx="2"/>
          </p:nvPr>
        </p:nvSpPr>
        <p:spPr>
          <a:xfrm>
            <a:off x="3779838" y="1484313"/>
            <a:ext cx="4830762" cy="5373687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folHlink"/>
                </a:solidFill>
              </a:rPr>
              <a:t>Какие свойства имеют вещества с металлической решеткой?</a:t>
            </a:r>
          </a:p>
          <a:p>
            <a:pPr eaLnBrk="1" hangingPunct="1"/>
            <a:r>
              <a:rPr lang="ru-RU" smtClean="0">
                <a:solidFill>
                  <a:schemeClr val="folHlink"/>
                </a:solidFill>
              </a:rPr>
              <a:t>Какие виды связи существуют в кристаллических решетках?</a:t>
            </a:r>
          </a:p>
          <a:p>
            <a:pPr eaLnBrk="1" hangingPunct="1"/>
            <a:r>
              <a:rPr lang="ru-RU" smtClean="0">
                <a:solidFill>
                  <a:schemeClr val="folHlink"/>
                </a:solidFill>
              </a:rPr>
              <a:t>К какой кристаллической решетки относятся соли, основания, оксиды?</a:t>
            </a:r>
          </a:p>
        </p:txBody>
      </p:sp>
      <p:pic>
        <p:nvPicPr>
          <p:cNvPr id="13317" name="Picture 8" descr="J007616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19400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2" descr="ANTN0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276475"/>
            <a:ext cx="3429000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2" grpId="1"/>
      <p:bldP spid="25602" grpId="2"/>
      <p:bldP spid="25614" grpId="0" build="p"/>
      <p:bldP spid="25614" grpI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 flipH="1" flipV="1">
            <a:off x="4572000" y="1052513"/>
            <a:ext cx="144463" cy="92075"/>
          </a:xfrm>
        </p:spPr>
        <p:txBody>
          <a:bodyPr/>
          <a:lstStyle/>
          <a:p>
            <a:pPr eaLnBrk="1" hangingPunct="1"/>
            <a:r>
              <a:rPr lang="ru-RU" sz="4400" smtClean="0"/>
              <a:t>Список использованной литературы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8915400" cy="4114800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CC3300"/>
                </a:solidFill>
              </a:rPr>
              <a:t>1) Учебник химии для 8 класса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smtClean="0">
                <a:solidFill>
                  <a:srgbClr val="CC3300"/>
                </a:solidFill>
              </a:rPr>
              <a:t>    Автор О.С.Габриелян.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smtClean="0">
                <a:solidFill>
                  <a:srgbClr val="CC3300"/>
                </a:solidFill>
              </a:rPr>
              <a:t>    2)»НОВЕЙШИЙ СПРАВОЧНИК ШКОЛЬНИКА»\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smtClean="0">
                <a:solidFill>
                  <a:srgbClr val="CC3300"/>
                </a:solidFill>
              </a:rPr>
              <a:t>      Составитель Г. П. Шалаева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smtClean="0">
                <a:solidFill>
                  <a:srgbClr val="CC3300"/>
                </a:solidFill>
              </a:rPr>
              <a:t>    3) Интернет</a:t>
            </a:r>
          </a:p>
          <a:p>
            <a:pPr eaLnBrk="1" hangingPunct="1">
              <a:buFont typeface="Wingdings" pitchFamily="2" charset="2"/>
              <a:buNone/>
            </a:pPr>
            <a:endParaRPr lang="ru-RU" sz="3200" smtClean="0">
              <a:solidFill>
                <a:srgbClr val="CC3300"/>
              </a:solidFill>
            </a:endParaRPr>
          </a:p>
        </p:txBody>
      </p:sp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8893175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Список использованной литературы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mph" presetSubtype="0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24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mph" presetSubtype="0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29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mph" presetSubtype="0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34" dur="indefinite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mph" presetSubtype="0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39" dur="indefinite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44" dur="indefinite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allAtOnce"/>
      <p:bldP spid="49155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EEF9FF"/>
            </a:gs>
            <a:gs pos="100000">
              <a:srgbClr val="CCEC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771775" y="476250"/>
            <a:ext cx="6096000" cy="1143000"/>
          </a:xfrm>
          <a:effectLst>
            <a:outerShdw dist="107763" dir="13500000" algn="ctr" rotWithShape="0">
              <a:srgbClr val="80808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5400" smtClean="0">
                <a:solidFill>
                  <a:srgbClr val="FF9900"/>
                </a:solidFill>
                <a:latin typeface="Arial" charset="0"/>
              </a:rPr>
              <a:t>Твёрдые вещества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368675" y="2035175"/>
            <a:ext cx="5278438" cy="2794000"/>
          </a:xfrm>
        </p:spPr>
        <p:txBody>
          <a:bodyPr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</a:pPr>
            <a:endParaRPr lang="ru-RU" sz="2400" smtClean="0"/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ru-RU" sz="4000" smtClean="0">
                <a:solidFill>
                  <a:schemeClr val="accent2"/>
                </a:solidFill>
              </a:rPr>
              <a:t>Аморфные</a:t>
            </a:r>
            <a:r>
              <a:rPr lang="ru-RU" sz="4400" smtClean="0">
                <a:solidFill>
                  <a:schemeClr val="accent2"/>
                </a:solidFill>
              </a:rPr>
              <a:t> </a:t>
            </a:r>
          </a:p>
          <a:p>
            <a:pPr eaLnBrk="1" hangingPunct="1">
              <a:lnSpc>
                <a:spcPct val="95000"/>
              </a:lnSpc>
              <a:spcBef>
                <a:spcPct val="0"/>
              </a:spcBef>
              <a:buFont typeface="Wingdings" pitchFamily="2" charset="2"/>
              <a:buNone/>
            </a:pPr>
            <a:endParaRPr lang="ru-RU" sz="440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</a:pPr>
            <a:r>
              <a:rPr lang="ru-RU" sz="4000" smtClean="0">
                <a:solidFill>
                  <a:schemeClr val="accent2"/>
                </a:solidFill>
              </a:rPr>
              <a:t>Кристаллические</a:t>
            </a:r>
          </a:p>
        </p:txBody>
      </p:sp>
      <p:pic>
        <p:nvPicPr>
          <p:cNvPr id="4100" name="Picture 10" descr="J007613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075" y="3657600"/>
            <a:ext cx="3387725" cy="245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chemeClr val="folHlink">
                <a:gamma/>
                <a:tint val="21176"/>
                <a:invGamma/>
              </a:schemeClr>
            </a:gs>
            <a:gs pos="100000">
              <a:schemeClr val="folHlink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5400" smtClean="0">
                <a:solidFill>
                  <a:schemeClr val="accent2"/>
                </a:solidFill>
                <a:latin typeface="Arial" charset="0"/>
              </a:rPr>
              <a:t>Аморфные вещества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524000"/>
            <a:ext cx="53340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3600" smtClean="0"/>
              <a:t>Не имеют определённой температуры плавления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3600" smtClean="0"/>
              <a:t>При нагревании размягчаются и  переходят в текучее состояние</a:t>
            </a:r>
          </a:p>
        </p:txBody>
      </p:sp>
      <p:pic>
        <p:nvPicPr>
          <p:cNvPr id="16390" name="Picture 6" descr="шоколад1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0" y="1219200"/>
            <a:ext cx="2514600" cy="2054225"/>
          </a:xfrm>
          <a:noFill/>
        </p:spPr>
      </p:pic>
      <p:pic>
        <p:nvPicPr>
          <p:cNvPr id="16391" name="Picture 7" descr="жевач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3657600"/>
            <a:ext cx="32766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 descr="J007613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4724400"/>
            <a:ext cx="320675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3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FFFFFF"/>
            </a:gs>
            <a:gs pos="100000">
              <a:srgbClr val="CCEC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838200"/>
            <a:ext cx="7772400" cy="1143000"/>
          </a:xfrm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5400" smtClean="0">
                <a:solidFill>
                  <a:srgbClr val="66FF33"/>
                </a:solidFill>
                <a:latin typeface="Arial" charset="0"/>
              </a:rPr>
              <a:t>Кристаллические вещества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981200"/>
            <a:ext cx="51816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3200" smtClean="0">
                <a:solidFill>
                  <a:srgbClr val="FF7C80"/>
                </a:solidFill>
              </a:rPr>
              <a:t>Имеют строго опреде-лённую температуру плавления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3200" smtClean="0">
                <a:solidFill>
                  <a:srgbClr val="FF7C80"/>
                </a:solidFill>
              </a:rPr>
              <a:t>Характеризуются правильным расположением частиц, из которых они состоят (атомы, ионы, молекулы)</a:t>
            </a:r>
          </a:p>
        </p:txBody>
      </p:sp>
      <p:pic>
        <p:nvPicPr>
          <p:cNvPr id="17414" name="Picture 6" descr="алмаз1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183438" y="1981200"/>
            <a:ext cx="1433512" cy="1828800"/>
          </a:xfrm>
          <a:noFill/>
        </p:spPr>
      </p:pic>
      <p:pic>
        <p:nvPicPr>
          <p:cNvPr id="17415" name="Picture 7" descr="металл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3886200"/>
            <a:ext cx="2133600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 descr="AG00221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5105400"/>
            <a:ext cx="1439863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1143000"/>
          </a:xfrm>
          <a:effectLst>
            <a:outerShdw dist="107763" dir="13500000" algn="ctr" rotWithShape="0">
              <a:srgbClr val="80808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5400" smtClean="0">
                <a:solidFill>
                  <a:srgbClr val="CC3300"/>
                </a:solidFill>
                <a:latin typeface="Arial" charset="0"/>
              </a:rPr>
              <a:t>Кристаллическая решётка</a:t>
            </a: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8435" name="Picture 3" descr="кристаллическая решетка иодида калия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143000" y="2819400"/>
            <a:ext cx="3505200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Line 5"/>
          <p:cNvSpPr>
            <a:spLocks noChangeShapeType="1"/>
          </p:cNvSpPr>
          <p:nvPr/>
        </p:nvSpPr>
        <p:spPr bwMode="auto">
          <a:xfrm flipV="1">
            <a:off x="4572000" y="3276600"/>
            <a:ext cx="1295400" cy="609600"/>
          </a:xfrm>
          <a:prstGeom prst="line">
            <a:avLst/>
          </a:prstGeom>
          <a:noFill/>
          <a:ln w="9525">
            <a:solidFill>
              <a:srgbClr val="080912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 flipV="1">
            <a:off x="4495800" y="3200400"/>
            <a:ext cx="1447800" cy="1752600"/>
          </a:xfrm>
          <a:prstGeom prst="line">
            <a:avLst/>
          </a:prstGeom>
          <a:noFill/>
          <a:ln w="9525">
            <a:solidFill>
              <a:srgbClr val="080912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>
            <a:off x="4114800" y="3200400"/>
            <a:ext cx="1828800" cy="0"/>
          </a:xfrm>
          <a:prstGeom prst="line">
            <a:avLst/>
          </a:prstGeom>
          <a:noFill/>
          <a:ln w="9525">
            <a:solidFill>
              <a:srgbClr val="080912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7176" name="Text Box 9"/>
          <p:cNvSpPr txBox="1">
            <a:spLocks noChangeArrowheads="1"/>
          </p:cNvSpPr>
          <p:nvPr/>
        </p:nvSpPr>
        <p:spPr bwMode="auto">
          <a:xfrm>
            <a:off x="5927725" y="2782888"/>
            <a:ext cx="253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ru-RU" sz="2400">
              <a:latin typeface="Arial" charset="0"/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5791200" y="2895600"/>
            <a:ext cx="36576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ru-RU" sz="3200">
                <a:solidFill>
                  <a:srgbClr val="339966"/>
                </a:solidFill>
                <a:latin typeface="Arial" charset="0"/>
              </a:rPr>
              <a:t>Узлы кристаллических решёток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" presetClass="entr" presetSubtype="5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0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7" grpId="0" animBg="1"/>
      <p:bldP spid="18439" grpId="0" animBg="1"/>
      <p:bldP spid="18440" grpId="0" animBg="1"/>
      <p:bldP spid="1844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chemeClr val="folHlink">
                <a:gamma/>
                <a:tint val="0"/>
                <a:invGamma/>
              </a:schemeClr>
            </a:gs>
            <a:gs pos="100000">
              <a:schemeClr val="folHlink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5400" smtClean="0">
                <a:latin typeface="Arial" charset="0"/>
              </a:rPr>
              <a:t>Типы кристаллических решёток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905000"/>
            <a:ext cx="4252912" cy="41148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CC3300"/>
                </a:solidFill>
              </a:rPr>
              <a:t>Ионная</a:t>
            </a:r>
          </a:p>
          <a:p>
            <a:pPr eaLnBrk="1" hangingPunct="1"/>
            <a:r>
              <a:rPr lang="ru-RU" sz="3600" smtClean="0">
                <a:solidFill>
                  <a:srgbClr val="CC3300"/>
                </a:solidFill>
              </a:rPr>
              <a:t>Атомная</a:t>
            </a:r>
          </a:p>
          <a:p>
            <a:pPr eaLnBrk="1" hangingPunct="1"/>
            <a:r>
              <a:rPr lang="ru-RU" sz="3600" smtClean="0">
                <a:solidFill>
                  <a:srgbClr val="CC3300"/>
                </a:solidFill>
              </a:rPr>
              <a:t>Молекулярная</a:t>
            </a:r>
          </a:p>
          <a:p>
            <a:pPr eaLnBrk="1" hangingPunct="1"/>
            <a:r>
              <a:rPr lang="ru-RU" sz="3600" smtClean="0">
                <a:solidFill>
                  <a:srgbClr val="CC3300"/>
                </a:solidFill>
              </a:rPr>
              <a:t>Металлическая</a:t>
            </a:r>
          </a:p>
          <a:p>
            <a:pPr eaLnBrk="1" hangingPunct="1">
              <a:buFont typeface="Wingdings" pitchFamily="2" charset="2"/>
              <a:buNone/>
            </a:pPr>
            <a:endParaRPr lang="ru-RU" sz="4000" smtClean="0">
              <a:solidFill>
                <a:srgbClr val="CC3300"/>
              </a:solidFill>
            </a:endParaRPr>
          </a:p>
        </p:txBody>
      </p:sp>
      <p:sp>
        <p:nvSpPr>
          <p:cNvPr id="8196" name="Rectangle 8"/>
          <p:cNvSpPr>
            <a:spLocks noGrp="1" noChangeArrowheads="1"/>
          </p:cNvSpPr>
          <p:nvPr>
            <p:ph sz="quarter" idx="2"/>
          </p:nvPr>
        </p:nvSpPr>
        <p:spPr>
          <a:xfrm flipH="1">
            <a:off x="7159625" y="3144838"/>
            <a:ext cx="66675" cy="144462"/>
          </a:xfrm>
        </p:spPr>
        <p:txBody>
          <a:bodyPr/>
          <a:lstStyle/>
          <a:p>
            <a:pPr eaLnBrk="1" hangingPunct="1"/>
            <a:endParaRPr lang="ru-RU" sz="2000" smtClean="0"/>
          </a:p>
        </p:txBody>
      </p:sp>
      <p:pic>
        <p:nvPicPr>
          <p:cNvPr id="8197" name="Picture 4" descr="AG00004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2205038"/>
            <a:ext cx="182880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0" descr="molekula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92725" y="4238625"/>
            <a:ext cx="3024188" cy="2359025"/>
          </a:xfr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8"/>
          <p:cNvSpPr>
            <a:spLocks noGrp="1" noChangeArrowheads="1"/>
          </p:cNvSpPr>
          <p:nvPr>
            <p:ph/>
          </p:nvPr>
        </p:nvSpPr>
        <p:spPr>
          <a:xfrm flipH="1">
            <a:off x="3059113" y="4221163"/>
            <a:ext cx="71437" cy="857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762000"/>
            <a:ext cx="7772400" cy="1143000"/>
          </a:xfrm>
          <a:effectLst>
            <a:outerShdw dist="107763" dir="13500000" algn="ctr" rotWithShape="0">
              <a:srgbClr val="80808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5400" smtClean="0">
                <a:solidFill>
                  <a:srgbClr val="CC99FF"/>
                </a:solidFill>
                <a:latin typeface="Arial" charset="0"/>
              </a:rPr>
              <a:t>Ионная кристаллическая решётка</a:t>
            </a:r>
          </a:p>
        </p:txBody>
      </p:sp>
      <p:pic>
        <p:nvPicPr>
          <p:cNvPr id="21516" name="Picture 1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430463"/>
            <a:ext cx="5864225" cy="442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7" name="Text Box 13"/>
          <p:cNvSpPr txBox="1">
            <a:spLocks noChangeArrowheads="1"/>
          </p:cNvSpPr>
          <p:nvPr/>
        </p:nvSpPr>
        <p:spPr bwMode="auto">
          <a:xfrm flipH="1" flipV="1">
            <a:off x="5219700" y="6165850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pPr>
              <a:spcBef>
                <a:spcPct val="50000"/>
              </a:spcBef>
            </a:pPr>
            <a:endParaRPr kumimoji="0" lang="ru-RU" sz="2000">
              <a:latin typeface="Arial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15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998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98"/>
                            </p:stCondLst>
                            <p:childTnLst>
                              <p:par>
                                <p:cTn id="1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1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1143000"/>
          </a:xfrm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5400" smtClean="0">
                <a:latin typeface="Arial" charset="0"/>
              </a:rPr>
              <a:t>Атомная кристаллическая решётка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body" sz="half" idx="2"/>
          </p:nvPr>
        </p:nvSpPr>
        <p:spPr>
          <a:xfrm flipH="1">
            <a:off x="4284663" y="4437063"/>
            <a:ext cx="98425" cy="3921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3200" smtClean="0"/>
          </a:p>
        </p:txBody>
      </p:sp>
      <p:pic>
        <p:nvPicPr>
          <p:cNvPr id="22534" name="Picture 6" descr="к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2275" y="2420938"/>
            <a:ext cx="5472113" cy="44370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3" name="Picture 11" descr="кристаллическая решетка иода"/>
          <p:cNvPicPr>
            <a:picLocks noChangeAspect="1" noChangeArrowheads="1"/>
          </p:cNvPicPr>
          <p:nvPr>
            <p:ph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2627313" y="2581275"/>
            <a:ext cx="4035425" cy="3008313"/>
          </a:xfrm>
          <a:noFill/>
        </p:spPr>
      </p:pic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533400"/>
            <a:ext cx="8458200" cy="1143000"/>
          </a:xfrm>
          <a:effectLst>
            <a:outerShdw dist="107763" dir="13500000" algn="ctr" rotWithShape="0">
              <a:srgbClr val="80808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5400" smtClean="0">
                <a:latin typeface="Arial" charset="0"/>
              </a:rPr>
              <a:t>Молекулярная кристаллическая решётка</a:t>
            </a:r>
          </a:p>
        </p:txBody>
      </p:sp>
      <p:sp>
        <p:nvSpPr>
          <p:cNvPr id="11268" name="Rectangle 10"/>
          <p:cNvSpPr>
            <a:spLocks noChangeArrowheads="1"/>
          </p:cNvSpPr>
          <p:nvPr/>
        </p:nvSpPr>
        <p:spPr bwMode="auto">
          <a:xfrm>
            <a:off x="3776663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1763713" y="5516563"/>
            <a:ext cx="5029200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ru-RU" sz="3600">
                <a:latin typeface="Arial" charset="0"/>
              </a:rPr>
              <a:t>Кристаллическая</a:t>
            </a:r>
            <a:r>
              <a:rPr kumimoji="0" lang="ru-RU" sz="2000">
                <a:latin typeface="Arial" charset="0"/>
              </a:rPr>
              <a:t> </a:t>
            </a:r>
            <a:r>
              <a:rPr kumimoji="0" lang="ru-RU" sz="2800">
                <a:latin typeface="Arial" charset="0"/>
              </a:rPr>
              <a:t>решётка йода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  <p:bldP spid="23565" grpId="0" autoUpdateAnimBg="0"/>
    </p:bldLst>
  </p:timing>
</p:sld>
</file>

<file path=ppt/theme/theme1.xml><?xml version="1.0" encoding="utf-8"?>
<a:theme xmlns:a="http://schemas.openxmlformats.org/drawingml/2006/main" name="Generic">
  <a:themeElements>
    <a:clrScheme name="Generic 1">
      <a:dk1>
        <a:srgbClr val="800000"/>
      </a:dk1>
      <a:lt1>
        <a:srgbClr val="FFFFFF"/>
      </a:lt1>
      <a:dk2>
        <a:srgbClr val="000000"/>
      </a:dk2>
      <a:lt2>
        <a:srgbClr val="FFFFCC"/>
      </a:lt2>
      <a:accent1>
        <a:srgbClr val="777777"/>
      </a:accent1>
      <a:accent2>
        <a:srgbClr val="0033CC"/>
      </a:accent2>
      <a:accent3>
        <a:srgbClr val="AAAAAA"/>
      </a:accent3>
      <a:accent4>
        <a:srgbClr val="DADADA"/>
      </a:accent4>
      <a:accent5>
        <a:srgbClr val="BDBDBD"/>
      </a:accent5>
      <a:accent6>
        <a:srgbClr val="002DB9"/>
      </a:accent6>
      <a:hlink>
        <a:srgbClr val="800000"/>
      </a:hlink>
      <a:folHlink>
        <a:srgbClr val="660066"/>
      </a:folHlink>
    </a:clrScheme>
    <a:fontScheme name="Generic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Generic 1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777777"/>
        </a:accent1>
        <a:accent2>
          <a:srgbClr val="0033CC"/>
        </a:accent2>
        <a:accent3>
          <a:srgbClr val="AAAAAA"/>
        </a:accent3>
        <a:accent4>
          <a:srgbClr val="DADADA"/>
        </a:accent4>
        <a:accent5>
          <a:srgbClr val="BDBDBD"/>
        </a:accent5>
        <a:accent6>
          <a:srgbClr val="002DB9"/>
        </a:accent6>
        <a:hlink>
          <a:srgbClr val="800000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neric 2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Generic</Template>
  <TotalTime>692</TotalTime>
  <Words>146</Words>
  <Application>Microsoft Office PowerPoint</Application>
  <PresentationFormat>Экран (4:3)</PresentationFormat>
  <Paragraphs>37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Times New Roman</vt:lpstr>
      <vt:lpstr>Arial</vt:lpstr>
      <vt:lpstr>Arial Narrow</vt:lpstr>
      <vt:lpstr>Wingdings</vt:lpstr>
      <vt:lpstr>Calibri</vt:lpstr>
      <vt:lpstr>Rockwell Extra Bold</vt:lpstr>
      <vt:lpstr>Generic</vt:lpstr>
      <vt:lpstr>Слайд 1</vt:lpstr>
      <vt:lpstr>Твёрдые вещества</vt:lpstr>
      <vt:lpstr>Аморфные вещества</vt:lpstr>
      <vt:lpstr>Кристаллические вещества</vt:lpstr>
      <vt:lpstr>Кристаллическая решётка</vt:lpstr>
      <vt:lpstr>Типы кристаллических решёток</vt:lpstr>
      <vt:lpstr>Ионная кристаллическая решётка</vt:lpstr>
      <vt:lpstr>Атомная кристаллическая решётка</vt:lpstr>
      <vt:lpstr>Молекулярная кристаллическая решётка</vt:lpstr>
      <vt:lpstr>Металлическая кристаллическая решётка</vt:lpstr>
      <vt:lpstr>Подумай и ответь !</vt:lpstr>
      <vt:lpstr>Список использованной литературы</vt:lpstr>
    </vt:vector>
  </TitlesOfParts>
  <Company>FIO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Типы кристаллических решёток</dc:title>
  <dc:creator>st1-1</dc:creator>
  <cp:lastModifiedBy>Admin</cp:lastModifiedBy>
  <cp:revision>41</cp:revision>
  <dcterms:created xsi:type="dcterms:W3CDTF">2003-12-09T07:26:21Z</dcterms:created>
  <dcterms:modified xsi:type="dcterms:W3CDTF">2012-04-10T20:04:28Z</dcterms:modified>
</cp:coreProperties>
</file>