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Default Extension="flv" ContentType="video/unknown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2"/>
  </p:sldMasterIdLst>
  <p:sldIdLst>
    <p:sldId id="256" r:id="rId3"/>
    <p:sldId id="259" r:id="rId4"/>
    <p:sldId id="260" r:id="rId5"/>
    <p:sldId id="261" r:id="rId6"/>
    <p:sldId id="262" r:id="rId7"/>
    <p:sldId id="263" r:id="rId8"/>
    <p:sldId id="268" r:id="rId9"/>
    <p:sldId id="264" r:id="rId10"/>
    <p:sldId id="265" r:id="rId11"/>
    <p:sldId id="266" r:id="rId12"/>
    <p:sldId id="267" r:id="rId13"/>
    <p:sldId id="269" r:id="rId14"/>
    <p:sldId id="25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="" xmlns:p14="http://schemas.microsoft.com/office/powerpoint/2007/7/12/main" val="0"/>
    </p:ext>
    <p:ext uri="{D31A062A-798A-4329-ABDD-BBA856620510}">
      <p14:defaultImageDpi xmlns="" xmlns:p14="http://schemas.microsoft.com/office/powerpoint/2007/7/12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8" autoAdjust="0"/>
    <p:restoredTop sz="91144" autoAdjust="0"/>
  </p:normalViewPr>
  <p:slideViewPr>
    <p:cSldViewPr>
      <p:cViewPr varScale="1">
        <p:scale>
          <a:sx n="96" d="100"/>
          <a:sy n="96" d="100"/>
        </p:scale>
        <p:origin x="-33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Злаки</a:t>
            </a:r>
            <a:endParaRPr lang="en-US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Рис</c:v>
                </c:pt>
                <c:pt idx="1">
                  <c:v>Пшеница</c:v>
                </c:pt>
                <c:pt idx="2">
                  <c:v>Кукуруза</c:v>
                </c:pt>
                <c:pt idx="3">
                  <c:v>Картофель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0.86000000000000021</c:v>
                </c:pt>
                <c:pt idx="1">
                  <c:v>0.75000000000000022</c:v>
                </c:pt>
                <c:pt idx="2">
                  <c:v>0.7200000000000002</c:v>
                </c:pt>
                <c:pt idx="3">
                  <c:v>0.24000000000000005</c:v>
                </c:pt>
              </c:numCache>
            </c:numRef>
          </c:val>
        </c:ser>
        <c:dLbls>
          <c:showVal val="1"/>
        </c:dLbls>
        <c:overlap val="-25"/>
        <c:axId val="58634624"/>
        <c:axId val="58636160"/>
      </c:barChart>
      <c:catAx>
        <c:axId val="58634624"/>
        <c:scaling>
          <c:orientation val="minMax"/>
        </c:scaling>
        <c:axPos val="b"/>
        <c:majorTickMark val="none"/>
        <c:tickLblPos val="nextTo"/>
        <c:crossAx val="58636160"/>
        <c:crosses val="autoZero"/>
        <c:auto val="1"/>
        <c:lblAlgn val="ctr"/>
        <c:lblOffset val="100"/>
      </c:catAx>
      <c:valAx>
        <c:axId val="58636160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586346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5E9E-73C1-49A9-AE4E-4714EA0FD64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EC6BDCF-0CBE-4C55-8D3C-D121C1016A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5E9E-73C1-49A9-AE4E-4714EA0FD64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6BDCF-0CBE-4C55-8D3C-D121C1016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5E9E-73C1-49A9-AE4E-4714EA0FD64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6BDCF-0CBE-4C55-8D3C-D121C1016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5E9E-73C1-49A9-AE4E-4714EA0FD64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6BDCF-0CBE-4C55-8D3C-D121C1016A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5E9E-73C1-49A9-AE4E-4714EA0FD64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EC6BDCF-0CBE-4C55-8D3C-D121C1016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5E9E-73C1-49A9-AE4E-4714EA0FD64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6BDCF-0CBE-4C55-8D3C-D121C1016A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5E9E-73C1-49A9-AE4E-4714EA0FD64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6BDCF-0CBE-4C55-8D3C-D121C1016A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5E9E-73C1-49A9-AE4E-4714EA0FD64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6BDCF-0CBE-4C55-8D3C-D121C1016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5E9E-73C1-49A9-AE4E-4714EA0FD64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6BDCF-0CBE-4C55-8D3C-D121C1016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5E9E-73C1-49A9-AE4E-4714EA0FD64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6BDCF-0CBE-4C55-8D3C-D121C1016A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5E9E-73C1-49A9-AE4E-4714EA0FD64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EC6BDCF-0CBE-4C55-8D3C-D121C1016A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DEA5E9E-73C1-49A9-AE4E-4714EA0FD64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EC6BDCF-0CBE-4C55-8D3C-D121C1016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video1.fl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3042" y="857232"/>
            <a:ext cx="6215106" cy="4714908"/>
          </a:xfrm>
          <a:blipFill>
            <a:blip r:embed="rId2" cstate="print"/>
            <a:tile tx="0" ty="0" sx="100000" sy="100000" flip="none" algn="tl"/>
          </a:blipFill>
          <a:ln w="76200"/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Left"/>
            <a:lightRig rig="threePt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  <a:sp3d prstMaterial="metal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/>
              <a:t/>
            </a:r>
            <a:br>
              <a:rPr lang="en-US" sz="1000" dirty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/>
              <a:t/>
            </a:r>
            <a:br>
              <a:rPr lang="en-US" sz="1000" dirty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/>
              <a:t/>
            </a:r>
            <a:br>
              <a:rPr lang="en-US" sz="1000" dirty="0"/>
            </a:br>
            <a:r>
              <a:rPr lang="ru-RU" sz="9600" dirty="0" smtClean="0"/>
              <a:t>Крахмал</a:t>
            </a:r>
            <a:r>
              <a:rPr lang="en-US" sz="9600" dirty="0" smtClean="0"/>
              <a:t> </a:t>
            </a:r>
            <a:r>
              <a:rPr lang="en-US" sz="1100" dirty="0" smtClean="0"/>
              <a:t>     </a:t>
            </a:r>
            <a:br>
              <a:rPr lang="en-US" sz="1100" dirty="0" smtClean="0"/>
            </a:br>
            <a:r>
              <a:rPr lang="en-US" sz="6600" dirty="0" smtClean="0"/>
              <a:t>(</a:t>
            </a:r>
            <a:r>
              <a:rPr lang="en-US" sz="6000" dirty="0" smtClean="0"/>
              <a:t>C</a:t>
            </a:r>
            <a:r>
              <a:rPr lang="en-US" sz="6000" baseline="-25000" dirty="0" smtClean="0">
                <a:ea typeface="Calibri"/>
                <a:cs typeface="Times New Roman"/>
              </a:rPr>
              <a:t>6</a:t>
            </a:r>
            <a:r>
              <a:rPr lang="en-US" sz="6000" dirty="0" smtClean="0"/>
              <a:t>H</a:t>
            </a:r>
            <a:r>
              <a:rPr lang="en-US" sz="6000" baseline="-25000" dirty="0" smtClean="0">
                <a:ea typeface="Calibri"/>
                <a:cs typeface="Times New Roman"/>
              </a:rPr>
              <a:t>10</a:t>
            </a:r>
            <a:r>
              <a:rPr lang="en-US" sz="6000" dirty="0" smtClean="0"/>
              <a:t>O</a:t>
            </a:r>
            <a:r>
              <a:rPr lang="en-US" sz="6600" baseline="-25000" dirty="0" smtClean="0"/>
              <a:t>5</a:t>
            </a:r>
            <a:r>
              <a:rPr lang="en-US" sz="6600" dirty="0" smtClean="0"/>
              <a:t>)</a:t>
            </a:r>
            <a:r>
              <a:rPr lang="en-US" sz="6600" baseline="-25000" dirty="0" smtClean="0"/>
              <a:t>n</a:t>
            </a:r>
            <a:r>
              <a:rPr lang="ru-RU" sz="9600" dirty="0"/>
              <a:t/>
            </a:r>
            <a:br>
              <a:rPr lang="ru-RU" sz="9600" dirty="0"/>
            </a:br>
            <a:endParaRPr lang="ru-RU" sz="9600" dirty="0"/>
          </a:p>
        </p:txBody>
      </p:sp>
      <p:sp>
        <p:nvSpPr>
          <p:cNvPr id="3" name="Рамка 2"/>
          <p:cNvSpPr/>
          <p:nvPr/>
        </p:nvSpPr>
        <p:spPr>
          <a:xfrm>
            <a:off x="3571868" y="6000768"/>
            <a:ext cx="2714644" cy="42862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</a:rPr>
              <a:t>Prezentacii.com</a:t>
            </a: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07/7/12/main" val="344027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85852" y="214290"/>
            <a:ext cx="6572296" cy="64294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Применение крахмала.</a:t>
            </a:r>
            <a:endParaRPr lang="ru-RU" sz="3200" dirty="0"/>
          </a:p>
        </p:txBody>
      </p:sp>
      <p:sp>
        <p:nvSpPr>
          <p:cNvPr id="5" name="Rounded Rectangle 4"/>
          <p:cNvSpPr/>
          <p:nvPr/>
        </p:nvSpPr>
        <p:spPr>
          <a:xfrm>
            <a:off x="357158" y="1000108"/>
            <a:ext cx="8215370" cy="378621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Крахмал - основная часть важнейших продуктов питания: муки (75 - 80%), картофеля (25%), саго и др. Энергетическая ценность около 16,8 кДж/г.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Он является ценным питательным продуктом. Чтобы облегчить его усвоение, содержащие крахмал продукты подвергают действию высокой температуры, то есть картофель варят, хлеб пекут. В этих условиях происходит частичный гидролиз крахмала и образуются декстрины, растворимые в воде. Декстрины в пищеварительном тракте подвергаются дальнейшему гидролизу до глюкозы, которая усваивается организмом. Избыток глюкозы превращается в гликоген (животный крахмал). Состав гликогена такой же, как у крахмала, - </a:t>
            </a:r>
            <a:r>
              <a:rPr lang="ru-RU" sz="1600" dirty="0">
                <a:solidFill>
                  <a:schemeClr val="tx1"/>
                </a:solidFill>
              </a:rPr>
              <a:t>(C</a:t>
            </a:r>
            <a:r>
              <a:rPr lang="ru-RU" sz="1600" baseline="-25000" dirty="0">
                <a:solidFill>
                  <a:schemeClr val="tx1"/>
                </a:solidFill>
              </a:rPr>
              <a:t>6</a:t>
            </a:r>
            <a:r>
              <a:rPr lang="ru-RU" sz="1600" dirty="0">
                <a:solidFill>
                  <a:schemeClr val="tx1"/>
                </a:solidFill>
              </a:rPr>
              <a:t>H</a:t>
            </a:r>
            <a:r>
              <a:rPr lang="ru-RU" sz="1600" baseline="-25000" dirty="0">
                <a:solidFill>
                  <a:schemeClr val="tx1"/>
                </a:solidFill>
              </a:rPr>
              <a:t>10</a:t>
            </a:r>
            <a:r>
              <a:rPr lang="ru-RU" sz="1600" dirty="0">
                <a:solidFill>
                  <a:schemeClr val="tx1"/>
                </a:solidFill>
              </a:rPr>
              <a:t>O5)</a:t>
            </a:r>
            <a:r>
              <a:rPr lang="ru-RU" sz="1600" baseline="-25000" dirty="0">
                <a:solidFill>
                  <a:schemeClr val="tx1"/>
                </a:solidFill>
              </a:rPr>
              <a:t>n</a:t>
            </a:r>
            <a:r>
              <a:rPr lang="en-US" sz="1600" baseline="-250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, но его молекулы более разветвленные. Особенно много гликогена содержится в печени (до 10%). В организме гликоген является резервным веществом, которое превращается в глюкозу по мере ее расходования в клетках.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В промышленности крахмал путем гидролиза превращают в патоку и глюкозу. Для этого его нагревают с разбавленной серной кислотой, избыток которой затем нейтрализуют мелом.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714348" y="5072074"/>
            <a:ext cx="7844173" cy="1143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07/7/12/main" val="403509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71472" y="142852"/>
            <a:ext cx="7786742" cy="3786214"/>
          </a:xfrm>
          <a:prstGeom prst="round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Образовавшийся осадок сульфата кальция отфильтровывают, раствор упаривают и выделяют глюкозу. Если гидролиз крахмала не доводить до конца, то образуется смесь декстринов с глюкозой - патока, которую применяют в кондитерской промышленности. Получаемые с помощью крахмала декстрины используются в качестве клея, для загустения красок при нанесении рисунков на ткань.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Крахмал применяют для накрахмаливания белья. Под горячим утюгом происходит частичный гидролиз крахмала и превращение его в декстрины. Последние образуют на ткани плотную пленку, которая придает блеск ткани и предохраняет ее от загрянения.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Крахмал и его производные также применяются при производстве бумаги, текстильных изделий,  в литейном и других производствах, а также в фармацевтической промышленности.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428596" y="4143380"/>
            <a:ext cx="3357586" cy="24431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4857752" y="4143380"/>
            <a:ext cx="2714644" cy="24875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07/7/12/main" val="245485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71472" y="142852"/>
            <a:ext cx="7929618" cy="50006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Определение крахмала в пище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1428728" y="785794"/>
            <a:ext cx="5857916" cy="36020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ounded Rectangle 5"/>
          <p:cNvSpPr/>
          <p:nvPr/>
        </p:nvSpPr>
        <p:spPr>
          <a:xfrm>
            <a:off x="214282" y="4500570"/>
            <a:ext cx="8572560" cy="207170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Простым способом </a:t>
            </a:r>
            <a:r>
              <a:rPr lang="ru-RU" dirty="0" smtClean="0">
                <a:solidFill>
                  <a:schemeClr val="tx1"/>
                </a:solidFill>
              </a:rPr>
              <a:t>определения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содержания </a:t>
            </a:r>
            <a:r>
              <a:rPr lang="ru-RU" dirty="0">
                <a:solidFill>
                  <a:schemeClr val="tx1"/>
                </a:solidFill>
              </a:rPr>
              <a:t>в пище крахмала является</a:t>
            </a:r>
          </a:p>
          <a:p>
            <a:r>
              <a:rPr lang="ru-RU" dirty="0">
                <a:solidFill>
                  <a:schemeClr val="tx1"/>
                </a:solidFill>
              </a:rPr>
              <a:t>йодный тест.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Молекулы </a:t>
            </a:r>
            <a:r>
              <a:rPr lang="ru-RU" dirty="0">
                <a:solidFill>
                  <a:schemeClr val="tx1"/>
                </a:solidFill>
              </a:rPr>
              <a:t>крахмала имеют форму </a:t>
            </a:r>
            <a:r>
              <a:rPr lang="ru-RU" dirty="0" smtClean="0">
                <a:solidFill>
                  <a:schemeClr val="tx1"/>
                </a:solidFill>
              </a:rPr>
              <a:t>штопора.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Когда </a:t>
            </a:r>
            <a:r>
              <a:rPr lang="ru-RU" dirty="0">
                <a:solidFill>
                  <a:schemeClr val="tx1"/>
                </a:solidFill>
              </a:rPr>
              <a:t>молекула </a:t>
            </a:r>
            <a:r>
              <a:rPr lang="ru-RU" dirty="0" smtClean="0">
                <a:solidFill>
                  <a:schemeClr val="tx1"/>
                </a:solidFill>
              </a:rPr>
              <a:t>крахмала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контактирует с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раствором </a:t>
            </a:r>
            <a:r>
              <a:rPr lang="ru-RU" dirty="0">
                <a:solidFill>
                  <a:schemeClr val="tx1"/>
                </a:solidFill>
              </a:rPr>
              <a:t>йода, ионы йода </a:t>
            </a:r>
            <a:r>
              <a:rPr lang="ru-RU" dirty="0" smtClean="0">
                <a:solidFill>
                  <a:schemeClr val="tx1"/>
                </a:solidFill>
              </a:rPr>
              <a:t>проникают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внутрь </a:t>
            </a:r>
            <a:r>
              <a:rPr lang="ru-RU" dirty="0">
                <a:solidFill>
                  <a:schemeClr val="tx1"/>
                </a:solidFill>
              </a:rPr>
              <a:t>и формируют </a:t>
            </a:r>
            <a:r>
              <a:rPr lang="ru-RU" dirty="0" smtClean="0">
                <a:solidFill>
                  <a:schemeClr val="tx1"/>
                </a:solidFill>
              </a:rPr>
              <a:t>крахмально-полийодный </a:t>
            </a:r>
            <a:r>
              <a:rPr lang="ru-RU" dirty="0">
                <a:solidFill>
                  <a:schemeClr val="tx1"/>
                </a:solidFill>
              </a:rPr>
              <a:t>комплекс. В </a:t>
            </a:r>
            <a:r>
              <a:rPr lang="ru-RU" dirty="0" smtClean="0">
                <a:solidFill>
                  <a:schemeClr val="tx1"/>
                </a:solidFill>
              </a:rPr>
              <a:t>результате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процесса молекула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крахмала окрашивается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>
                <a:solidFill>
                  <a:schemeClr val="tx1"/>
                </a:solidFill>
              </a:rPr>
              <a:t>голубой цвет.</a:t>
            </a:r>
          </a:p>
        </p:txBody>
      </p:sp>
    </p:spTree>
    <p:extLst>
      <p:ext uri="{BB962C8B-B14F-4D97-AF65-F5344CB8AC3E}">
        <p14:creationId xmlns="" xmlns:p14="http://schemas.microsoft.com/office/powerpoint/2007/7/12/main" val="389365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7358114" cy="56043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Вода + Крахмал + Сабвуфер</a:t>
            </a:r>
          </a:p>
        </p:txBody>
      </p:sp>
      <p:pic>
        <p:nvPicPr>
          <p:cNvPr id="4" name="video.flv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1"/>
            <p:extLst>
              <p:ext uri="{F8B40766-3117-49D6-85D0-CBC5EB6F0422}">
                <pav:media xmlns="" xmlns:pav="http://schemas.microsoft.com/office/2007/6/19/audiovideo">
                  <pav:srcMedia r:embed="rId3">
                    <pav:bmkLst/>
                  </pav:srcMedia>
                </pav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428728" y="785794"/>
            <a:ext cx="60960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ounded Rectangle 6"/>
          <p:cNvSpPr/>
          <p:nvPr/>
        </p:nvSpPr>
        <p:spPr>
          <a:xfrm>
            <a:off x="285720" y="5500702"/>
            <a:ext cx="8358246" cy="1143008"/>
          </a:xfrm>
          <a:prstGeom prst="roundRect">
            <a:avLst>
              <a:gd name="adj" fmla="val 11648"/>
            </a:avLst>
          </a:prstGeom>
          <a:solidFill>
            <a:srgbClr val="7030A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bg1"/>
                </a:solidFill>
              </a:rPr>
              <a:t>Сочетание "крахмал + вода" является так называемой «не-Ньютоновой жидкостью», т.е. жидкостью, на которую "не действуют" законы Ньютона.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Свойство такой массы - тягучесть. она может вести себя и как жидкость и﻿ как порошок.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07/7/12/main" val="103765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285704"/>
            <a:ext cx="8858312" cy="6572296"/>
          </a:xfrm>
          <a:prstGeom prst="roundRect">
            <a:avLst>
              <a:gd name="adj" fmla="val 6355"/>
            </a:avLst>
          </a:pr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5720" y="928670"/>
            <a:ext cx="8358246" cy="1200329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Крахмал состоит из 2 полисахаридов - амилозы и амилопектина, образованных остатками глюкозы. Экспериментально доказано, что химическая формула крахмала 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ru-RU" dirty="0" smtClean="0">
                <a:solidFill>
                  <a:schemeClr val="tx1"/>
                </a:solidFill>
              </a:rPr>
              <a:t>C</a:t>
            </a:r>
            <a:r>
              <a:rPr lang="ru-RU" baseline="-25000" dirty="0" smtClean="0">
                <a:solidFill>
                  <a:schemeClr val="tx1"/>
                </a:solidFill>
              </a:rPr>
              <a:t>6</a:t>
            </a:r>
            <a:r>
              <a:rPr lang="ru-RU" dirty="0" smtClean="0">
                <a:solidFill>
                  <a:schemeClr val="tx1"/>
                </a:solidFill>
              </a:rPr>
              <a:t>H</a:t>
            </a:r>
            <a:r>
              <a:rPr lang="ru-RU" baseline="-25000" dirty="0" smtClean="0">
                <a:solidFill>
                  <a:schemeClr val="tx1"/>
                </a:solidFill>
              </a:rPr>
              <a:t>10</a:t>
            </a:r>
            <a:r>
              <a:rPr lang="ru-RU" dirty="0" smtClean="0">
                <a:solidFill>
                  <a:schemeClr val="tx1"/>
                </a:solidFill>
              </a:rPr>
              <a:t>O5)</a:t>
            </a:r>
            <a:r>
              <a:rPr lang="ru-RU" baseline="-25000" dirty="0" smtClean="0">
                <a:solidFill>
                  <a:schemeClr val="tx1"/>
                </a:solidFill>
              </a:rPr>
              <a:t>n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928662" y="2500306"/>
            <a:ext cx="6858048" cy="2010737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Left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428596" y="4714884"/>
            <a:ext cx="8143932" cy="1754326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Установлено, что крахмал состоит не только из линейных молекул, но и из молекул разветвленной структуры. Этим объясняется зернистое строение крахмала. Накапливается в виде зерен, главным образом в клетках семян, луковиц, клубней, а также в листьях и стеблях. Крахмал - белый порошок, нерастворимый в холодной воде. В горячей воде он набухает и образует клейстер.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42910" y="142852"/>
            <a:ext cx="7429552" cy="64294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Строение крахмала.</a:t>
            </a:r>
            <a:endParaRPr lang="en-US" sz="3200" dirty="0" smtClean="0"/>
          </a:p>
        </p:txBody>
      </p:sp>
    </p:spTree>
    <p:extLst>
      <p:ext uri="{BB962C8B-B14F-4D97-AF65-F5344CB8AC3E}">
        <p14:creationId xmlns="" xmlns:p14="http://schemas.microsoft.com/office/powerpoint/2007/7/12/main" val="98330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85786" y="214290"/>
            <a:ext cx="7500990" cy="64294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Физические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ru-RU" sz="3200" dirty="0" smtClean="0">
                <a:solidFill>
                  <a:schemeClr val="bg1"/>
                </a:solidFill>
              </a:rPr>
              <a:t>Свойства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85720" y="4786322"/>
            <a:ext cx="8572560" cy="164307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Безвкусный, аморфный порошок белого цвета, нерастворимый в холодной воде; в горячей воде набухает (растворяется), образуя коллоидный раствор — клейстер. Под микроскопом видно, что это зернистый порошок; при сжатии порошка крахмала в руке он издаёт характерный «хруст», вызванный трением частиц.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1142976" y="1071546"/>
            <a:ext cx="6643734" cy="35979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="" xmlns:p14="http://schemas.microsoft.com/office/powerpoint/2007/7/12/main" val="298275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14414" y="214290"/>
            <a:ext cx="6929486" cy="64294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химические свойства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57158" y="1214422"/>
            <a:ext cx="8286808" cy="528641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В горячей воде набухает, в воде и при добавлении кислоты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(</a:t>
            </a:r>
            <a:r>
              <a:rPr lang="en-US" dirty="0" smtClean="0">
                <a:solidFill>
                  <a:schemeClr val="tx1"/>
                </a:solidFill>
              </a:rPr>
              <a:t>H</a:t>
            </a:r>
            <a:r>
              <a:rPr lang="en-US" baseline="-25000" dirty="0" smtClean="0">
                <a:solidFill>
                  <a:schemeClr val="tx1"/>
                </a:solidFill>
              </a:rPr>
              <a:t>2</a:t>
            </a:r>
            <a:r>
              <a:rPr lang="en-US" dirty="0" smtClean="0">
                <a:solidFill>
                  <a:schemeClr val="tx1"/>
                </a:solidFill>
              </a:rPr>
              <a:t>SO</a:t>
            </a:r>
            <a:r>
              <a:rPr lang="en-US" baseline="-25000" dirty="0" smtClean="0">
                <a:solidFill>
                  <a:schemeClr val="tx1"/>
                </a:solidFill>
              </a:rPr>
              <a:t>4</a:t>
            </a:r>
            <a:r>
              <a:rPr lang="ru-RU" baseline="-25000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, разбавленная, и др.) как катализатора, постепенно гидролизуется с уменьшением молекулярной массы, вплоть до глюкозы. Образует коллоидный раствор (крахмальный клейстер); с раствором йода даёт синюю окраску.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Молекулы крахмала неоднородны по размерам. Крахмал представляет собой смесь линейных и разветвлённых макромолекул.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При действии ферментов или нагревании с кислотами подвергается гидролизу. Уравнение:(C</a:t>
            </a:r>
            <a:r>
              <a:rPr lang="ru-RU" baseline="-25000" dirty="0" smtClean="0">
                <a:solidFill>
                  <a:schemeClr val="tx1"/>
                </a:solidFill>
              </a:rPr>
              <a:t>6</a:t>
            </a:r>
            <a:r>
              <a:rPr lang="ru-RU" dirty="0" smtClean="0">
                <a:solidFill>
                  <a:schemeClr val="tx1"/>
                </a:solidFill>
              </a:rPr>
              <a:t>H</a:t>
            </a:r>
            <a:r>
              <a:rPr lang="ru-RU" baseline="-25000" dirty="0" smtClean="0">
                <a:solidFill>
                  <a:schemeClr val="tx1"/>
                </a:solidFill>
              </a:rPr>
              <a:t>10</a:t>
            </a:r>
            <a:r>
              <a:rPr lang="ru-RU" dirty="0" smtClean="0">
                <a:solidFill>
                  <a:schemeClr val="tx1"/>
                </a:solidFill>
              </a:rPr>
              <a:t>O</a:t>
            </a:r>
            <a:r>
              <a:rPr lang="ru-RU" baseline="-25000" dirty="0" smtClean="0">
                <a:solidFill>
                  <a:schemeClr val="tx1"/>
                </a:solidFill>
              </a:rPr>
              <a:t>5</a:t>
            </a:r>
            <a:r>
              <a:rPr lang="ru-RU" dirty="0" smtClean="0">
                <a:solidFill>
                  <a:schemeClr val="tx1"/>
                </a:solidFill>
              </a:rPr>
              <a:t>)n + </a:t>
            </a:r>
            <a:r>
              <a:rPr lang="ru-RU" baseline="-25000" dirty="0" smtClean="0">
                <a:solidFill>
                  <a:schemeClr val="tx1"/>
                </a:solidFill>
              </a:rPr>
              <a:t>n</a:t>
            </a:r>
            <a:r>
              <a:rPr lang="ru-RU" dirty="0" smtClean="0">
                <a:solidFill>
                  <a:schemeClr val="tx1"/>
                </a:solidFill>
              </a:rPr>
              <a:t>H</a:t>
            </a:r>
            <a:r>
              <a:rPr lang="ru-RU" baseline="-25000" dirty="0" smtClean="0">
                <a:solidFill>
                  <a:schemeClr val="tx1"/>
                </a:solidFill>
              </a:rPr>
              <a:t>2</a:t>
            </a:r>
            <a:r>
              <a:rPr lang="ru-RU" dirty="0" smtClean="0">
                <a:solidFill>
                  <a:schemeClr val="tx1"/>
                </a:solidFill>
              </a:rPr>
              <a:t>O—H</a:t>
            </a:r>
            <a:r>
              <a:rPr lang="ru-RU" baseline="-25000" dirty="0" smtClean="0">
                <a:solidFill>
                  <a:schemeClr val="tx1"/>
                </a:solidFill>
              </a:rPr>
              <a:t>2</a:t>
            </a:r>
            <a:r>
              <a:rPr lang="ru-RU" dirty="0" smtClean="0">
                <a:solidFill>
                  <a:schemeClr val="tx1"/>
                </a:solidFill>
              </a:rPr>
              <a:t>SO</a:t>
            </a:r>
            <a:r>
              <a:rPr lang="ru-RU" baseline="-25000" dirty="0" smtClean="0">
                <a:solidFill>
                  <a:schemeClr val="tx1"/>
                </a:solidFill>
              </a:rPr>
              <a:t>4</a:t>
            </a:r>
            <a:r>
              <a:rPr lang="ru-RU" dirty="0" smtClean="0">
                <a:solidFill>
                  <a:schemeClr val="tx1"/>
                </a:solidFill>
              </a:rPr>
              <a:t>→ nC</a:t>
            </a:r>
            <a:r>
              <a:rPr lang="ru-RU" baseline="-25000" dirty="0" smtClean="0">
                <a:solidFill>
                  <a:schemeClr val="tx1"/>
                </a:solidFill>
              </a:rPr>
              <a:t>6</a:t>
            </a:r>
            <a:r>
              <a:rPr lang="ru-RU" dirty="0" smtClean="0">
                <a:solidFill>
                  <a:schemeClr val="tx1"/>
                </a:solidFill>
              </a:rPr>
              <a:t>H</a:t>
            </a:r>
            <a:r>
              <a:rPr lang="ru-RU" baseline="-25000" dirty="0" smtClean="0">
                <a:solidFill>
                  <a:schemeClr val="tx1"/>
                </a:solidFill>
              </a:rPr>
              <a:t>12</a:t>
            </a:r>
            <a:r>
              <a:rPr lang="ru-RU" dirty="0" smtClean="0">
                <a:solidFill>
                  <a:schemeClr val="tx1"/>
                </a:solidFill>
              </a:rPr>
              <a:t>O</a:t>
            </a:r>
            <a:r>
              <a:rPr lang="ru-RU" baseline="-25000" dirty="0" smtClean="0">
                <a:solidFill>
                  <a:schemeClr val="tx1"/>
                </a:solidFill>
              </a:rPr>
              <a:t>6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Качественные реакции: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Крахмал, в отличие от глюкозы, не даёт реакции серебряного зеркала.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Подобно сахарозе, не восстанавливает гидроксид меди (II).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Взаимодействие с йодом (окрас в синий цвет).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07/7/12/main" val="266144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857224" y="142852"/>
            <a:ext cx="7072362" cy="785818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Пищевое значение</a:t>
            </a:r>
            <a:endParaRPr lang="ru-RU" sz="3200" dirty="0"/>
          </a:p>
        </p:txBody>
      </p:sp>
      <p:sp>
        <p:nvSpPr>
          <p:cNvPr id="5" name="Rounded Rectangle 4"/>
          <p:cNvSpPr/>
          <p:nvPr/>
        </p:nvSpPr>
        <p:spPr>
          <a:xfrm>
            <a:off x="357158" y="1142984"/>
            <a:ext cx="8358246" cy="171451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 желудочном тракте человека и животного крахмал поддаётся гидролизу и превращается в глюкозу, которая усваивается организмом.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Крахмал, как пищевая добавка, используется для загущения многих пищевых продуктов, приготовления киселей, заправок и соусов.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285720" y="3143248"/>
            <a:ext cx="3569370" cy="3361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4214810" y="3143248"/>
            <a:ext cx="4357718" cy="3268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07/7/12/main" val="168701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42910" y="285728"/>
            <a:ext cx="7715304" cy="71438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Биологические свойства</a:t>
            </a:r>
            <a:endParaRPr lang="ru-RU" sz="3200" dirty="0"/>
          </a:p>
        </p:txBody>
      </p:sp>
      <p:sp>
        <p:nvSpPr>
          <p:cNvPr id="5" name="Rounded Rectangle 4"/>
          <p:cNvSpPr/>
          <p:nvPr/>
        </p:nvSpPr>
        <p:spPr>
          <a:xfrm>
            <a:off x="571472" y="1500174"/>
            <a:ext cx="7929618" cy="1928826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Крахмал, являясь одним из продуктов фотосинтеза, широко распространен в природе. Для растений он является запасом питательных веществ и содержится в основном в плодах, семенах и клубнях. Наиболее богато крахмалом зерно злаковых растений: риса (до 86 %), пшеницы (до 75 %), кукурузы (до 72 %), а также клубни картофеля (до 24 %).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="" xmlns:p14="http://schemas.microsoft.com/office/powerpoint/2007/7/12/main" val="2971541457"/>
              </p:ext>
            </p:extLst>
          </p:nvPr>
        </p:nvGraphicFramePr>
        <p:xfrm>
          <a:off x="1714480" y="3643314"/>
          <a:ext cx="5572164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07/7/12/main" val="153432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14348" y="4572008"/>
            <a:ext cx="7715304" cy="200026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Для организма человека крахмал наряду с сахарозой служит основным поставщиком углеводов — одного из важнейших компонентов пищи. Под действием ферментов крахмал гидролизуется до глюкозы, которая окисляется в клетках до углекислого газа и воды с выделением энергии, необходимой для функционирования живого организма.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642910" y="357165"/>
            <a:ext cx="2071702" cy="30466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3071802" y="285728"/>
            <a:ext cx="1933575" cy="1628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5715008" y="785794"/>
            <a:ext cx="2959574" cy="24288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3071802" y="2214554"/>
            <a:ext cx="2357454" cy="21602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07/7/12/main" val="97155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14348" y="214290"/>
            <a:ext cx="7500990" cy="71438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Модификация крахмала</a:t>
            </a:r>
            <a:endParaRPr lang="ru-RU" sz="3200" dirty="0"/>
          </a:p>
        </p:txBody>
      </p:sp>
      <p:sp>
        <p:nvSpPr>
          <p:cNvPr id="5" name="Rounded Rectangle 4"/>
          <p:cNvSpPr/>
          <p:nvPr/>
        </p:nvSpPr>
        <p:spPr>
          <a:xfrm>
            <a:off x="285720" y="1214422"/>
            <a:ext cx="8572560" cy="542928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В промышленности превращение крахмала в глюкозу (процесс осахаривания) происходит путём кипячения его на протяжении нескольких часов с разбавленной серной кислотой (каталитическое влияние серной кислоты на осахаривание крахмала было обнаружено в 1811 г. К. С. Кирхгофом). Чтобы из полученного раствора удалить серную кислоту в него добавляют мел, получая из серной кислоты нерастворимый сульфат кальция. Последний отфильтровывают, и вещество выпаривают. Получается густая сладкая масса — крахмальная патока, которая содержит кроме глюкозы значительное количество остальных продуктов гидролиза крахмала.</a:t>
            </a:r>
          </a:p>
          <a:p>
            <a:pPr algn="ctr"/>
            <a:endParaRPr lang="ru-RU" sz="1600" dirty="0" smtClean="0">
              <a:solidFill>
                <a:schemeClr val="tx1"/>
              </a:solidFill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Патока используется для приготовления кондитерских изделий и для разнообразных технических целей.</a:t>
            </a:r>
          </a:p>
          <a:p>
            <a:pPr algn="ctr"/>
            <a:endParaRPr lang="ru-RU" sz="1600" dirty="0" smtClean="0">
              <a:solidFill>
                <a:schemeClr val="tx1"/>
              </a:solidFill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Если нужно получить чистую глюкозу, то кипячение крахмала ведут дольше, чем достигается более полное превращение его в глюкозу. Полученный после нейтрализации и фильтрования раствор сгущают, пока из него не начнут выпадать кристаллы глюкозы. Также в настоящее время гидролиз крахмала производят ферментативно, с использованием альфа-амилазы для получения декстринов различной длины, и глюкоамилазы − для дальнейшего их гидролиза с получением глюкозы.</a:t>
            </a:r>
          </a:p>
          <a:p>
            <a:pPr algn="ctr"/>
            <a:endParaRPr lang="ru-RU" sz="11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07/7/12/main" val="42304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57158" y="285728"/>
            <a:ext cx="8358246" cy="271464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При нагревании сухого крахмала до 200—250°С происходит частичное его разложение и получается смесь менее сложных чем крахмал полисахаридов (декстрин и другие).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Физическое изменение позволяет получать крахмал с высокой способностью удерживать влагу, что в свою очередь придает конечному продукту желаемую консистенцию. Модифицированный крахмал не имеет никакого отношения к генномодифицированным организмам, так как не изменен на генном уровне.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BEBA8EAE-BF5A-486c-A8C5-ECC9F3942E4B">
                <a14:imgProps xmlns="" xmlns:a14="http://schemas.microsoft.com/office/drawing/2007/7/7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28A0092B-C50C-407e-A947-70E740481C1C">
                <a14:useLocalDpi xmlns="" xmlns:a14="http://schemas.microsoft.com/office/drawing/2007/7/7/main" val="0"/>
              </a:ext>
            </a:extLst>
          </a:blip>
          <a:stretch>
            <a:fillRect/>
          </a:stretch>
        </p:blipFill>
        <p:spPr>
          <a:xfrm>
            <a:off x="4071934" y="3214686"/>
            <a:ext cx="4286280" cy="32221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ight Arrow 5"/>
          <p:cNvSpPr/>
          <p:nvPr/>
        </p:nvSpPr>
        <p:spPr>
          <a:xfrm>
            <a:off x="357158" y="3500438"/>
            <a:ext cx="3429024" cy="2428892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Модифицированный крахмал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07/7/12/main" val="277301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Last Modified</outs:displayName>
      <outs:dateTime>2009-09-07T19:40:42Z</outs:dateTime>
      <outs:isPinned>true</outs:isPinned>
    </outs:relatedDate>
    <outs:relatedDate>
      <outs:type>2</outs:type>
      <outs:displayName>Created</outs:displayName>
      <outs:dateTime>2009-09-05T12:48:59Z</outs:dateTime>
      <outs:isPinned>true</outs:isPinned>
    </outs:relatedDate>
    <outs:relatedDate>
      <outs:type>4</outs:type>
      <outs:displayName>Last Printed</outs:displayName>
      <outs:dateTime/>
      <outs:isPinned>true</outs:isPinned>
    </outs:relatedDate>
  </outs:relatedDates>
  <outs:relatedDocuments>
    <outs:relatedDocument>
      <outs:type>2</outs:type>
      <outs:displayName>Other documents in current folder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Andy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Andy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045F7ED5-8C8B-442C-8922-B7E7C50DE3ED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239</TotalTime>
  <Words>1021</Words>
  <Application>Microsoft Office PowerPoint</Application>
  <PresentationFormat>Экран (4:3)</PresentationFormat>
  <Paragraphs>52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Equity</vt:lpstr>
      <vt:lpstr>      Крахмал       (C6H10O5)n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Вода + Крахмал + Сабвуфер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Крахмал (C6H10O5)n</dc:title>
  <dc:creator>Andy</dc:creator>
  <cp:lastModifiedBy>Admin</cp:lastModifiedBy>
  <cp:revision>25</cp:revision>
  <dcterms:created xsi:type="dcterms:W3CDTF">2009-09-05T12:48:59Z</dcterms:created>
  <dcterms:modified xsi:type="dcterms:W3CDTF">2012-04-10T20:05:33Z</dcterms:modified>
</cp:coreProperties>
</file>