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notesMasterIdLst>
    <p:notesMasterId r:id="rId13"/>
  </p:notesMasterIdLst>
  <p:sldIdLst>
    <p:sldId id="282" r:id="rId2"/>
    <p:sldId id="294" r:id="rId3"/>
    <p:sldId id="300" r:id="rId4"/>
    <p:sldId id="257" r:id="rId5"/>
    <p:sldId id="258" r:id="rId6"/>
    <p:sldId id="296" r:id="rId7"/>
    <p:sldId id="297" r:id="rId8"/>
    <p:sldId id="298" r:id="rId9"/>
    <p:sldId id="299" r:id="rId10"/>
    <p:sldId id="301" r:id="rId11"/>
    <p:sldId id="29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3" autoAdjust="0"/>
    <p:restoredTop sz="94670" autoAdjust="0"/>
  </p:normalViewPr>
  <p:slideViewPr>
    <p:cSldViewPr>
      <p:cViewPr>
        <p:scale>
          <a:sx n="50" d="100"/>
          <a:sy n="50" d="100"/>
        </p:scale>
        <p:origin x="-1710" y="-12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86B7CB9-BAB9-428A-9B26-59915CC95E11}" type="datetimeFigureOut">
              <a:rPr lang="ru-RU"/>
              <a:pPr>
                <a:defRPr/>
              </a:pPr>
              <a:t>24.10.2012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17A10BA-E014-4807-ABC2-44268AB92C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2655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8F6FA-EAB5-4D56-A121-FC5E7321C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74374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BEEAD-82FA-4EC6-BF02-EBE16A5BA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76140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28884-81EA-47BD-8C35-1CF9A8F06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33641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7693025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4300538"/>
            <a:ext cx="7693025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89A4C-45F6-43B6-A119-C5B8D2606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69294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5E3EA-25DB-42D7-9A73-5AE4998EB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08129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95F4F-5E7A-4BA7-9D6A-B00BF0E94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0164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C023D-B6F1-4032-989C-FFBD2999B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93934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3396E-2351-4C31-A317-054FEA8D1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12699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67E70-B8F9-4436-9C0C-46BCDC5BE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10158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BDCC1-21FC-4D18-AB3C-881399C59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3717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884C2-5BC9-412F-989F-4B27DD0054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91100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4720A-708E-4487-ACC5-F81376F95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75408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7344752C-BBB6-48E2-9B40-7C9EBC210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49" r:id="rId4"/>
    <p:sldLayoutId id="2147483956" r:id="rId5"/>
    <p:sldLayoutId id="2147483950" r:id="rId6"/>
    <p:sldLayoutId id="2147483957" r:id="rId7"/>
    <p:sldLayoutId id="2147483958" r:id="rId8"/>
    <p:sldLayoutId id="2147483959" r:id="rId9"/>
    <p:sldLayoutId id="2147483951" r:id="rId10"/>
    <p:sldLayoutId id="2147483960" r:id="rId11"/>
    <p:sldLayoutId id="2147483952" r:id="rId12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" TargetMode="Externa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i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71500" y="571500"/>
            <a:ext cx="7929563" cy="2933700"/>
          </a:xfrm>
          <a:noFill/>
        </p:spPr>
        <p:txBody>
          <a:bodyPr/>
          <a:lstStyle/>
          <a:p>
            <a:pPr algn="ctr" eaLnBrk="1" hangingPunct="1">
              <a:buFontTx/>
              <a:buNone/>
            </a:pPr>
            <a:endParaRPr lang="ru-RU" sz="2800" b="1" smtClean="0"/>
          </a:p>
          <a:p>
            <a:pPr algn="ctr" eaLnBrk="1" hangingPunct="1">
              <a:buFontTx/>
              <a:buNone/>
            </a:pPr>
            <a:r>
              <a:rPr lang="ru-RU" b="1" smtClean="0"/>
              <a:t>КОЛЛЕКТИВНОЕ  ТВОРЧЕСКОЕ  ДЕЛО </a:t>
            </a:r>
          </a:p>
          <a:p>
            <a:pPr algn="ctr" eaLnBrk="1" hangingPunct="1">
              <a:buFontTx/>
              <a:buNone/>
            </a:pPr>
            <a:r>
              <a:rPr lang="ru-RU" b="1" smtClean="0"/>
              <a:t> НА  ЗАНЯТИЯХ  ДЕКОРАТИВНО-ПРИКЛАДНОГО  ТВОРЧЕСТВА.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b="1" smtClean="0"/>
              <a:t> 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900113" y="4508500"/>
            <a:ext cx="78486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  <a:defRPr/>
            </a:pPr>
            <a:r>
              <a:rPr lang="ru-RU" sz="2000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Педагог дополнительного образования </a:t>
            </a:r>
          </a:p>
          <a:p>
            <a:pPr marL="342900" indent="-342900" algn="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Кузьминова Светлана Николаевна</a:t>
            </a:r>
          </a:p>
          <a:p>
            <a:pPr marL="342900" indent="-342900" algn="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Дом детского творчества р.п.Духовницкое</a:t>
            </a:r>
          </a:p>
          <a:p>
            <a:pPr marL="342900" indent="-342900" algn="r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  <a:defRPr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Саратовской области</a:t>
            </a:r>
          </a:p>
        </p:txBody>
      </p:sp>
      <p:sp>
        <p:nvSpPr>
          <p:cNvPr id="4" name="Рамка 3"/>
          <p:cNvSpPr/>
          <p:nvPr/>
        </p:nvSpPr>
        <p:spPr>
          <a:xfrm>
            <a:off x="3714750" y="6429375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учки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4500570"/>
            <a:ext cx="8048652" cy="185738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dirty="0" smtClean="0"/>
              <a:t>Коллективные творческие дела должны быть способом – общим и конкретным –   проходящие под девизом: Каждое дело – творчески, </a:t>
            </a:r>
            <a:br>
              <a:rPr lang="ru-RU" sz="2400" dirty="0" smtClean="0"/>
            </a:br>
            <a:r>
              <a:rPr lang="ru-RU" sz="2400" dirty="0" smtClean="0"/>
              <a:t>а иначе – зачем?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19460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5532438"/>
            <a:ext cx="5867400" cy="768350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571625"/>
            <a:ext cx="7858125" cy="452596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8800" dirty="0" smtClean="0">
                <a:solidFill>
                  <a:schemeClr val="tx2">
                    <a:lumMod val="75000"/>
                  </a:schemeClr>
                </a:solidFill>
              </a:rPr>
              <a:t>Успехов в работе!</a:t>
            </a:r>
          </a:p>
        </p:txBody>
      </p:sp>
      <p:sp>
        <p:nvSpPr>
          <p:cNvPr id="3" name="Рамка 2"/>
          <p:cNvSpPr/>
          <p:nvPr/>
        </p:nvSpPr>
        <p:spPr>
          <a:xfrm>
            <a:off x="3714750" y="645795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2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9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75735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dirty="0" smtClean="0"/>
              <a:t>КТД… Для  кого-то  это ново, непонятно. </a:t>
            </a:r>
            <a:br>
              <a:rPr lang="ru-RU" sz="2000" b="1" dirty="0" smtClean="0"/>
            </a:br>
            <a:r>
              <a:rPr lang="ru-RU" sz="2000" b="1" dirty="0" smtClean="0"/>
              <a:t>Кто-то  в  них – как  рыба  в  воде. </a:t>
            </a:r>
            <a:br>
              <a:rPr lang="ru-RU" sz="2000" b="1" dirty="0" smtClean="0"/>
            </a:br>
            <a:r>
              <a:rPr lang="ru-RU" sz="2000" b="1" dirty="0" smtClean="0"/>
              <a:t>А для кого-то…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</a:rPr>
              <a:t>Игорь Петрович Иванов (1923-1992) – доктор педагогических наук,</a:t>
            </a:r>
            <a: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304800" y="2928938"/>
            <a:ext cx="8686800" cy="3151187"/>
          </a:xfrm>
        </p:spPr>
        <p:txBody>
          <a:bodyPr>
            <a:normAutofit/>
          </a:bodyPr>
          <a:lstStyle/>
          <a:p>
            <a:pPr algn="ctr" eaLnBrk="1" fontAlgn="auto" hangingPunct="1">
              <a:lnSpc>
                <a:spcPct val="20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b="1" dirty="0" smtClean="0"/>
              <a:t>Каждое коллективное творческое дело — это проявление практической  заботы об улучшении общей жизни, иначе говоря, это система практических действий на общую радость и пользу.</a:t>
            </a:r>
          </a:p>
          <a:p>
            <a:pPr algn="ctr" eaLnBrk="1" fontAlgn="auto" hangingPunct="1">
              <a:lnSpc>
                <a:spcPct val="20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b="1" dirty="0" smtClean="0"/>
              <a:t> Поэтому оно - ДЕЛО.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.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 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"/>
              <a:defRPr/>
            </a:pPr>
            <a:endParaRPr lang="ru-RU" sz="16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b="1" smtClean="0"/>
              <a:t>Оно — коллективное дело, потому что планируется, готовится, совершается и обсуждается воспитанниками и воспитателями, как младшими и старшими товарищами по жизненно практической гражданской заботе — морально-политической, трудовой, познавательной, художественной, спортивно-оздоровительной, организаторской.</a:t>
            </a:r>
          </a:p>
          <a:p>
            <a:pPr eaLnBrk="1" hangingPunct="1"/>
            <a:r>
              <a:rPr lang="ru-RU" sz="2400" b="1" smtClean="0"/>
              <a:t>Оно — творческое коллективное дело, потому что на каждой стадии его осуществления все воспитанники вместе с воспитателями и во главе с ними ведут поиск лучших путей, способов, средств решения жизненно важной практической задачи.</a:t>
            </a:r>
          </a:p>
          <a:p>
            <a:pPr eaLnBrk="1" hangingPunct="1"/>
            <a:r>
              <a:rPr lang="ru-RU" sz="2400" b="1" smtClean="0"/>
              <a:t>Оно — творческое еще и потому, что не может совершаться по шаблону, а всегда осуществляется в новом варианте.</a:t>
            </a:r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428596" y="571480"/>
            <a:ext cx="8286808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sz="2000" b="1" dirty="0" smtClean="0"/>
              <a:t>В основу организации образовательного процесса мною положена работа   известного учёного- педагога </a:t>
            </a:r>
            <a:br>
              <a:rPr lang="ru-RU" sz="2000" b="1" dirty="0" smtClean="0"/>
            </a:br>
            <a:r>
              <a:rPr lang="ru-RU" sz="2000" b="1" dirty="0" smtClean="0"/>
              <a:t>И.П. Иванова</a:t>
            </a:r>
            <a:br>
              <a:rPr lang="ru-RU" sz="2000" b="1" dirty="0" smtClean="0"/>
            </a:br>
            <a:endParaRPr lang="ru-RU" sz="2000" dirty="0" smtClean="0"/>
          </a:p>
        </p:txBody>
      </p:sp>
      <p:sp>
        <p:nvSpPr>
          <p:cNvPr id="15363" name="Текст 3"/>
          <p:cNvSpPr>
            <a:spLocks noGrp="1"/>
          </p:cNvSpPr>
          <p:nvPr>
            <p:ph type="body" sz="half" idx="1"/>
          </p:nvPr>
        </p:nvSpPr>
        <p:spPr>
          <a:xfrm>
            <a:off x="838200" y="2000250"/>
            <a:ext cx="7693025" cy="2928938"/>
          </a:xfrm>
        </p:spPr>
        <p:txBody>
          <a:bodyPr/>
          <a:lstStyle/>
          <a:p>
            <a:pPr lvl="1" algn="ctr" eaLnBrk="1" hangingPunct="1">
              <a:buFont typeface="Wingdings 2" pitchFamily="18" charset="2"/>
              <a:buNone/>
            </a:pPr>
            <a:r>
              <a:rPr lang="ru-RU" sz="1800" b="1" smtClean="0"/>
              <a:t> Ключевые понятия методики:  </a:t>
            </a:r>
          </a:p>
          <a:p>
            <a:pPr lvl="1" eaLnBrk="1" hangingPunct="1">
              <a:buFont typeface="Wingdings 2" pitchFamily="18" charset="2"/>
              <a:buNone/>
            </a:pPr>
            <a:endParaRPr lang="ru-RU" sz="1800" b="1" smtClean="0"/>
          </a:p>
          <a:p>
            <a:pPr lvl="1" eaLnBrk="1" hangingPunct="1">
              <a:buFont typeface="Wingdings 2" pitchFamily="18" charset="2"/>
              <a:buNone/>
            </a:pPr>
            <a:r>
              <a:rPr lang="ru-RU" sz="1800" b="1" smtClean="0"/>
              <a:t>●  забота,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ru-RU" sz="1800" b="1" smtClean="0"/>
              <a:t>● творчество,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ru-RU" sz="1800" b="1" smtClean="0"/>
              <a:t>● гражданственность,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ru-RU" sz="1800" b="1" smtClean="0"/>
              <a:t>● добровольность, </a:t>
            </a:r>
          </a:p>
          <a:p>
            <a:pPr lvl="1" eaLnBrk="1" hangingPunct="1">
              <a:buFont typeface="Wingdings 2" pitchFamily="18" charset="2"/>
              <a:buNone/>
            </a:pPr>
            <a:r>
              <a:rPr lang="ru-RU" sz="1800" b="1" smtClean="0"/>
              <a:t>●целеустремлённость.</a:t>
            </a:r>
            <a:endParaRPr lang="ru-RU" sz="18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</a:t>
            </a:r>
            <a:endParaRPr lang="ru-RU" sz="3400" dirty="0" smtClean="0"/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4900" b="1" dirty="0" smtClean="0"/>
              <a:t>  </a:t>
            </a:r>
            <a:r>
              <a:rPr lang="ru-RU" sz="6400" b="1" dirty="0" smtClean="0"/>
              <a:t>Коллективное творческое дело    всегда выявляет новые возможности каждого члена коллектива. В нём дано каждому право на собственное мнение, на развитие, на творчество. 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6400" b="1" dirty="0" smtClean="0"/>
              <a:t>В каждом КТД решается целый комплекс педагогических задач, происходит развитие инициативы ребят, самоуправления, активного, гражданского отношения к людям и окружающему миру.</a:t>
            </a:r>
          </a:p>
          <a:p>
            <a:pPr lvl="1" eaLnBrk="1" fontAlgn="auto" hangingPunct="1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endParaRPr lang="ru-RU" sz="4900" b="1" dirty="0" smtClean="0"/>
          </a:p>
          <a:p>
            <a:pPr lvl="1" eaLnBrk="1" fontAlgn="auto" hangingPunct="1">
              <a:lnSpc>
                <a:spcPct val="17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4900" b="1" dirty="0" smtClean="0"/>
              <a:t> »</a:t>
            </a:r>
          </a:p>
          <a:p>
            <a:pPr lvl="1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</a:t>
            </a: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b="1" dirty="0" smtClean="0"/>
              <a:t>  Этапы коллективного творчества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9219" name="Rectangle 22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dirty="0" smtClean="0"/>
              <a:t> </a:t>
            </a:r>
            <a:r>
              <a:rPr lang="ru-RU" sz="2400" b="1" dirty="0" smtClean="0"/>
              <a:t>1-ый этап.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/>
              <a:t>Коллективное планирование работы и выбор объекта труда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/>
              <a:t>  </a:t>
            </a: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/>
              <a:t> ■ Учащиеся с учётом их пожеланий объединяются в группы (</a:t>
            </a:r>
            <a:r>
              <a:rPr lang="ru-RU" sz="2400" b="1" dirty="0" err="1" smtClean="0"/>
              <a:t>микроколлективы</a:t>
            </a:r>
            <a:r>
              <a:rPr lang="ru-RU" sz="2400" b="1" dirty="0" smtClean="0"/>
              <a:t>).</a:t>
            </a: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/>
              <a:t> ■ Выбор объекта труда.</a:t>
            </a: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/>
              <a:t> ■ Взаимное убеждение, что предстоящее КТД принесёт пользу.</a:t>
            </a: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/>
              <a:t> ■ После выбора объекта труда, педагог конкретизирует задачу и даёт задания всем группам.</a:t>
            </a: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/>
              <a:t> </a:t>
            </a:r>
            <a:endParaRPr lang="ru-RU" sz="2400" dirty="0" smtClean="0"/>
          </a:p>
          <a:p>
            <a:pPr marL="533400" indent="-533400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AutoNum type="arabicPeriod"/>
              <a:defRPr/>
            </a:pPr>
            <a:endParaRPr lang="ru-RU" sz="2400" dirty="0" smtClean="0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0"/>
            <a:ext cx="225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400" b="1">
                <a:latin typeface="Calibri" pitchFamily="34" charset="0"/>
                <a:cs typeface="Times New Roman" pitchFamily="18" charset="0"/>
              </a:rPr>
              <a:t> 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9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686800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/>
              <a:t>2-й этап. </a:t>
            </a:r>
            <a:br>
              <a:rPr lang="ru-RU" sz="2400" b="1" dirty="0" smtClean="0"/>
            </a:br>
            <a:r>
              <a:rPr lang="ru-RU" sz="2400" b="1" dirty="0" smtClean="0"/>
              <a:t>Коллективное изготовление изделий.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17411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    ■  Коллективная подготовка.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    ■ Обсуждение полученного задания, составление плана работы, распределение между собой обязанностей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    ■ Педагог помогает в распределении конкретной работы, поддерживает эмоциональный фон, осуществляет личностный подход.</a:t>
            </a:r>
            <a:endParaRPr lang="ru-RU" sz="2400" smtClean="0"/>
          </a:p>
          <a:p>
            <a:pPr eaLnBrk="1" hangingPunct="1"/>
            <a:endParaRPr lang="ru-RU" smtClean="0"/>
          </a:p>
        </p:txBody>
      </p:sp>
      <p:sp>
        <p:nvSpPr>
          <p:cNvPr id="15364" name="Rectangle 1"/>
          <p:cNvSpPr>
            <a:spLocks noChangeArrowheads="1"/>
          </p:cNvSpPr>
          <p:nvPr/>
        </p:nvSpPr>
        <p:spPr bwMode="auto">
          <a:xfrm>
            <a:off x="0" y="0"/>
            <a:ext cx="225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400" b="1">
                <a:latin typeface="Calibri" pitchFamily="34" charset="0"/>
                <a:cs typeface="Times New Roman" pitchFamily="18" charset="0"/>
              </a:rPr>
              <a:t> 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1441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3-й этап. 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Коллективное изготовление изделий.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57200" y="1500188"/>
            <a:ext cx="8686800" cy="48037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 </a:t>
            </a:r>
            <a:r>
              <a:rPr lang="ru-RU" sz="2400" b="1" smtClean="0"/>
              <a:t>■ Практическая работа в каждой группе.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smtClean="0"/>
          </a:p>
          <a:p>
            <a:pPr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ru-RU" sz="2400" b="1" smtClean="0"/>
              <a:t> ■ Педагог помогает советами и рекомендациями по технологии изготовления изделий, поддерживает рабочий настрой, чувство уверенности в своих силах, стремление преодолеть трудности, поощряет успех каждого ребёнка.</a:t>
            </a:r>
            <a:endParaRPr lang="ru-RU" sz="2400" smtClean="0"/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90023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700" b="1" dirty="0" smtClean="0"/>
              <a:t>4-й этап. </a:t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Коллективный анализ выполненной работы. Выставка готовых работ.</a:t>
            </a:r>
            <a:br>
              <a:rPr lang="ru-RU" sz="27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  </a:t>
            </a:r>
            <a:r>
              <a:rPr lang="ru-RU" sz="2600" b="1" dirty="0" smtClean="0"/>
              <a:t>■ Каждая группа представляет свою работу. Выслушивает мнение о ней всего коллектива.</a:t>
            </a:r>
            <a:endParaRPr lang="ru-RU" sz="2600" dirty="0" smtClean="0"/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600" b="1" dirty="0" smtClean="0"/>
              <a:t>   ■ Происходит обсуждение, вносятся пожелания, замечания.</a:t>
            </a:r>
            <a:endParaRPr lang="ru-RU" sz="2600" dirty="0" smtClean="0"/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600" b="1" dirty="0" smtClean="0"/>
              <a:t>   ■ Педагог помогает учащимся правильно оценить представленные работы, подчёркивает значимость коллективного творческого дела, помогает в организации выставки лучших работ.</a:t>
            </a:r>
            <a:endParaRPr lang="ru-RU" sz="2600" dirty="0" smtClean="0"/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600" b="1" dirty="0" smtClean="0"/>
              <a:t> </a:t>
            </a:r>
            <a:endParaRPr lang="ru-RU" sz="2600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86800" cy="1685916"/>
          </a:xfrm>
        </p:spPr>
        <p:txBody>
          <a:bodyPr>
            <a:noAutofit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1800" b="1" dirty="0" smtClean="0"/>
              <a:t>Коллективный  анализ  способствует  правильной  самооценке  и  помогает учащимся   подготовиться  к следующему  более  сложному  заданию.</a:t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Педагогический успех и его условия: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 ►  общая забота</a:t>
            </a:r>
            <a:endParaRPr lang="ru-RU" sz="24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 ►</a:t>
            </a:r>
            <a:r>
              <a:rPr lang="ru-RU" sz="2400" b="1" smtClean="0"/>
              <a:t> товарищество</a:t>
            </a:r>
            <a:endParaRPr lang="ru-RU" sz="240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 ► </a:t>
            </a:r>
            <a:r>
              <a:rPr lang="ru-RU" sz="2400" b="1" smtClean="0"/>
              <a:t>единство мыслей и действий, воли и чувств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 ► единый коллектив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 ► творчество, а не шаблон</a:t>
            </a:r>
            <a:endParaRPr lang="ru-RU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2.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376</TotalTime>
  <Words>366</Words>
  <Application>Microsoft Office PowerPoint</Application>
  <PresentationFormat>Экран (4:3)</PresentationFormat>
  <Paragraphs>70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Franklin Gothic Medium</vt:lpstr>
      <vt:lpstr>Franklin Gothic Book</vt:lpstr>
      <vt:lpstr>Wingdings 2</vt:lpstr>
      <vt:lpstr>Calibri</vt:lpstr>
      <vt:lpstr>Wingdings</vt:lpstr>
      <vt:lpstr>Times New Roman</vt:lpstr>
      <vt:lpstr>Трек</vt:lpstr>
      <vt:lpstr>Презентация PowerPoint</vt:lpstr>
      <vt:lpstr>КТД… Для  кого-то  это ново, непонятно.  Кто-то  в  них – как  рыба  в  воде.  А для кого-то…  Игорь Петрович Иванов (1923-1992) – доктор педагогических наук, </vt:lpstr>
      <vt:lpstr>Презентация PowerPoint</vt:lpstr>
      <vt:lpstr> В основу организации образовательного процесса мною положена работа   известного учёного- педагога  И.П. Иванова </vt:lpstr>
      <vt:lpstr>   Этапы коллективного творчества  </vt:lpstr>
      <vt:lpstr>2-й этап.  Коллективное изготовление изделий. </vt:lpstr>
      <vt:lpstr>  3-й этап.   Коллективное изготовление изделий.   </vt:lpstr>
      <vt:lpstr> 4-й этап.   Коллективный анализ выполненной работы. Выставка готовых работ.   </vt:lpstr>
      <vt:lpstr>Коллективный  анализ  способствует  правильной  самооценке  и  помогает учащимся   подготовиться  к следующему  более  сложному  заданию.  </vt:lpstr>
      <vt:lpstr>Коллективные творческие дела должны быть способом – общим и конкретным –   проходящие под девизом: Каждое дело – творчески,  а иначе – зачем?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 «Реализация образовательной области «Художественное творчество» в старшем дошкольном возрасте, с использованием социо-игровой технологии»</dc:title>
  <dc:creator>ATTO</dc:creator>
  <cp:lastModifiedBy>Admin</cp:lastModifiedBy>
  <cp:revision>25</cp:revision>
  <dcterms:created xsi:type="dcterms:W3CDTF">2012-01-23T07:54:48Z</dcterms:created>
  <dcterms:modified xsi:type="dcterms:W3CDTF">2012-10-24T16:23:23Z</dcterms:modified>
</cp:coreProperties>
</file>