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9F94547-8EBF-4E32-8D11-8501391DC7D6}" type="datetimeFigureOut">
              <a:rPr lang="ru-RU" smtClean="0"/>
              <a:pPr/>
              <a:t>28.12.2012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89374F-D552-4950-BBDA-324714A9DE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u="sng" dirty="0" smtClean="0"/>
              <a:t>Князья Киевской Руси</a:t>
            </a:r>
            <a:endParaRPr lang="ru-RU" i="1" u="sng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ОЛЕГ (882-912)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1327236348_knyaz-ole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3175000" cy="3848100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1412776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     древнерусский </a:t>
            </a:r>
            <a:r>
              <a:rPr lang="ru-RU" sz="2400" dirty="0"/>
              <a:t>князь. Правил с 879 в Новгороде, с 882 в Киеве. В результате победоносного похода на Византию были заключены первые письменные договоры в 907 и 911, предусматривавшие льготные условия торговли для русских купцов </a:t>
            </a:r>
            <a:r>
              <a:rPr lang="ru-RU" sz="2400" dirty="0" smtClean="0"/>
              <a:t>, решение </a:t>
            </a:r>
            <a:r>
              <a:rPr lang="ru-RU" sz="2400" dirty="0"/>
              <a:t>правовых и военных </a:t>
            </a:r>
            <a:r>
              <a:rPr lang="ru-RU" sz="2400" dirty="0" smtClean="0"/>
              <a:t>вопросов.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    </a:t>
            </a:r>
            <a:r>
              <a:rPr lang="ru-RU" sz="2800" dirty="0" smtClean="0"/>
              <a:t>В 882, по летописной хронологии, князь Олег  отправился в поход из Новгорода на юг, по пути захватив Смоленск и </a:t>
            </a:r>
            <a:r>
              <a:rPr lang="ru-RU" sz="2800" dirty="0" err="1" smtClean="0"/>
              <a:t>Любеч</a:t>
            </a:r>
            <a:r>
              <a:rPr lang="ru-RU" sz="2800" dirty="0" smtClean="0"/>
              <a:t>, установив там свою власть. Далее Олег с новгородским войском и наёмной варяжской дружиной захватил Киев, убил правивших там Аскольда и </a:t>
            </a:r>
            <a:r>
              <a:rPr lang="ru-RU" sz="2800" dirty="0" err="1" smtClean="0"/>
              <a:t>Дира</a:t>
            </a:r>
            <a:r>
              <a:rPr lang="ru-RU" sz="2800" dirty="0" smtClean="0"/>
              <a:t> </a:t>
            </a:r>
            <a:r>
              <a:rPr lang="ru-RU" sz="2800" dirty="0" err="1" smtClean="0"/>
              <a:t>и</a:t>
            </a:r>
            <a:r>
              <a:rPr lang="ru-RU" sz="2800" dirty="0" smtClean="0"/>
              <a:t> объявил Киев столицей своего государств; господствующей религией было язычество, хотя в Киеве уже существовала и христианская община. Олег покорил древлян, северян и радимичей (два последних племенных союза до этого платили дань хазарам).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Игорь (912-945)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Игорь (2)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3540394" cy="4248472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1556792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 </a:t>
            </a:r>
            <a:r>
              <a:rPr lang="ru-RU" sz="3200" dirty="0" smtClean="0"/>
              <a:t>великий </a:t>
            </a:r>
            <a:r>
              <a:rPr lang="ru-RU" sz="3200" dirty="0"/>
              <a:t>князь киевский с 912. В 941 и 944 совершил походы в Византию, с которой заключил договор. Игорь совершил два военных похода на Византию. Первый, в 941 году, завершился </a:t>
            </a:r>
            <a:r>
              <a:rPr lang="ru-RU" sz="3200" dirty="0" smtClean="0"/>
              <a:t>неудачно.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горь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094904" cy="4032448"/>
          </a:xfrm>
        </p:spPr>
      </p:pic>
      <p:sp>
        <p:nvSpPr>
          <p:cNvPr id="5" name="Прямоугольник 4"/>
          <p:cNvSpPr/>
          <p:nvPr/>
        </p:nvSpPr>
        <p:spPr>
          <a:xfrm>
            <a:off x="3635896" y="1595021"/>
            <a:ext cx="51845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Второй </a:t>
            </a:r>
            <a:r>
              <a:rPr lang="ru-RU" sz="2400" dirty="0"/>
              <a:t>поход на Византию произошёл в 944 году. Он завершился договором, подтвердившим многие положения предыдущих договоров 907 и 911 годов, но отменявшим беспошлинную торговлю. В 943 или 944 году был совершён поход на </a:t>
            </a:r>
            <a:r>
              <a:rPr lang="ru-RU" sz="2400" dirty="0" err="1"/>
              <a:t>Бердаа</a:t>
            </a:r>
            <a:r>
              <a:rPr lang="ru-RU" sz="2400" dirty="0"/>
              <a:t>. В 945 году Игорь был убит во время сбора дани с древлян.  Убит древлянами, восставшими во время сбора дани.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Ольга (945-969)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ольга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3671554" cy="3096344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1556792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</a:t>
            </a:r>
            <a:r>
              <a:rPr lang="ru-RU" sz="2800" dirty="0" smtClean="0"/>
              <a:t> княгиня</a:t>
            </a:r>
            <a:r>
              <a:rPr lang="ru-RU" sz="2800" dirty="0"/>
              <a:t>, жена киевского князя Игоря. Правила в малолетство сына Святослава и во время его походов. Подавила восстание древлян. Первая из русских правителей приняла христианство ещё до крещения Руси, первая русская святая.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    </a:t>
            </a:r>
            <a:r>
              <a:rPr lang="ru-RU" sz="3500" dirty="0" smtClean="0"/>
              <a:t>Покорив древлян, Ольга в 947 году отправилась в новгородские и псковские земли, назначая там уроки (своеобразная мера дани), после чего вернулась к сыну Святославу в Киев. Ольга установила систему «погостов» — центров торговли и обмена, в которых более упорядоченно происходил сбор податей; затем по погостам стали строить храмы. Княгиня Ольга положила начало каменному градостроительству на Руси.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20px-Saint_olga_bulgaria_icon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2095500" cy="4152900"/>
          </a:xfrm>
        </p:spPr>
      </p:pic>
      <p:sp>
        <p:nvSpPr>
          <p:cNvPr id="5" name="Прямоугольник 4"/>
          <p:cNvSpPr/>
          <p:nvPr/>
        </p:nvSpPr>
        <p:spPr>
          <a:xfrm>
            <a:off x="2987824" y="1844824"/>
            <a:ext cx="59046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В </a:t>
            </a:r>
            <a:r>
              <a:rPr lang="ru-RU" sz="2800" dirty="0"/>
              <a:t>945 Ольга установила размеры «полюдья» — податей в пользу Киева, сроки и периодичность их уплаты — «оброки» и «уставы». Подвластные Киеву земли оказались поделены на административные единицы, в каждой из которых был поставлен княжеский администратор — «тиун».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Святослав Игоревич (957-972)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святосла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660767" cy="4248472"/>
          </a:xfrm>
        </p:spPr>
      </p:pic>
      <p:sp>
        <p:nvSpPr>
          <p:cNvPr id="5" name="Прямоугольник 4"/>
          <p:cNvSpPr/>
          <p:nvPr/>
        </p:nvSpPr>
        <p:spPr>
          <a:xfrm>
            <a:off x="4067944" y="1484784"/>
            <a:ext cx="46085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sz="2400" dirty="0" smtClean="0"/>
              <a:t>киевский </a:t>
            </a:r>
            <a:r>
              <a:rPr lang="ru-RU" sz="2400" dirty="0"/>
              <a:t>князь. Сын князя Игоря Рюриковича. Около 962 года возмужавший Святослав принял власть в свои руки. Его первым мероприятием стало подчинение вятичей (964), которые последними из всех восточнославянских племён продолжали платить дань хазарам.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2628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Совершал походы с 964 года из Киева на Оку, в Поволжье, на Северный Кавказ и Балканы; подчинил вятичей. В 965 году Святослав совершил поход на Хазарский каганат, взяв штурмом его основные города. . В 967 году воевал с Болгарией за </a:t>
            </a:r>
            <a:r>
              <a:rPr lang="ru-RU" dirty="0" err="1" smtClean="0"/>
              <a:t>Подунавье</a:t>
            </a:r>
            <a:r>
              <a:rPr lang="ru-RU" dirty="0" smtClean="0"/>
              <a:t>. В союзе с венграми, болгарами и вел русско-византийскую войну 970-971 годов. Укрепил внешнеполитическое положение Киевского государства. Он был убит в бою с печенегами у днепровских порогов при возвращении в Киев из неудачного похода на Византию в 972 году.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Владимир I Святославович (980-1015)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владимир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3629203" cy="3888432"/>
          </a:xfrm>
        </p:spPr>
      </p:pic>
      <p:sp>
        <p:nvSpPr>
          <p:cNvPr id="5" name="Прямоугольник 4"/>
          <p:cNvSpPr/>
          <p:nvPr/>
        </p:nvSpPr>
        <p:spPr>
          <a:xfrm>
            <a:off x="4211960" y="170080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</a:t>
            </a:r>
            <a:r>
              <a:rPr lang="ru-RU" sz="3200" dirty="0" smtClean="0"/>
              <a:t> князь </a:t>
            </a:r>
            <a:r>
              <a:rPr lang="ru-RU" sz="3200" dirty="0"/>
              <a:t>новгородский (с 969), великий князь киевский (с 980). Младший сын Святослава. Покорил вятичей, радимичей и ятвягов, воевал с Волжской Болгарией, Византией и Польшей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Кий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32819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3530863" cy="4320480"/>
          </a:xfrm>
        </p:spPr>
      </p:pic>
      <p:sp>
        <p:nvSpPr>
          <p:cNvPr id="5" name="Прямоугольник 4"/>
          <p:cNvSpPr/>
          <p:nvPr/>
        </p:nvSpPr>
        <p:spPr>
          <a:xfrm>
            <a:off x="3995936" y="1556792"/>
            <a:ext cx="47880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    легендарный </a:t>
            </a:r>
            <a:r>
              <a:rPr lang="ru-RU" sz="3200" dirty="0"/>
              <a:t>основатель города Киева вместе с братьями </a:t>
            </a:r>
            <a:r>
              <a:rPr lang="ru-RU" sz="3200" dirty="0" err="1"/>
              <a:t>Щеком</a:t>
            </a:r>
            <a:r>
              <a:rPr lang="ru-RU" sz="3200" dirty="0"/>
              <a:t> и Хоривом и первый его правитель. Это произошло на рубеже VIII-IX веков, в 790-800-х годах.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   </a:t>
            </a:r>
            <a:r>
              <a:rPr lang="ru-RU" sz="3000" dirty="0" smtClean="0"/>
              <a:t> </a:t>
            </a:r>
            <a:r>
              <a:rPr lang="ru-RU" sz="3500" dirty="0" smtClean="0"/>
              <a:t>При нем сооружены оборонительные рубежи по рекам Десна, Осетр, Трубеж, </a:t>
            </a:r>
            <a:r>
              <a:rPr lang="ru-RU" sz="3500" dirty="0" err="1" smtClean="0"/>
              <a:t>Сула</a:t>
            </a:r>
            <a:r>
              <a:rPr lang="ru-RU" sz="3500" dirty="0" smtClean="0"/>
              <a:t> и др., заново укреплен и застроен каменными зданиями г. Киев. В 988-989 ввел в качестве государственной религии христианство. При Владимире I Древнерусское государство вступило в период своего расцвета, усилился международный авторитет Руси. В русских былинах назывался </a:t>
            </a:r>
            <a:r>
              <a:rPr lang="ru-RU" sz="3500" b="1" i="1" dirty="0" smtClean="0"/>
              <a:t>Красное Солнышко</a:t>
            </a:r>
            <a:r>
              <a:rPr lang="ru-RU" sz="3500" dirty="0" smtClean="0"/>
              <a:t>. Канонизирован Русской православной церковью.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Ярослав Мудрый (1019-1054)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яросла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56792"/>
            <a:ext cx="3432381" cy="4680520"/>
          </a:xfrm>
        </p:spPr>
      </p:pic>
      <p:sp>
        <p:nvSpPr>
          <p:cNvPr id="5" name="Прямоугольник 4"/>
          <p:cNvSpPr/>
          <p:nvPr/>
        </p:nvSpPr>
        <p:spPr>
          <a:xfrm>
            <a:off x="4067944" y="162880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    </a:t>
            </a:r>
            <a:r>
              <a:rPr lang="ru-RU" sz="3600" dirty="0" smtClean="0"/>
              <a:t>великий </a:t>
            </a:r>
            <a:r>
              <a:rPr lang="ru-RU" sz="3600" dirty="0"/>
              <a:t>князь киевский (1019). Сын Владимира I </a:t>
            </a:r>
            <a:r>
              <a:rPr lang="ru-RU" sz="3600" dirty="0" err="1"/>
              <a:t>Святославича</a:t>
            </a:r>
            <a:r>
              <a:rPr lang="ru-RU" sz="3600" dirty="0"/>
              <a:t>. Правление стало порой наивысшего расцвета </a:t>
            </a:r>
            <a:r>
              <a:rPr lang="ru-RU" sz="3600" dirty="0" smtClean="0"/>
              <a:t>государства.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    </a:t>
            </a:r>
            <a:r>
              <a:rPr lang="ru-RU" sz="3200" dirty="0" smtClean="0"/>
              <a:t>Установил династические связи со многими странами Европы, что свидетельствовало о широком международном признании Руси в европейском христианском мире. Разворачивается интенсивное каменное строительство. Ярослав перебрался из Новгорода в Киев и нанёс поражение печенегам, после чего их набеги на Русь прекратились. При нем составлена Русская правда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    Еще сравнительно недавно многие считали Кия чисто легендарной фигурой, выдуманной прежде всего для того, чтобы объяснить происхождение названия "Киев". Однако обычай присвоения городу имени его основателя действительно существовал; именно так возникли позднее названия городов Владимир-Волынский (в честь Владимира </a:t>
            </a:r>
            <a:r>
              <a:rPr lang="ru-RU" dirty="0" err="1" smtClean="0"/>
              <a:t>Святославича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err="1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Рюрик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рюрик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3" y="1556792"/>
            <a:ext cx="3078499" cy="3744416"/>
          </a:xfrm>
        </p:spPr>
      </p:pic>
      <p:sp>
        <p:nvSpPr>
          <p:cNvPr id="5" name="Прямоугольник 4"/>
          <p:cNvSpPr/>
          <p:nvPr/>
        </p:nvSpPr>
        <p:spPr>
          <a:xfrm>
            <a:off x="3779912" y="1628800"/>
            <a:ext cx="47880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родился</a:t>
            </a:r>
            <a:r>
              <a:rPr lang="ru-RU" sz="2800" dirty="0"/>
              <a:t>, приблизительно, в 806-807 гг. в г. </a:t>
            </a:r>
            <a:r>
              <a:rPr lang="ru-RU" sz="2800" dirty="0" err="1"/>
              <a:t>Рерике</a:t>
            </a:r>
            <a:r>
              <a:rPr lang="ru-RU" sz="2800" dirty="0"/>
              <a:t>, в семье </a:t>
            </a:r>
            <a:r>
              <a:rPr lang="ru-RU" sz="2800" dirty="0" err="1" smtClean="0"/>
              <a:t>Годолюба</a:t>
            </a:r>
            <a:r>
              <a:rPr lang="ru-RU" sz="2800" dirty="0" smtClean="0"/>
              <a:t>, </a:t>
            </a:r>
            <a:r>
              <a:rPr lang="ru-RU" sz="2800" dirty="0"/>
              <a:t>князя </a:t>
            </a:r>
            <a:r>
              <a:rPr lang="ru-RU" sz="2800" dirty="0" err="1"/>
              <a:t>славян-рарогов</a:t>
            </a:r>
            <a:r>
              <a:rPr lang="ru-RU" sz="2800" dirty="0"/>
              <a:t> (</a:t>
            </a:r>
            <a:r>
              <a:rPr lang="ru-RU" sz="2800" dirty="0" err="1"/>
              <a:t>ререгов</a:t>
            </a:r>
            <a:r>
              <a:rPr lang="ru-RU" sz="2800" dirty="0"/>
              <a:t>). </a:t>
            </a:r>
            <a:r>
              <a:rPr lang="ru-RU" sz="2800" dirty="0" err="1"/>
              <a:t>Рароги</a:t>
            </a:r>
            <a:r>
              <a:rPr lang="ru-RU" sz="2800" dirty="0"/>
              <a:t> входили в большой племенной союз </a:t>
            </a:r>
            <a:r>
              <a:rPr lang="ru-RU" sz="2800" dirty="0" err="1"/>
              <a:t>ободричей</a:t>
            </a:r>
            <a:r>
              <a:rPr lang="ru-RU" sz="2800" dirty="0"/>
              <a:t>, занимавшихся хлебопашеством, ремёслами и торговлей.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34400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503920" cy="50703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    </a:t>
            </a:r>
            <a:r>
              <a:rPr lang="ru-RU" sz="3000" dirty="0" smtClean="0"/>
              <a:t>Матерью </a:t>
            </a:r>
            <a:r>
              <a:rPr lang="ru-RU" sz="3000" dirty="0" err="1" smtClean="0"/>
              <a:t>Рюрика</a:t>
            </a:r>
            <a:r>
              <a:rPr lang="ru-RU" sz="3000" dirty="0" smtClean="0"/>
              <a:t> была Умилена, средняя дочь новгородского князя Гостомысла. У первенца родившего в подобной семье обеспеченное будущее было практически в кармане, но «его величество случай» перекраивает человеческие судьбы на свой манер. В 808 году город </a:t>
            </a:r>
            <a:r>
              <a:rPr lang="ru-RU" sz="3000" dirty="0" err="1" smtClean="0"/>
              <a:t>Рерик</a:t>
            </a:r>
            <a:r>
              <a:rPr lang="ru-RU" sz="3000" dirty="0" smtClean="0"/>
              <a:t> захватывает датский король Готфрид и казнит </a:t>
            </a:r>
            <a:r>
              <a:rPr lang="ru-RU" sz="3000" dirty="0" err="1" smtClean="0"/>
              <a:t>Годолюба</a:t>
            </a:r>
            <a:r>
              <a:rPr lang="ru-RU" sz="3000" dirty="0" smtClean="0"/>
              <a:t>. Умилена вместе с </a:t>
            </a:r>
            <a:r>
              <a:rPr lang="ru-RU" sz="3000" dirty="0" err="1" smtClean="0"/>
              <a:t>Рюриком</a:t>
            </a:r>
            <a:r>
              <a:rPr lang="ru-RU" sz="3000" dirty="0" smtClean="0"/>
              <a:t> бежит из города. Теперь, кроме благородного происхождения и родового герба </a:t>
            </a:r>
            <a:r>
              <a:rPr lang="ru-RU" sz="3000" dirty="0" err="1" smtClean="0"/>
              <a:t>сокола-балобана</a:t>
            </a:r>
            <a:r>
              <a:rPr lang="ru-RU" sz="3000" dirty="0" smtClean="0"/>
              <a:t>, символа </a:t>
            </a:r>
            <a:r>
              <a:rPr lang="ru-RU" sz="3000" dirty="0" err="1" smtClean="0"/>
              <a:t>Огнебога</a:t>
            </a:r>
            <a:r>
              <a:rPr lang="ru-RU" sz="3000" dirty="0" smtClean="0"/>
              <a:t> у </a:t>
            </a:r>
            <a:r>
              <a:rPr lang="ru-RU" sz="3000" dirty="0" err="1" smtClean="0"/>
              <a:t>Рюрика</a:t>
            </a:r>
            <a:r>
              <a:rPr lang="ru-RU" sz="3000" dirty="0" smtClean="0"/>
              <a:t> ничего не было (соколиная охота – популярная царская забава, ведёт традицию именно от этого символа).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 </a:t>
            </a:r>
            <a:r>
              <a:rPr lang="ru-RU" sz="2800" dirty="0" smtClean="0"/>
              <a:t> Согласно летописям, призванный от варягов славянами, кривичами, чудью и весью в 862 году </a:t>
            </a:r>
            <a:r>
              <a:rPr lang="ru-RU" sz="2800" dirty="0" err="1" smtClean="0"/>
              <a:t>Рюрик</a:t>
            </a:r>
            <a:r>
              <a:rPr lang="ru-RU" sz="2800" dirty="0" smtClean="0"/>
              <a:t> занял сначала Ладогу, а затем перебрался в Новгород. Правил в Новгороде по договору, заключённому с местной знатью, утвердившей за собой право на сбор доходов. Основатель династии Рюриковичей. согласно летописной легенде, начальник варяжского военного отряда, якобы призванный </a:t>
            </a:r>
            <a:r>
              <a:rPr lang="ru-RU" sz="2800" dirty="0" err="1" smtClean="0"/>
              <a:t>ильменскими</a:t>
            </a:r>
            <a:r>
              <a:rPr lang="ru-RU" sz="2800" dirty="0" smtClean="0"/>
              <a:t> славянами вместе с братьями </a:t>
            </a:r>
            <a:r>
              <a:rPr lang="ru-RU" sz="2800" dirty="0" err="1" smtClean="0"/>
              <a:t>Синеусом</a:t>
            </a:r>
            <a:r>
              <a:rPr lang="ru-RU" sz="2800" dirty="0" smtClean="0"/>
              <a:t> и Трувором княжить в Новгород.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    </a:t>
            </a:r>
            <a:r>
              <a:rPr lang="ru-RU" sz="2800" dirty="0" smtClean="0"/>
              <a:t>Конечно, </a:t>
            </a:r>
            <a:r>
              <a:rPr lang="ru-RU" sz="2800" dirty="0" err="1" smtClean="0"/>
              <a:t>Рюрик</a:t>
            </a:r>
            <a:r>
              <a:rPr lang="ru-RU" sz="2800" dirty="0" smtClean="0"/>
              <a:t> строил планы относительно захвата Киева, поход на </a:t>
            </a:r>
            <a:r>
              <a:rPr lang="ru-RU" sz="2800" dirty="0" err="1" smtClean="0"/>
              <a:t>Царь-град</a:t>
            </a:r>
            <a:r>
              <a:rPr lang="ru-RU" sz="2800" dirty="0" smtClean="0"/>
              <a:t> и разгром Хазарского каганата, но ему были нужны могущественные союзники. Поэтому он в 873-879 годах неоднократно ездил на Запад, где договаривался о военной поддержке с наследниками франкского короля </a:t>
            </a:r>
            <a:r>
              <a:rPr lang="ru-RU" sz="2800" dirty="0" err="1" smtClean="0"/>
              <a:t>Лотаря</a:t>
            </a:r>
            <a:r>
              <a:rPr lang="ru-RU" sz="2800" dirty="0" smtClean="0"/>
              <a:t>. К сожалению, смерть в 879 году оборвала его замыслы, их воплотил в жизнь жрец-воин Олег Вещий, совместно с князем Игорем Рюриковичем.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Дир</a:t>
            </a:r>
            <a:endParaRPr lang="ru-RU" b="1" i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Содержимое 3" descr="Аскольд_та_Дір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2736304" cy="4721087"/>
          </a:xfrm>
        </p:spPr>
      </p:pic>
      <p:sp>
        <p:nvSpPr>
          <p:cNvPr id="5" name="Прямоугольник 4"/>
          <p:cNvSpPr/>
          <p:nvPr/>
        </p:nvSpPr>
        <p:spPr>
          <a:xfrm>
            <a:off x="3275856" y="1628800"/>
            <a:ext cx="5400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</a:t>
            </a:r>
            <a:r>
              <a:rPr lang="ru-RU" sz="2400" dirty="0" smtClean="0"/>
              <a:t>Происхождение </a:t>
            </a:r>
            <a:r>
              <a:rPr lang="ru-RU" sz="2400" dirty="0"/>
              <a:t>имени князя до настоящего времени вызывает вопросы. Распространённая историческая версия выводила его из скандинавского «</a:t>
            </a:r>
            <a:r>
              <a:rPr lang="ru-RU" sz="2400" dirty="0" err="1"/>
              <a:t>dyr</a:t>
            </a:r>
            <a:r>
              <a:rPr lang="ru-RU" sz="2400" dirty="0"/>
              <a:t>» или «</a:t>
            </a:r>
            <a:r>
              <a:rPr lang="ru-RU" sz="2400" dirty="0" err="1"/>
              <a:t>djur</a:t>
            </a:r>
            <a:r>
              <a:rPr lang="ru-RU" sz="2400" dirty="0"/>
              <a:t>» — «зверь», что объяснялось скандинавским происхождением </a:t>
            </a:r>
            <a:r>
              <a:rPr lang="ru-RU" sz="2400" dirty="0" err="1"/>
              <a:t>Дира</a:t>
            </a:r>
            <a:r>
              <a:rPr lang="ru-RU" sz="2400" dirty="0"/>
              <a:t>. По другим версиям — имя-прозвище имеет славянские или тюркские корни.- древнерусский князь. По преданию, соправитель Аскольда в Киеве. Убит князем Олегом.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    Происходя неизвестно откуда, явился к Новгороду в числе </a:t>
            </a:r>
            <a:r>
              <a:rPr lang="ru-RU" dirty="0" err="1" smtClean="0"/>
              <a:t>руси</a:t>
            </a:r>
            <a:r>
              <a:rPr lang="ru-RU" dirty="0" smtClean="0"/>
              <a:t>, сопровождавшей призванного княжить </a:t>
            </a:r>
            <a:r>
              <a:rPr lang="ru-RU" dirty="0" err="1" smtClean="0"/>
              <a:t>Рюрика</a:t>
            </a:r>
            <a:r>
              <a:rPr lang="ru-RU" dirty="0" smtClean="0"/>
              <a:t>, в 862 г.; в 864 г.; из Киева ходил в ладьях на Византию (Константинополь),  по некоторым известиям, в 865 г., и вторично, уже по летописному сказанию, в 866 г.; потерпев неудачу от бури в Босфоре, заключил мир с греками в 867 г.; есть указания, что принял христианство около 870 г.; </a:t>
            </a:r>
          </a:p>
          <a:p>
            <a:r>
              <a:rPr lang="ru-RU" dirty="0" smtClean="0"/>
              <a:t>     «А могила </a:t>
            </a:r>
            <a:r>
              <a:rPr lang="ru-RU" dirty="0" err="1" smtClean="0"/>
              <a:t>Дирова</a:t>
            </a:r>
            <a:r>
              <a:rPr lang="ru-RU" dirty="0" smtClean="0"/>
              <a:t>, — свидетельствует преподобный Нестор, — за святою </a:t>
            </a:r>
            <a:r>
              <a:rPr lang="ru-RU" dirty="0" err="1" smtClean="0"/>
              <a:t>Ориною</a:t>
            </a:r>
            <a:r>
              <a:rPr lang="ru-RU" dirty="0" smtClean="0"/>
              <a:t>», и место это указывается предположительно к югу от нынешнего </a:t>
            </a:r>
            <a:r>
              <a:rPr lang="ru-RU" dirty="0" err="1" smtClean="0"/>
              <a:t>Киево-Софийского</a:t>
            </a:r>
            <a:r>
              <a:rPr lang="ru-RU" dirty="0" smtClean="0"/>
              <a:t> собора и неподалеку от развалин древней </a:t>
            </a:r>
            <a:r>
              <a:rPr lang="ru-RU" dirty="0" err="1" smtClean="0"/>
              <a:t>Ирининской</a:t>
            </a:r>
            <a:r>
              <a:rPr lang="ru-RU" dirty="0" smtClean="0"/>
              <a:t> церкви, найденных в 1833 г.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65</TotalTime>
  <Words>1248</Words>
  <Application>Microsoft Office PowerPoint</Application>
  <PresentationFormat>Экран (4:3)</PresentationFormat>
  <Paragraphs>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Официальная</vt:lpstr>
      <vt:lpstr>Князья Киевской Руси</vt:lpstr>
      <vt:lpstr>Кий</vt:lpstr>
      <vt:lpstr>Слайд 3</vt:lpstr>
      <vt:lpstr>Рюрик</vt:lpstr>
      <vt:lpstr>Слайд 5</vt:lpstr>
      <vt:lpstr>Слайд 6</vt:lpstr>
      <vt:lpstr>Слайд 7</vt:lpstr>
      <vt:lpstr>Дир</vt:lpstr>
      <vt:lpstr>Слайд 9</vt:lpstr>
      <vt:lpstr>ОЛЕГ (882-912)</vt:lpstr>
      <vt:lpstr>Слайд 11</vt:lpstr>
      <vt:lpstr>Игорь (912-945)</vt:lpstr>
      <vt:lpstr>Слайд 13</vt:lpstr>
      <vt:lpstr>Ольга (945-969)</vt:lpstr>
      <vt:lpstr>Слайд 15</vt:lpstr>
      <vt:lpstr>Слайд 16</vt:lpstr>
      <vt:lpstr>Святослав Игоревич (957-972)</vt:lpstr>
      <vt:lpstr>Слайд 18</vt:lpstr>
      <vt:lpstr>Владимир I Святославович (980-1015)</vt:lpstr>
      <vt:lpstr>Слайд 20</vt:lpstr>
      <vt:lpstr>Ярослав Мудрый (1019-1054)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Князья Киевской Руси</dc:title>
  <cp:lastModifiedBy>Marinko</cp:lastModifiedBy>
  <cp:revision>8</cp:revision>
  <dcterms:created xsi:type="dcterms:W3CDTF">2012-12-28T01:43:54Z</dcterms:created>
  <dcterms:modified xsi:type="dcterms:W3CDTF">2012-12-28T14:28:47Z</dcterms:modified>
</cp:coreProperties>
</file>