
<file path=[Content_Types].xml><?xml version="1.0" encoding="utf-8"?>
<Types xmlns="http://schemas.openxmlformats.org/package/2006/content-types">
  <Override PartName="/ppt/notesSlides/notesSlide2.xml" ContentType="application/vnd.openxmlformats-officedocument.presentationml.notesSlide+xml"/>
  <Override PartName="/ppt/theme/themeOverride12.xml" ContentType="application/vnd.openxmlformats-officedocument.themeOverr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theme/themeOverride5.xml" ContentType="application/vnd.openxmlformats-officedocument.themeOverr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theme/themeOverride3.xml" ContentType="application/vnd.openxmlformats-officedocument.themeOverride+xml"/>
  <Override PartName="/ppt/notesSlides/notesSlide18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theme/themeOverride1.xml" ContentType="application/vnd.openxmlformats-officedocument.themeOverride+xml"/>
  <Override PartName="/ppt/notesSlides/notesSlide16.xml" ContentType="application/vnd.openxmlformats-officedocument.presentationml.notesSlide+xml"/>
  <Override PartName="/ppt/notesSlides/notesSlide25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theme/themeOverride19.xml" ContentType="application/vnd.openxmlformats-officedocument.themeOverride+xml"/>
  <Override PartName="/ppt/notesSlides/notesSlide23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theme/themeOverride17.xml" ContentType="application/vnd.openxmlformats-officedocument.themeOverride+xml"/>
  <Override PartName="/ppt/notesSlides/notesSlide21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theme/themeOverride15.xml" ContentType="application/vnd.openxmlformats-officedocument.themeOverride+xml"/>
  <Override PartName="/ppt/theme/themeOverride24.xml" ContentType="application/vnd.openxmlformats-officedocument.themeOverride+xml"/>
  <Override PartName="/ppt/theme/themeOverride26.xml" ContentType="application/vnd.openxmlformats-officedocument.themeOverr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theme/themeOverride13.xml" ContentType="application/vnd.openxmlformats-officedocument.themeOverride+xml"/>
  <Override PartName="/ppt/theme/themeOverride22.xml" ContentType="application/vnd.openxmlformats-officedocument.themeOverr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theme/themeOverride8.xml" ContentType="application/vnd.openxmlformats-officedocument.themeOverride+xml"/>
  <Override PartName="/ppt/theme/themeOverride11.xml" ContentType="application/vnd.openxmlformats-officedocument.themeOverride+xml"/>
  <Override PartName="/ppt/theme/themeOverride20.xml" ContentType="application/vnd.openxmlformats-officedocument.themeOverr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Override6.xml" ContentType="application/vnd.openxmlformats-officedocument.themeOverrid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theme/themeOverride4.xml" ContentType="application/vnd.openxmlformats-officedocument.themeOverride+xml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theme/themeOverride2.xml" ContentType="application/vnd.openxmlformats-officedocument.themeOverride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theme/themeOverride18.xml" ContentType="application/vnd.openxmlformats-officedocument.themeOverride+xml"/>
  <Override PartName="/ppt/notesSlides/notesSlide20.xml" ContentType="application/vnd.openxmlformats-officedocument.presentationml.notesSlide+xml"/>
  <Override PartName="/ppt/theme/themeOverride27.xml" ContentType="application/vnd.openxmlformats-officedocument.themeOverride+xml"/>
  <Override PartName="/ppt/notesSlides/notesSlide6.xml" ContentType="application/vnd.openxmlformats-officedocument.presentationml.notesSlide+xml"/>
  <Override PartName="/ppt/theme/themeOverride16.xml" ContentType="application/vnd.openxmlformats-officedocument.themeOverride+xml"/>
  <Override PartName="/ppt/theme/themeOverride25.xml" ContentType="application/vnd.openxmlformats-officedocument.themeOverride+xml"/>
  <Override PartName="/ppt/slides/slide8.xml" ContentType="application/vnd.openxmlformats-officedocument.presentationml.slide+xml"/>
  <Override PartName="/ppt/notesSlides/notesSlide4.xml" ContentType="application/vnd.openxmlformats-officedocument.presentationml.notesSlide+xml"/>
  <Override PartName="/ppt/theme/themeOverride9.xml" ContentType="application/vnd.openxmlformats-officedocument.themeOverride+xml"/>
  <Override PartName="/ppt/theme/themeOverride14.xml" ContentType="application/vnd.openxmlformats-officedocument.themeOverride+xml"/>
  <Override PartName="/ppt/theme/themeOverride23.xml" ContentType="application/vnd.openxmlformats-officedocument.themeOverr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theme/themeOverride7.xml" ContentType="application/vnd.openxmlformats-officedocument.themeOverride+xml"/>
  <Override PartName="/ppt/theme/themeOverride21.xml" ContentType="application/vnd.openxmlformats-officedocument.themeOverride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Override10.xml" ContentType="application/vnd.openxmlformats-officedocument.themeOverr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30"/>
  </p:notesMasterIdLst>
  <p:sldIdLst>
    <p:sldId id="258" r:id="rId2"/>
    <p:sldId id="261" r:id="rId3"/>
    <p:sldId id="256" r:id="rId4"/>
    <p:sldId id="262" r:id="rId5"/>
    <p:sldId id="266" r:id="rId6"/>
    <p:sldId id="272" r:id="rId7"/>
    <p:sldId id="269" r:id="rId8"/>
    <p:sldId id="273" r:id="rId9"/>
    <p:sldId id="267" r:id="rId10"/>
    <p:sldId id="274" r:id="rId11"/>
    <p:sldId id="270" r:id="rId12"/>
    <p:sldId id="275" r:id="rId13"/>
    <p:sldId id="271" r:id="rId14"/>
    <p:sldId id="276" r:id="rId15"/>
    <p:sldId id="277" r:id="rId16"/>
    <p:sldId id="278" r:id="rId17"/>
    <p:sldId id="279" r:id="rId18"/>
    <p:sldId id="280" r:id="rId19"/>
    <p:sldId id="281" r:id="rId20"/>
    <p:sldId id="283" r:id="rId21"/>
    <p:sldId id="292" r:id="rId22"/>
    <p:sldId id="295" r:id="rId23"/>
    <p:sldId id="285" r:id="rId24"/>
    <p:sldId id="296" r:id="rId25"/>
    <p:sldId id="286" r:id="rId26"/>
    <p:sldId id="287" r:id="rId27"/>
    <p:sldId id="297" r:id="rId28"/>
    <p:sldId id="288" r:id="rId2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253" autoAdjust="0"/>
    <p:restoredTop sz="94709" autoAdjust="0"/>
  </p:normalViewPr>
  <p:slideViewPr>
    <p:cSldViewPr>
      <p:cViewPr>
        <p:scale>
          <a:sx n="66" d="100"/>
          <a:sy n="66" d="100"/>
        </p:scale>
        <p:origin x="-504" y="-18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9528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6" d="100"/>
          <a:sy n="56" d="100"/>
        </p:scale>
        <p:origin x="-1860" y="-96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7557C25-7C1B-44CF-9053-B31B9B5E378A}" type="datetimeFigureOut">
              <a:rPr lang="ru-RU" smtClean="0"/>
              <a:pPr/>
              <a:t>22.08.2012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4806E86-5F65-4731-833D-7ECD1AD2CE4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806E86-5F65-4731-833D-7ECD1AD2CE45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806E86-5F65-4731-833D-7ECD1AD2CE45}" type="slidenum">
              <a:rPr lang="ru-RU" smtClean="0"/>
              <a:pPr/>
              <a:t>12</a:t>
            </a:fld>
            <a:endParaRPr lang="ru-RU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806E86-5F65-4731-833D-7ECD1AD2CE45}" type="slidenum">
              <a:rPr lang="ru-RU" smtClean="0"/>
              <a:pPr/>
              <a:t>13</a:t>
            </a:fld>
            <a:endParaRPr lang="ru-RU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806E86-5F65-4731-833D-7ECD1AD2CE45}" type="slidenum">
              <a:rPr lang="ru-RU" smtClean="0"/>
              <a:pPr/>
              <a:t>14</a:t>
            </a:fld>
            <a:endParaRPr lang="ru-RU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806E86-5F65-4731-833D-7ECD1AD2CE45}" type="slidenum">
              <a:rPr lang="ru-RU" smtClean="0"/>
              <a:pPr/>
              <a:t>15</a:t>
            </a:fld>
            <a:endParaRPr lang="ru-RU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806E86-5F65-4731-833D-7ECD1AD2CE45}" type="slidenum">
              <a:rPr lang="ru-RU" smtClean="0"/>
              <a:pPr/>
              <a:t>16</a:t>
            </a:fld>
            <a:endParaRPr lang="ru-RU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806E86-5F65-4731-833D-7ECD1AD2CE45}" type="slidenum">
              <a:rPr lang="ru-RU" smtClean="0"/>
              <a:pPr/>
              <a:t>17</a:t>
            </a:fld>
            <a:endParaRPr lang="ru-RU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806E86-5F65-4731-833D-7ECD1AD2CE45}" type="slidenum">
              <a:rPr lang="ru-RU" smtClean="0"/>
              <a:pPr/>
              <a:t>18</a:t>
            </a:fld>
            <a:endParaRPr lang="ru-RU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806E86-5F65-4731-833D-7ECD1AD2CE45}" type="slidenum">
              <a:rPr lang="ru-RU" smtClean="0"/>
              <a:pPr/>
              <a:t>19</a:t>
            </a:fld>
            <a:endParaRPr lang="ru-RU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806E86-5F65-4731-833D-7ECD1AD2CE45}" type="slidenum">
              <a:rPr lang="ru-RU" smtClean="0"/>
              <a:pPr/>
              <a:t>20</a:t>
            </a:fld>
            <a:endParaRPr lang="ru-RU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806E86-5F65-4731-833D-7ECD1AD2CE45}" type="slidenum">
              <a:rPr lang="ru-RU" smtClean="0"/>
              <a:pPr/>
              <a:t>21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806E86-5F65-4731-833D-7ECD1AD2CE45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806E86-5F65-4731-833D-7ECD1AD2CE45}" type="slidenum">
              <a:rPr lang="ru-RU" smtClean="0"/>
              <a:pPr/>
              <a:t>22</a:t>
            </a:fld>
            <a:endParaRPr lang="ru-RU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806E86-5F65-4731-833D-7ECD1AD2CE45}" type="slidenum">
              <a:rPr lang="ru-RU" smtClean="0"/>
              <a:pPr/>
              <a:t>23</a:t>
            </a:fld>
            <a:endParaRPr lang="ru-RU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806E86-5F65-4731-833D-7ECD1AD2CE45}" type="slidenum">
              <a:rPr lang="ru-RU" smtClean="0"/>
              <a:pPr/>
              <a:t>24</a:t>
            </a:fld>
            <a:endParaRPr lang="ru-RU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806E86-5F65-4731-833D-7ECD1AD2CE45}" type="slidenum">
              <a:rPr lang="ru-RU" smtClean="0"/>
              <a:pPr/>
              <a:t>25</a:t>
            </a:fld>
            <a:endParaRPr lang="ru-RU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806E86-5F65-4731-833D-7ECD1AD2CE45}" type="slidenum">
              <a:rPr lang="ru-RU" smtClean="0"/>
              <a:pPr/>
              <a:t>26</a:t>
            </a:fld>
            <a:endParaRPr lang="ru-RU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806E86-5F65-4731-833D-7ECD1AD2CE45}" type="slidenum">
              <a:rPr lang="ru-RU" smtClean="0"/>
              <a:pPr/>
              <a:t>27</a:t>
            </a:fld>
            <a:endParaRPr lang="ru-RU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806E86-5F65-4731-833D-7ECD1AD2CE45}" type="slidenum">
              <a:rPr lang="ru-RU" smtClean="0"/>
              <a:pPr/>
              <a:t>28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806E86-5F65-4731-833D-7ECD1AD2CE45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806E86-5F65-4731-833D-7ECD1AD2CE45}" type="slidenum">
              <a:rPr lang="ru-RU" smtClean="0"/>
              <a:pPr/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806E86-5F65-4731-833D-7ECD1AD2CE45}" type="slidenum">
              <a:rPr lang="ru-RU" smtClean="0"/>
              <a:pPr/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806E86-5F65-4731-833D-7ECD1AD2CE45}" type="slidenum">
              <a:rPr lang="ru-RU" smtClean="0"/>
              <a:pPr/>
              <a:t>8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806E86-5F65-4731-833D-7ECD1AD2CE45}" type="slidenum">
              <a:rPr lang="ru-RU" smtClean="0"/>
              <a:pPr/>
              <a:t>9</a:t>
            </a:fld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806E86-5F65-4731-833D-7ECD1AD2CE45}" type="slidenum">
              <a:rPr lang="ru-RU" smtClean="0"/>
              <a:pPr/>
              <a:t>10</a:t>
            </a:fld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806E86-5F65-4731-833D-7ECD1AD2CE45}" type="slidenum">
              <a:rPr lang="ru-RU" smtClean="0"/>
              <a:pPr/>
              <a:t>11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22.08.2012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22.08.2012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22.08.2012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22.08.2012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4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22.08.2012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22.08.2012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1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1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22.08.2012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22.08.2012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22.08.2012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1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435101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22.08.2012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22.08.2012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22.08.2012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Relationship Id="rId4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file:///H:\&#1052;&#1072;&#1088;&#1080;&#1085;&#1072;\11%20&#1082;&#1083;&#1072;&#1089;&#1089;%20%20&#1091;&#1088;&#1086;&#1082;&#1080;\11%20&#1082;&#1083;%20%20&#1082;&#1083;.%20&#1088;&#1077;&#1072;&#1082;&#1094;&#1080;&#1081;\&#1042;&#1079;&#1072;&#1080;&#1084;&#1086;&#1076;&#1077;&#1081;&#1089;&#1090;&#1074;&#1080;&#1077;%20&#1085;&#1072;&#1090;&#1088;&#1080;&#1103;%20&#1089;%20&#1074;&#1086;&#1076;&#1086;&#1081;.wmv" TargetMode="External"/><Relationship Id="rId1" Type="http://schemas.openxmlformats.org/officeDocument/2006/relationships/themeOverride" Target="../theme/themeOverride9.xml"/><Relationship Id="rId6" Type="http://schemas.openxmlformats.org/officeDocument/2006/relationships/image" Target="../media/image6.png"/><Relationship Id="rId5" Type="http://schemas.openxmlformats.org/officeDocument/2006/relationships/image" Target="../media/image1.jpeg"/><Relationship Id="rId4" Type="http://schemas.openxmlformats.org/officeDocument/2006/relationships/notesSlide" Target="../notesSlides/notesSlide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0.xml"/><Relationship Id="rId4" Type="http://schemas.openxmlformats.org/officeDocument/2006/relationships/image" Target="../media/image1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file:///H:\&#1052;&#1072;&#1088;&#1080;&#1085;&#1072;\11%20&#1082;&#1083;&#1072;&#1089;&#1089;%20%20&#1091;&#1088;&#1086;&#1082;&#1080;\11%20&#1082;&#1083;%20%20&#1082;&#1083;.%20&#1088;&#1077;&#1072;&#1082;&#1094;&#1080;&#1081;\&#1087;&#1086;&#1083;&#1091;&#1095;&#1077;&#1085;&#1080;&#1077;%20&#1072;&#1084;&#1084;&#1080;&#1072;&#1082;&#1072;%20&#1080;&#1079;%20&#1085;&#1072;&#1096;&#1072;&#1090;&#1099;&#1088;&#1103;_WMV%20V9.wmv" TargetMode="External"/><Relationship Id="rId1" Type="http://schemas.openxmlformats.org/officeDocument/2006/relationships/themeOverride" Target="../theme/themeOverride11.xml"/><Relationship Id="rId6" Type="http://schemas.openxmlformats.org/officeDocument/2006/relationships/image" Target="../media/image7.png"/><Relationship Id="rId5" Type="http://schemas.openxmlformats.org/officeDocument/2006/relationships/image" Target="../media/image1.jpeg"/><Relationship Id="rId4" Type="http://schemas.openxmlformats.org/officeDocument/2006/relationships/notesSlide" Target="../notesSlides/notesSlide10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2.xml"/><Relationship Id="rId4" Type="http://schemas.openxmlformats.org/officeDocument/2006/relationships/image" Target="../media/image1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file:///H:\&#1052;&#1072;&#1088;&#1080;&#1085;&#1072;\11%20&#1082;&#1083;&#1072;&#1089;&#1089;%20%20&#1091;&#1088;&#1086;&#1082;&#1080;\11%20&#1082;&#1083;%20%20&#1082;&#1083;.%20&#1088;&#1077;&#1072;&#1082;&#1094;&#1080;&#1081;\&#1074;&#1079;&#1072;&#1080;&#1084;&#1086;&#1076;&#1077;&#1081;&#1089;&#1090;&#1074;&#1080;&#1077;%20&#1078;&#1077;&#1083;&#1077;&#1079;&#1072;%20&#1089;%20&#1084;&#1077;&#1076;&#1085;&#1099;&#1084;%20&#1082;&#1091;&#1087;&#1086;&#1088;&#1086;&#1089;&#1086;&#1084;.wmv" TargetMode="External"/><Relationship Id="rId1" Type="http://schemas.openxmlformats.org/officeDocument/2006/relationships/themeOverride" Target="../theme/themeOverride13.xml"/><Relationship Id="rId6" Type="http://schemas.openxmlformats.org/officeDocument/2006/relationships/image" Target="../media/image8.png"/><Relationship Id="rId5" Type="http://schemas.openxmlformats.org/officeDocument/2006/relationships/image" Target="../media/image1.jpeg"/><Relationship Id="rId4" Type="http://schemas.openxmlformats.org/officeDocument/2006/relationships/notesSlide" Target="../notesSlides/notesSlide1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4.xml"/><Relationship Id="rId4" Type="http://schemas.openxmlformats.org/officeDocument/2006/relationships/image" Target="../media/image1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5.xml"/><Relationship Id="rId4" Type="http://schemas.openxmlformats.org/officeDocument/2006/relationships/image" Target="../media/image1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file:///H:\&#1052;&#1072;&#1088;&#1080;&#1085;&#1072;\11%20&#1082;&#1083;&#1072;&#1089;&#1089;%20%20&#1091;&#1088;&#1086;&#1082;&#1080;\11%20&#1082;&#1083;%20%20&#1082;&#1083;.%20&#1088;&#1077;&#1072;&#1082;&#1094;&#1080;&#1081;\&#1056;&#1072;&#1079;&#1083;&#1086;&#1078;&#1077;&#1085;&#1080;&#1077;%20&#1087;&#1077;&#1088;&#1086;&#1082;&#1089;&#1080;&#1076;&#1072;%20&#1074;&#1086;&#1076;&#1086;&#1088;&#1086;&#1076;&#1072;.wmv" TargetMode="External"/><Relationship Id="rId1" Type="http://schemas.openxmlformats.org/officeDocument/2006/relationships/themeOverride" Target="../theme/themeOverride16.xml"/><Relationship Id="rId6" Type="http://schemas.openxmlformats.org/officeDocument/2006/relationships/image" Target="../media/image9.png"/><Relationship Id="rId5" Type="http://schemas.openxmlformats.org/officeDocument/2006/relationships/image" Target="../media/image1.jpeg"/><Relationship Id="rId4" Type="http://schemas.openxmlformats.org/officeDocument/2006/relationships/notesSlide" Target="../notesSlides/notesSlide1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7.xml"/><Relationship Id="rId4" Type="http://schemas.openxmlformats.org/officeDocument/2006/relationships/image" Target="../media/image1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8.xml"/><Relationship Id="rId4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2.xml"/><Relationship Id="rId4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9.xml"/><Relationship Id="rId4" Type="http://schemas.openxmlformats.org/officeDocument/2006/relationships/image" Target="../media/image1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20.xml"/><Relationship Id="rId4" Type="http://schemas.openxmlformats.org/officeDocument/2006/relationships/image" Target="../media/image1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file:///H:\&#1052;&#1072;&#1088;&#1080;&#1085;&#1072;\11%20&#1082;&#1083;&#1072;&#1089;&#1089;%20%20&#1091;&#1088;&#1086;&#1082;&#1080;\11%20&#1082;&#1083;%20%20&#1082;&#1083;.%20&#1088;&#1077;&#1072;&#1082;&#1094;&#1080;&#1081;\&#1043;&#1086;&#1088;&#1077;&#1085;&#1080;&#1077;%20&#1092;&#1086;&#1089;&#1092;&#1086;&#1088;&#1072;%20&#1074;%20&#1082;&#1080;&#1089;&#1083;&#1086;&#1088;&#1086;&#1076;&#1077;_WMV%20V9.wmv" TargetMode="External"/><Relationship Id="rId1" Type="http://schemas.openxmlformats.org/officeDocument/2006/relationships/themeOverride" Target="../theme/themeOverride21.xml"/><Relationship Id="rId6" Type="http://schemas.openxmlformats.org/officeDocument/2006/relationships/image" Target="../media/image10.png"/><Relationship Id="rId5" Type="http://schemas.openxmlformats.org/officeDocument/2006/relationships/image" Target="../media/image1.jpeg"/><Relationship Id="rId4" Type="http://schemas.openxmlformats.org/officeDocument/2006/relationships/notesSlide" Target="../notesSlides/notesSlide20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22.xml"/><Relationship Id="rId4" Type="http://schemas.openxmlformats.org/officeDocument/2006/relationships/image" Target="../media/image1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file:///H:\&#1052;&#1072;&#1088;&#1080;&#1085;&#1072;\11%20&#1082;&#1083;&#1072;&#1089;&#1089;%20%20&#1091;&#1088;&#1086;&#1082;&#1080;\11%20&#1082;&#1083;%20%20&#1082;&#1083;.%20&#1088;&#1077;&#1072;&#1082;&#1094;&#1080;&#1081;\&#1052;&#1077;&#1093;&#1072;&#1085;&#1080;&#1079;&#1084;%20&#1088;&#1072;&#1079;&#1083;&#1086;&#1078;&#1077;&#1085;&#1080;&#1103;%20%20&#1086;&#1082;&#1089;&#1080;&#1076;&#1072;%20&#1088;&#1090;&#1091;&#1090;&#1080;_WMV%20V9.wmv" TargetMode="External"/><Relationship Id="rId1" Type="http://schemas.openxmlformats.org/officeDocument/2006/relationships/themeOverride" Target="../theme/themeOverride23.xml"/><Relationship Id="rId6" Type="http://schemas.openxmlformats.org/officeDocument/2006/relationships/image" Target="../media/image11.png"/><Relationship Id="rId5" Type="http://schemas.openxmlformats.org/officeDocument/2006/relationships/image" Target="../media/image1.jpeg"/><Relationship Id="rId4" Type="http://schemas.openxmlformats.org/officeDocument/2006/relationships/notesSlide" Target="../notesSlides/notesSlide2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24.xml"/><Relationship Id="rId4" Type="http://schemas.openxmlformats.org/officeDocument/2006/relationships/image" Target="../media/image1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25.xml"/><Relationship Id="rId4" Type="http://schemas.openxmlformats.org/officeDocument/2006/relationships/image" Target="../media/image1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file:///H:\&#1052;&#1072;&#1088;&#1080;&#1085;&#1072;\11%20&#1082;&#1083;&#1072;&#1089;&#1089;%20%20&#1091;&#1088;&#1086;&#1082;&#1080;\11%20&#1082;&#1083;%20%20&#1082;&#1083;.%20&#1088;&#1077;&#1072;&#1082;&#1094;&#1080;&#1081;\&#1042;&#1086;&#1089;&#1089;&#1090;&#1072;&#1085;&#1086;&#1074;&#1083;&#1077;&#1085;&#1080;&#1077;%20&#1086;&#1082;&#1089;&#1080;&#1076;&#1072;%20&#1084;&#1077;&#1076;&#1080;%20(II)%20&#1074;&#1086;&#1076;&#1086;&#1088;&#1086;&#1076;&#1086;&#1084;_WMV%20V9.wmv" TargetMode="External"/><Relationship Id="rId1" Type="http://schemas.openxmlformats.org/officeDocument/2006/relationships/themeOverride" Target="../theme/themeOverride26.xml"/><Relationship Id="rId6" Type="http://schemas.openxmlformats.org/officeDocument/2006/relationships/image" Target="../media/image12.png"/><Relationship Id="rId5" Type="http://schemas.openxmlformats.org/officeDocument/2006/relationships/image" Target="../media/image1.jpeg"/><Relationship Id="rId4" Type="http://schemas.openxmlformats.org/officeDocument/2006/relationships/notesSlide" Target="../notesSlides/notesSlide25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6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27.xml"/><Relationship Id="rId4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3.xml"/><Relationship Id="rId5" Type="http://schemas.openxmlformats.org/officeDocument/2006/relationships/image" Target="../media/image3.jpeg"/><Relationship Id="rId4" Type="http://schemas.openxmlformats.org/officeDocument/2006/relationships/image" Target="../media/image1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4.xml"/><Relationship Id="rId4" Type="http://schemas.openxmlformats.org/officeDocument/2006/relationships/image" Target="../media/image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file:///H:\&#1052;&#1072;&#1088;&#1080;&#1085;&#1072;\11%20&#1082;&#1083;&#1072;&#1089;&#1089;%20%20&#1091;&#1088;&#1086;&#1082;&#1080;\11%20&#1082;&#1083;%20%20&#1082;&#1083;.%20&#1088;&#1077;&#1072;&#1082;&#1094;&#1080;&#1081;\&#1075;&#1086;&#1088;&#1077;&#1085;&#1080;&#1077;%20&#1089;&#1077;&#1088;&#1099;%20&#1074;%20&#1082;&#1080;&#1089;&#1083;&#1086;&#1088;&#1086;&#1076;&#1077;_WMV%20V9.wmv" TargetMode="External"/><Relationship Id="rId1" Type="http://schemas.openxmlformats.org/officeDocument/2006/relationships/themeOverride" Target="../theme/themeOverride5.xml"/><Relationship Id="rId6" Type="http://schemas.openxmlformats.org/officeDocument/2006/relationships/image" Target="../media/image4.png"/><Relationship Id="rId5" Type="http://schemas.openxmlformats.org/officeDocument/2006/relationships/image" Target="../media/image1.jpeg"/><Relationship Id="rId4" Type="http://schemas.openxmlformats.org/officeDocument/2006/relationships/notesSlide" Target="../notesSlides/notesSlide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6.xml"/><Relationship Id="rId4" Type="http://schemas.openxmlformats.org/officeDocument/2006/relationships/image" Target="../media/image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file:///H:\&#1052;&#1072;&#1088;&#1080;&#1085;&#1072;\11%20&#1082;&#1083;&#1072;&#1089;&#1089;%20%20&#1091;&#1088;&#1086;&#1082;&#1080;\11%20&#1082;&#1083;%20%20&#1082;&#1083;.%20&#1088;&#1077;&#1072;&#1082;&#1094;&#1080;&#1081;\&#1055;&#1086;&#1083;&#1091;&#1095;&#1077;&#1085;&#1080;&#1077;%20&#1082;&#1080;&#1089;&#1083;&#1086;&#1088;&#1086;&#1076;&#1072;%20&#1080;&#1079;%20&#1087;&#1077;&#1088;&#1084;&#1072;&#1085;&#1075;&#1072;&#1085;&#1072;&#1090;&#1072;%20&#1082;&#1072;&#1083;&#1080;&#1103;_WMV%20V9.wmv" TargetMode="External"/><Relationship Id="rId1" Type="http://schemas.openxmlformats.org/officeDocument/2006/relationships/themeOverride" Target="../theme/themeOverride7.xml"/><Relationship Id="rId6" Type="http://schemas.openxmlformats.org/officeDocument/2006/relationships/image" Target="../media/image5.png"/><Relationship Id="rId5" Type="http://schemas.openxmlformats.org/officeDocument/2006/relationships/image" Target="../media/image1.jpeg"/><Relationship Id="rId4" Type="http://schemas.openxmlformats.org/officeDocument/2006/relationships/notesSlide" Target="../notesSlides/notesSlide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8.xml"/><Relationship Id="rId4" Type="http://schemas.openxmlformats.org/officeDocument/2006/relationships/image" Target="../media/image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135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786314" y="4176730"/>
            <a:ext cx="4143404" cy="1752600"/>
          </a:xfrm>
        </p:spPr>
        <p:txBody>
          <a:bodyPr>
            <a:noAutofit/>
          </a:bodyPr>
          <a:lstStyle/>
          <a:p>
            <a:pPr algn="l"/>
            <a:r>
              <a:rPr lang="ru-RU" sz="24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Выполнила:</a:t>
            </a:r>
          </a:p>
          <a:p>
            <a:pPr algn="l"/>
            <a:r>
              <a:rPr lang="ru-RU" sz="2400" dirty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у</a:t>
            </a:r>
            <a:r>
              <a:rPr lang="ru-RU" sz="24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читель химии</a:t>
            </a:r>
          </a:p>
          <a:p>
            <a:pPr algn="l"/>
            <a:r>
              <a:rPr lang="ru-RU" sz="24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ГБОУ СОШ № 797 г. Москвы</a:t>
            </a:r>
          </a:p>
          <a:p>
            <a:pPr algn="l"/>
            <a:r>
              <a:rPr lang="ru-RU" sz="2400" dirty="0" err="1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Макаркина</a:t>
            </a:r>
            <a:r>
              <a:rPr lang="ru-RU" sz="24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М.А.</a:t>
            </a:r>
            <a:endParaRPr lang="ru-RU" sz="2400" dirty="0"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28" name="WordArt 4"/>
          <p:cNvSpPr>
            <a:spLocks noChangeArrowheads="1" noChangeShapeType="1" noTextEdit="1"/>
          </p:cNvSpPr>
          <p:nvPr/>
        </p:nvSpPr>
        <p:spPr bwMode="auto">
          <a:xfrm>
            <a:off x="714348" y="1796070"/>
            <a:ext cx="7500990" cy="2025661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3600" kern="10" spc="0" dirty="0" smtClean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Arial Black"/>
              </a:rPr>
              <a:t>Классификация</a:t>
            </a:r>
          </a:p>
          <a:p>
            <a:pPr algn="ctr" rtl="0"/>
            <a:r>
              <a:rPr lang="ru-RU" sz="3600" kern="10" spc="0" dirty="0" smtClean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Arial Black"/>
              </a:rPr>
              <a:t>химических реакций</a:t>
            </a:r>
            <a:endParaRPr lang="ru-RU" sz="3600" kern="10" spc="0" dirty="0">
              <a:ln w="12700">
                <a:solidFill>
                  <a:srgbClr val="EAEAEA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80000"/>
                  </a:srgbClr>
                </a:outerShdw>
              </a:effectLst>
              <a:latin typeface="Arial Black"/>
            </a:endParaRPr>
          </a:p>
        </p:txBody>
      </p:sp>
      <p:pic>
        <p:nvPicPr>
          <p:cNvPr id="7" name="Рисунок 6" descr="http://www.proteogenix.fr/images/Peptides.jpg"/>
          <p:cNvPicPr/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1"/>
            <a:ext cx="2357422" cy="1714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9" name="Прямая соединительная линия 8"/>
          <p:cNvCxnSpPr/>
          <p:nvPr/>
        </p:nvCxnSpPr>
        <p:spPr>
          <a:xfrm>
            <a:off x="1716782" y="1500174"/>
            <a:ext cx="7215238" cy="1588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Подзаголовок 2"/>
          <p:cNvSpPr txBox="1">
            <a:spLocks/>
          </p:cNvSpPr>
          <p:nvPr/>
        </p:nvSpPr>
        <p:spPr>
          <a:xfrm>
            <a:off x="3500430" y="6224582"/>
            <a:ext cx="2071702" cy="63341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Москва  2012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028" grpId="0"/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135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http://www.proteogenix.fr/images/Peptides.jpg"/>
          <p:cNvPicPr/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1"/>
            <a:ext cx="2357422" cy="1714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9" name="Прямая соединительная линия 8"/>
          <p:cNvCxnSpPr/>
          <p:nvPr/>
        </p:nvCxnSpPr>
        <p:spPr>
          <a:xfrm>
            <a:off x="1716782" y="1500174"/>
            <a:ext cx="7215238" cy="1588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Подзаголовок 10"/>
          <p:cNvSpPr>
            <a:spLocks noGrp="1"/>
          </p:cNvSpPr>
          <p:nvPr>
            <p:ph type="subTitle" idx="1"/>
          </p:nvPr>
        </p:nvSpPr>
        <p:spPr>
          <a:xfrm>
            <a:off x="428596" y="1785926"/>
            <a:ext cx="8429684" cy="500066"/>
          </a:xfrm>
        </p:spPr>
        <p:txBody>
          <a:bodyPr>
            <a:normAutofit/>
          </a:bodyPr>
          <a:lstStyle/>
          <a:p>
            <a:pPr lvl="0" algn="l"/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Взаимодействие натрия с водой:</a:t>
            </a:r>
          </a:p>
        </p:txBody>
      </p:sp>
      <p:sp>
        <p:nvSpPr>
          <p:cNvPr id="13" name="Подзаголовок 10"/>
          <p:cNvSpPr txBox="1">
            <a:spLocks/>
          </p:cNvSpPr>
          <p:nvPr/>
        </p:nvSpPr>
        <p:spPr>
          <a:xfrm>
            <a:off x="2928926" y="428604"/>
            <a:ext cx="4857784" cy="1000132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Классификация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химических</a:t>
            </a:r>
            <a:r>
              <a:rPr kumimoji="0" lang="ru-RU" sz="3200" b="0" i="0" u="none" strike="noStrike" kern="1200" cap="none" spc="0" normalizeH="0" noProof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реакций</a:t>
            </a: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accent5">
                  <a:lumMod val="50000"/>
                </a:schemeClr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Взаимодействие натрия с водой.wmv">
            <a:hlinkClick r:id="" action="ppaction://media"/>
          </p:cNvPr>
          <p:cNvPicPr>
            <a:picLocks noRot="1" noChangeAspect="1"/>
          </p:cNvPicPr>
          <p:nvPr>
            <a:videoFile r:link="rId2"/>
          </p:nvPr>
        </p:nvPicPr>
        <p:blipFill>
          <a:blip r:embed="rId6" cstate="print"/>
          <a:stretch>
            <a:fillRect/>
          </a:stretch>
        </p:blipFill>
        <p:spPr>
          <a:xfrm>
            <a:off x="2107401" y="2428868"/>
            <a:ext cx="4929198" cy="3943358"/>
          </a:xfrm>
          <a:prstGeom prst="rect">
            <a:avLst/>
          </a:prstGeom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4600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135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http://www.proteogenix.fr/images/Peptides.jpg"/>
          <p:cNvPicPr/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1"/>
            <a:ext cx="2357422" cy="1714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9" name="Прямая соединительная линия 8"/>
          <p:cNvCxnSpPr/>
          <p:nvPr/>
        </p:nvCxnSpPr>
        <p:spPr>
          <a:xfrm>
            <a:off x="1716782" y="1500174"/>
            <a:ext cx="7215238" cy="1588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Подзаголовок 10"/>
          <p:cNvSpPr>
            <a:spLocks noGrp="1"/>
          </p:cNvSpPr>
          <p:nvPr>
            <p:ph type="subTitle" idx="1"/>
          </p:nvPr>
        </p:nvSpPr>
        <p:spPr>
          <a:xfrm>
            <a:off x="428596" y="1785926"/>
            <a:ext cx="8429684" cy="2000264"/>
          </a:xfrm>
        </p:spPr>
        <p:txBody>
          <a:bodyPr>
            <a:normAutofit lnSpcReduction="10000"/>
          </a:bodyPr>
          <a:lstStyle/>
          <a:p>
            <a:pPr lvl="0" algn="l"/>
            <a:r>
              <a:rPr lang="en-US" sz="2400" b="1" u="sng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I. </a:t>
            </a:r>
            <a:r>
              <a:rPr lang="ru-RU" sz="2400" u="sng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 числу </a:t>
            </a:r>
            <a:r>
              <a:rPr lang="ru-RU" sz="2400" u="sng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и составу реагирующих и образующихся </a:t>
            </a:r>
            <a:r>
              <a:rPr lang="ru-RU" sz="2400" u="sng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веществ:</a:t>
            </a:r>
          </a:p>
          <a:p>
            <a:pPr lvl="0" algn="l"/>
            <a:r>
              <a:rPr lang="ru-RU" sz="2400" i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Реакции, идущие с изменением состава вещества</a:t>
            </a:r>
          </a:p>
          <a:p>
            <a:pPr algn="just"/>
            <a:r>
              <a:rPr lang="en-US" sz="24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4. </a:t>
            </a:r>
            <a:r>
              <a:rPr lang="ru-RU" sz="2400" b="1" i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Реакции обмена – </a:t>
            </a:r>
            <a:r>
              <a:rPr lang="ru-RU" sz="2400" i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это такие реакции, при которых два сложных вещества обмениваются своими составными частями.</a:t>
            </a:r>
            <a:endParaRPr lang="ru-RU" sz="2400" dirty="0" smtClean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Подзаголовок 10"/>
          <p:cNvSpPr txBox="1">
            <a:spLocks/>
          </p:cNvSpPr>
          <p:nvPr/>
        </p:nvSpPr>
        <p:spPr>
          <a:xfrm>
            <a:off x="2928926" y="428604"/>
            <a:ext cx="4857784" cy="1000132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Классификация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химических</a:t>
            </a:r>
            <a:r>
              <a:rPr kumimoji="0" lang="ru-RU" sz="3200" b="0" i="0" u="none" strike="noStrike" kern="1200" cap="none" spc="0" normalizeH="0" noProof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реакций</a:t>
            </a: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accent5">
                  <a:lumMod val="50000"/>
                </a:schemeClr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одзаголовок 10"/>
          <p:cNvSpPr txBox="1">
            <a:spLocks/>
          </p:cNvSpPr>
          <p:nvPr/>
        </p:nvSpPr>
        <p:spPr>
          <a:xfrm>
            <a:off x="714348" y="3786190"/>
            <a:ext cx="8429652" cy="11430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>
              <a:lnSpc>
                <a:spcPct val="170000"/>
              </a:lnSpc>
              <a:spcBef>
                <a:spcPct val="20000"/>
              </a:spcBef>
            </a:pPr>
            <a:r>
              <a:rPr kumimoji="0" lang="en-US" sz="3900" b="0" i="0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Cu</a:t>
            </a:r>
            <a:r>
              <a:rPr kumimoji="0" lang="en-US" sz="39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SO</a:t>
            </a:r>
            <a:r>
              <a:rPr kumimoji="0" lang="en-US" sz="3900" b="0" i="0" u="none" strike="noStrike" kern="1200" cap="none" spc="0" normalizeH="0" baseline="-25000" noProof="0" dirty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4</a:t>
            </a:r>
            <a:r>
              <a:rPr kumimoji="0" lang="en-US" sz="3900" b="0" i="0" u="none" strike="noStrike" kern="1200" cap="none" spc="0" normalizeH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3900" b="0" i="0" u="none" strike="noStrike" kern="1200" cap="none" spc="0" normalizeH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+</a:t>
            </a:r>
            <a:r>
              <a:rPr kumimoji="0" lang="en-US" sz="3900" b="0" i="0" u="none" strike="noStrike" kern="1200" cap="none" spc="0" normalizeH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3900" b="0" i="0" u="none" strike="noStrike" kern="1200" cap="none" spc="0" normalizeH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2</a:t>
            </a:r>
            <a:r>
              <a:rPr kumimoji="0" lang="en-US" sz="3900" b="0" i="0" u="none" strike="noStrike" kern="1200" cap="none" spc="0" normalizeH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K</a:t>
            </a:r>
            <a:r>
              <a:rPr kumimoji="0" lang="en-US" sz="3900" b="0" i="0" u="none" strike="noStrike" kern="1200" cap="none" spc="0" normalizeH="0" noProof="0" dirty="0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OH</a:t>
            </a:r>
            <a:r>
              <a:rPr kumimoji="0" lang="en-US" sz="3900" b="0" i="0" u="none" strike="noStrike" kern="1200" cap="none" spc="0" normalizeH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3900" b="0" i="0" u="none" strike="noStrike" kern="1200" cap="none" spc="0" normalizeH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=</a:t>
            </a:r>
            <a:r>
              <a:rPr kumimoji="0" lang="en-US" sz="3900" b="0" i="0" u="none" strike="noStrike" kern="1200" cap="none" spc="0" normalizeH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Cu</a:t>
            </a:r>
            <a:r>
              <a:rPr kumimoji="0" lang="en-US" sz="3900" b="0" i="0" u="none" strike="noStrike" kern="1200" cap="none" spc="0" normalizeH="0" noProof="0" dirty="0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(OH)</a:t>
            </a:r>
            <a:r>
              <a:rPr kumimoji="0" lang="en-US" sz="3900" b="0" i="0" u="none" strike="noStrike" kern="1200" cap="none" spc="0" normalizeH="0" baseline="-25000" noProof="0" dirty="0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2</a:t>
            </a:r>
            <a:r>
              <a:rPr kumimoji="0" lang="en-US" sz="3900" b="0" i="0" u="none" strike="noStrike" kern="1200" cap="none" spc="0" normalizeH="0" noProof="0" dirty="0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  <a:sym typeface="Wingdings 3"/>
              </a:rPr>
              <a:t></a:t>
            </a:r>
            <a:r>
              <a:rPr kumimoji="0" lang="en-US" sz="3900" b="0" i="0" u="none" strike="noStrike" kern="1200" cap="none" spc="0" normalizeH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  <a:sym typeface="Wingdings 3"/>
              </a:rPr>
              <a:t> </a:t>
            </a:r>
            <a:r>
              <a:rPr kumimoji="0" lang="en-US" sz="3900" b="0" i="0" u="none" strike="noStrike" kern="1200" cap="none" spc="0" normalizeH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+</a:t>
            </a:r>
            <a:r>
              <a:rPr kumimoji="0" lang="en-US" sz="3900" b="0" i="0" u="none" strike="noStrike" kern="1200" cap="none" spc="0" normalizeH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3900" b="0" i="0" u="none" strike="noStrike" kern="1200" cap="none" spc="0" normalizeH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K</a:t>
            </a:r>
            <a:r>
              <a:rPr kumimoji="0" lang="en-US" sz="3900" b="0" i="0" u="none" strike="noStrike" kern="1200" cap="none" spc="0" normalizeH="0" baseline="-2500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2</a:t>
            </a:r>
            <a:r>
              <a:rPr kumimoji="0" lang="en-US" sz="3900" b="0" i="0" u="none" strike="noStrike" kern="1200" cap="none" spc="0" normalizeH="0" noProof="0" dirty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SO</a:t>
            </a:r>
            <a:r>
              <a:rPr kumimoji="0" lang="en-US" sz="3900" b="0" i="0" u="none" strike="noStrike" kern="1200" cap="none" spc="0" normalizeH="0" baseline="-25000" noProof="0" dirty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4</a:t>
            </a:r>
            <a:r>
              <a:rPr kumimoji="0" lang="en-US" sz="3900" b="0" i="0" u="none" strike="noStrike" kern="1200" cap="none" spc="0" normalizeH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endParaRPr kumimoji="0" lang="ru-RU" sz="3900" b="0" i="0" u="none" strike="noStrike" kern="1200" cap="none" spc="0" normalizeH="0" noProof="0" dirty="0" smtClean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7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2400" b="0" i="0" u="none" strike="noStrike" kern="1200" cap="none" spc="0" normalizeH="0" baseline="0" noProof="0" dirty="0" smtClean="0">
              <a:ln>
                <a:noFill/>
              </a:ln>
              <a:solidFill>
                <a:schemeClr val="accent5">
                  <a:lumMod val="50000"/>
                </a:schemeClr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12" name="Подзаголовок 10"/>
          <p:cNvSpPr txBox="1">
            <a:spLocks/>
          </p:cNvSpPr>
          <p:nvPr/>
        </p:nvSpPr>
        <p:spPr>
          <a:xfrm>
            <a:off x="714348" y="4572008"/>
            <a:ext cx="8429652" cy="11430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>
              <a:lnSpc>
                <a:spcPct val="170000"/>
              </a:lnSpc>
              <a:spcBef>
                <a:spcPct val="20000"/>
              </a:spcBef>
            </a:pPr>
            <a:r>
              <a:rPr lang="en-US" sz="39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NaOH + HNO</a:t>
            </a:r>
            <a:r>
              <a:rPr lang="en-US" sz="3900" baseline="-250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sz="39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9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  <a:sym typeface="Wingdings 3"/>
              </a:rPr>
              <a:t>=</a:t>
            </a:r>
            <a:r>
              <a:rPr lang="ru-RU" sz="39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  <a:sym typeface="Wingdings 3"/>
              </a:rPr>
              <a:t> </a:t>
            </a:r>
            <a:r>
              <a:rPr lang="en-US" sz="39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  <a:sym typeface="Wingdings 3"/>
              </a:rPr>
              <a:t>Na</a:t>
            </a:r>
            <a:r>
              <a:rPr lang="en-US" sz="39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NO</a:t>
            </a:r>
            <a:r>
              <a:rPr lang="en-US" sz="3900" baseline="-250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sz="39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9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+ H</a:t>
            </a:r>
            <a:r>
              <a:rPr lang="en-US" sz="3900" baseline="-250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39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O</a:t>
            </a:r>
            <a:endParaRPr lang="ru-RU" sz="3900" dirty="0" smtClean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7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2400" b="0" i="0" u="none" strike="noStrike" kern="1200" cap="none" spc="0" normalizeH="0" baseline="0" noProof="0" dirty="0" smtClean="0">
              <a:ln>
                <a:noFill/>
              </a:ln>
              <a:solidFill>
                <a:schemeClr val="accent5">
                  <a:lumMod val="50000"/>
                </a:schemeClr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14" name="Подзаголовок 10"/>
          <p:cNvSpPr txBox="1">
            <a:spLocks/>
          </p:cNvSpPr>
          <p:nvPr/>
        </p:nvSpPr>
        <p:spPr>
          <a:xfrm>
            <a:off x="714348" y="5429264"/>
            <a:ext cx="10787138" cy="11430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>
              <a:lnSpc>
                <a:spcPct val="170000"/>
              </a:lnSpc>
              <a:spcBef>
                <a:spcPct val="20000"/>
              </a:spcBef>
            </a:pPr>
            <a:r>
              <a:rPr kumimoji="0" lang="en-US" sz="3400" b="0" i="0" u="none" strike="noStrike" kern="1200" cap="none" spc="0" normalizeH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  <a:sym typeface="Wingdings 3"/>
              </a:rPr>
              <a:t>2NH</a:t>
            </a:r>
            <a:r>
              <a:rPr kumimoji="0" lang="en-US" sz="3400" b="0" i="0" u="none" strike="noStrike" kern="1200" cap="none" spc="0" normalizeH="0" baseline="-2500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  <a:sym typeface="Wingdings 3"/>
              </a:rPr>
              <a:t>4</a:t>
            </a:r>
            <a:r>
              <a:rPr kumimoji="0" lang="en-US" sz="3400" b="0" i="0" u="none" strike="noStrike" kern="1200" cap="none" spc="0" normalizeH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  <a:sym typeface="Wingdings 3"/>
              </a:rPr>
              <a:t>Cl + Ca(OH)</a:t>
            </a:r>
            <a:r>
              <a:rPr kumimoji="0" lang="en-US" sz="3400" b="0" i="0" u="none" strike="noStrike" kern="1200" cap="none" spc="0" normalizeH="0" baseline="-2500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  <a:sym typeface="Wingdings 3"/>
              </a:rPr>
              <a:t>2</a:t>
            </a:r>
            <a:r>
              <a:rPr kumimoji="0" lang="en-US" sz="3400" b="0" i="0" u="none" strike="noStrike" kern="1200" cap="none" spc="0" normalizeH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  <a:sym typeface="Wingdings 3"/>
              </a:rPr>
              <a:t> = CaCl</a:t>
            </a:r>
            <a:r>
              <a:rPr kumimoji="0" lang="en-US" sz="3400" b="0" i="0" u="none" strike="noStrike" kern="1200" cap="none" spc="0" normalizeH="0" baseline="-2500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  <a:sym typeface="Wingdings 3"/>
              </a:rPr>
              <a:t>2</a:t>
            </a:r>
            <a:r>
              <a:rPr kumimoji="0" lang="en-US" sz="3400" b="0" i="0" u="none" strike="noStrike" kern="1200" cap="none" spc="0" normalizeH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  <a:sym typeface="Wingdings 3"/>
              </a:rPr>
              <a:t> + 2NH</a:t>
            </a:r>
            <a:r>
              <a:rPr kumimoji="0" lang="en-US" sz="3400" b="0" i="0" u="none" strike="noStrike" kern="1200" cap="none" spc="0" normalizeH="0" baseline="-2500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  <a:sym typeface="Wingdings 3"/>
              </a:rPr>
              <a:t>3</a:t>
            </a:r>
            <a:r>
              <a:rPr kumimoji="0" lang="en-US" sz="3400" b="0" i="0" u="none" strike="noStrike" kern="1200" cap="none" spc="0" normalizeH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  <a:sym typeface="Wingdings 3"/>
              </a:rPr>
              <a:t> + 2H</a:t>
            </a:r>
            <a:r>
              <a:rPr kumimoji="0" lang="en-US" sz="3400" b="0" i="0" u="none" strike="noStrike" kern="1200" cap="none" spc="0" normalizeH="0" baseline="-2500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  <a:sym typeface="Wingdings 3"/>
              </a:rPr>
              <a:t>2</a:t>
            </a:r>
            <a:r>
              <a:rPr kumimoji="0" lang="en-US" sz="3400" b="0" i="0" u="none" strike="noStrike" kern="1200" cap="none" spc="0" normalizeH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  <a:sym typeface="Wingdings 3"/>
              </a:rPr>
              <a:t>O</a:t>
            </a:r>
            <a:endParaRPr kumimoji="0" lang="ru-RU" sz="3400" b="0" i="0" u="none" strike="noStrike" kern="1200" cap="none" spc="0" normalizeH="0" noProof="0" dirty="0" smtClean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4400"/>
                            </p:stCondLst>
                            <p:childTnLst>
                              <p:par>
                                <p:cTn id="18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7200"/>
                            </p:stCondLst>
                            <p:childTnLst>
                              <p:par>
                                <p:cTn id="2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p"/>
      <p:bldP spid="10" grpId="0" build="allAtOnce"/>
      <p:bldP spid="12" grpId="0" build="allAtOnce"/>
      <p:bldP spid="14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135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http://www.proteogenix.fr/images/Peptides.jpg"/>
          <p:cNvPicPr/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1"/>
            <a:ext cx="2357422" cy="1714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9" name="Прямая соединительная линия 8"/>
          <p:cNvCxnSpPr/>
          <p:nvPr/>
        </p:nvCxnSpPr>
        <p:spPr>
          <a:xfrm>
            <a:off x="1716782" y="1500174"/>
            <a:ext cx="7215238" cy="1588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Подзаголовок 10"/>
          <p:cNvSpPr>
            <a:spLocks noGrp="1"/>
          </p:cNvSpPr>
          <p:nvPr>
            <p:ph type="subTitle" idx="1"/>
          </p:nvPr>
        </p:nvSpPr>
        <p:spPr>
          <a:xfrm>
            <a:off x="428596" y="1785926"/>
            <a:ext cx="8429684" cy="500066"/>
          </a:xfrm>
        </p:spPr>
        <p:txBody>
          <a:bodyPr>
            <a:normAutofit/>
          </a:bodyPr>
          <a:lstStyle/>
          <a:p>
            <a:pPr lvl="0" algn="l"/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Получение аммиака из нашатыря</a:t>
            </a:r>
          </a:p>
        </p:txBody>
      </p:sp>
      <p:sp>
        <p:nvSpPr>
          <p:cNvPr id="13" name="Подзаголовок 10"/>
          <p:cNvSpPr txBox="1">
            <a:spLocks/>
          </p:cNvSpPr>
          <p:nvPr/>
        </p:nvSpPr>
        <p:spPr>
          <a:xfrm>
            <a:off x="2928926" y="428604"/>
            <a:ext cx="4857784" cy="1000132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Классификация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химических</a:t>
            </a:r>
            <a:r>
              <a:rPr kumimoji="0" lang="ru-RU" sz="3200" b="0" i="0" u="none" strike="noStrike" kern="1200" cap="none" spc="0" normalizeH="0" noProof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реакций</a:t>
            </a: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accent5">
                  <a:lumMod val="50000"/>
                </a:schemeClr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получение аммиака из нашатыря_WMV V9.wmv">
            <a:hlinkClick r:id="" action="ppaction://media"/>
          </p:cNvPr>
          <p:cNvPicPr>
            <a:picLocks noRot="1" noChangeAspect="1"/>
          </p:cNvPicPr>
          <p:nvPr>
            <a:videoFile r:link="rId2"/>
          </p:nvPr>
        </p:nvPicPr>
        <p:blipFill>
          <a:blip r:embed="rId6" cstate="print"/>
          <a:stretch>
            <a:fillRect/>
          </a:stretch>
        </p:blipFill>
        <p:spPr>
          <a:xfrm>
            <a:off x="1952607" y="2428868"/>
            <a:ext cx="5238787" cy="3929090"/>
          </a:xfrm>
          <a:prstGeom prst="rect">
            <a:avLst/>
          </a:prstGeom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7000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135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http://www.proteogenix.fr/images/Peptides.jpg"/>
          <p:cNvPicPr/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1"/>
            <a:ext cx="2357422" cy="1714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9" name="Прямая соединительная линия 8"/>
          <p:cNvCxnSpPr/>
          <p:nvPr/>
        </p:nvCxnSpPr>
        <p:spPr>
          <a:xfrm>
            <a:off x="1716782" y="1500174"/>
            <a:ext cx="7215238" cy="1588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Подзаголовок 10"/>
          <p:cNvSpPr>
            <a:spLocks noGrp="1"/>
          </p:cNvSpPr>
          <p:nvPr>
            <p:ph type="subTitle" idx="1"/>
          </p:nvPr>
        </p:nvSpPr>
        <p:spPr>
          <a:xfrm>
            <a:off x="428596" y="1785926"/>
            <a:ext cx="8429684" cy="2143140"/>
          </a:xfrm>
        </p:spPr>
        <p:txBody>
          <a:bodyPr>
            <a:normAutofit lnSpcReduction="10000"/>
          </a:bodyPr>
          <a:lstStyle/>
          <a:p>
            <a:pPr lvl="0" algn="l"/>
            <a:r>
              <a:rPr lang="en-US" sz="2400" b="1" u="sng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II. </a:t>
            </a:r>
            <a:r>
              <a:rPr lang="ru-RU" sz="2400" u="sng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 изменению степеней окисления химических элементов:</a:t>
            </a:r>
          </a:p>
          <a:p>
            <a:pPr algn="just"/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sz="24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400" b="1" i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Окислительно-восстановительные реакции – </a:t>
            </a:r>
            <a:r>
              <a:rPr lang="ru-RU" sz="2400" i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реакции, идущие с изменением степеней окисления элементов (все реакции замещения, а также реакции соединения и разложения, в которых участвует хотя бы одно простое вещество).</a:t>
            </a:r>
            <a:endParaRPr lang="ru-RU" sz="2400" dirty="0" smtClean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Подзаголовок 10"/>
          <p:cNvSpPr txBox="1">
            <a:spLocks/>
          </p:cNvSpPr>
          <p:nvPr/>
        </p:nvSpPr>
        <p:spPr>
          <a:xfrm>
            <a:off x="2928926" y="428604"/>
            <a:ext cx="4857784" cy="1000132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Классификация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химических</a:t>
            </a:r>
            <a:r>
              <a:rPr kumimoji="0" lang="ru-RU" sz="3200" b="0" i="0" u="none" strike="noStrike" kern="1200" cap="none" spc="0" normalizeH="0" noProof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реакций</a:t>
            </a: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accent5">
                  <a:lumMod val="50000"/>
                </a:schemeClr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одзаголовок 10"/>
          <p:cNvSpPr txBox="1">
            <a:spLocks/>
          </p:cNvSpPr>
          <p:nvPr/>
        </p:nvSpPr>
        <p:spPr>
          <a:xfrm>
            <a:off x="714348" y="3786190"/>
            <a:ext cx="8429652" cy="11430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>
              <a:lnSpc>
                <a:spcPct val="170000"/>
              </a:lnSpc>
              <a:spcBef>
                <a:spcPct val="20000"/>
              </a:spcBef>
            </a:pPr>
            <a:r>
              <a:rPr lang="en-US" sz="39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Cu</a:t>
            </a:r>
            <a:r>
              <a:rPr lang="en-US" sz="39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SO</a:t>
            </a:r>
            <a:r>
              <a:rPr lang="en-US" sz="3900" baseline="-250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r>
              <a:rPr lang="en-US" sz="39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900" dirty="0" smtClean="0">
                <a:latin typeface="Times New Roman" pitchFamily="18" charset="0"/>
                <a:cs typeface="Times New Roman" pitchFamily="18" charset="0"/>
              </a:rPr>
              <a:t>+</a:t>
            </a:r>
            <a:r>
              <a:rPr lang="en-US" sz="39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9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Fe</a:t>
            </a:r>
            <a:r>
              <a:rPr lang="en-US" sz="39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900" dirty="0" smtClean="0">
                <a:latin typeface="Times New Roman" pitchFamily="18" charset="0"/>
                <a:cs typeface="Times New Roman" pitchFamily="18" charset="0"/>
              </a:rPr>
              <a:t>=</a:t>
            </a:r>
            <a:r>
              <a:rPr lang="en-US" sz="39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9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Fe</a:t>
            </a:r>
            <a:r>
              <a:rPr lang="en-US" sz="39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SO</a:t>
            </a:r>
            <a:r>
              <a:rPr lang="en-US" sz="3900" baseline="-250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r>
              <a:rPr lang="en-US" sz="39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900" dirty="0" smtClean="0">
                <a:latin typeface="Times New Roman" pitchFamily="18" charset="0"/>
                <a:cs typeface="Times New Roman" pitchFamily="18" charset="0"/>
              </a:rPr>
              <a:t>+</a:t>
            </a:r>
            <a:r>
              <a:rPr lang="en-US" sz="39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Cu↓</a:t>
            </a:r>
            <a:r>
              <a:rPr kumimoji="0" lang="en-US" sz="3900" b="0" i="0" u="none" strike="noStrike" kern="1200" cap="none" spc="0" normalizeH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endParaRPr kumimoji="0" lang="ru-RU" sz="3900" b="0" i="0" u="none" strike="noStrike" kern="1200" cap="none" spc="0" normalizeH="0" noProof="0" dirty="0" smtClean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7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2400" b="0" i="0" u="none" strike="noStrike" kern="1200" cap="none" spc="0" normalizeH="0" baseline="0" noProof="0" dirty="0" smtClean="0">
              <a:ln>
                <a:noFill/>
              </a:ln>
              <a:solidFill>
                <a:schemeClr val="accent5">
                  <a:lumMod val="50000"/>
                </a:schemeClr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12" name="Подзаголовок 10"/>
          <p:cNvSpPr txBox="1">
            <a:spLocks/>
          </p:cNvSpPr>
          <p:nvPr/>
        </p:nvSpPr>
        <p:spPr>
          <a:xfrm>
            <a:off x="714348" y="4572008"/>
            <a:ext cx="8429652" cy="11430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>
              <a:lnSpc>
                <a:spcPct val="170000"/>
              </a:lnSpc>
              <a:spcBef>
                <a:spcPct val="20000"/>
              </a:spcBef>
            </a:pPr>
            <a:r>
              <a:rPr lang="en-US" sz="39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Zn + 2HCl = ZnCl</a:t>
            </a:r>
            <a:r>
              <a:rPr lang="en-US" sz="3900" baseline="-250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39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+ H</a:t>
            </a:r>
            <a:r>
              <a:rPr lang="en-US" sz="3900" baseline="-250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39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↑</a:t>
            </a:r>
            <a:endParaRPr lang="ru-RU" sz="3900" dirty="0" smtClean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7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2400" b="0" i="0" u="none" strike="noStrike" kern="1200" cap="none" spc="0" normalizeH="0" baseline="0" noProof="0" dirty="0" smtClean="0">
              <a:ln>
                <a:noFill/>
              </a:ln>
              <a:solidFill>
                <a:schemeClr val="accent5">
                  <a:lumMod val="50000"/>
                </a:schemeClr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14" name="Подзаголовок 10"/>
          <p:cNvSpPr txBox="1">
            <a:spLocks/>
          </p:cNvSpPr>
          <p:nvPr/>
        </p:nvSpPr>
        <p:spPr>
          <a:xfrm>
            <a:off x="714348" y="5429264"/>
            <a:ext cx="10787138" cy="11430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>
              <a:lnSpc>
                <a:spcPct val="170000"/>
              </a:lnSpc>
              <a:spcBef>
                <a:spcPct val="20000"/>
              </a:spcBef>
            </a:pPr>
            <a:r>
              <a:rPr kumimoji="0" lang="en-US" sz="3400" b="0" i="0" u="none" strike="noStrike" kern="1200" cap="none" spc="0" normalizeH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Mg + H</a:t>
            </a:r>
            <a:r>
              <a:rPr kumimoji="0" lang="en-US" sz="3400" b="0" i="0" u="none" strike="noStrike" kern="1200" cap="none" spc="0" normalizeH="0" baseline="-2500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2</a:t>
            </a:r>
            <a:r>
              <a:rPr kumimoji="0" lang="en-US" sz="3400" b="0" i="0" u="none" strike="noStrike" kern="1200" cap="none" spc="0" normalizeH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SO</a:t>
            </a:r>
            <a:r>
              <a:rPr kumimoji="0" lang="en-US" sz="3400" b="0" i="0" u="none" strike="noStrike" kern="1200" cap="none" spc="0" normalizeH="0" baseline="-2500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4</a:t>
            </a:r>
            <a:r>
              <a:rPr kumimoji="0" lang="en-US" sz="3400" b="0" i="0" u="none" strike="noStrike" kern="1200" cap="none" spc="0" normalizeH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= MgSO</a:t>
            </a:r>
            <a:r>
              <a:rPr kumimoji="0" lang="en-US" sz="3400" b="0" i="0" u="none" strike="noStrike" kern="1200" cap="none" spc="0" normalizeH="0" baseline="-2500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4</a:t>
            </a:r>
            <a:r>
              <a:rPr kumimoji="0" lang="en-US" sz="3400" b="0" i="0" u="none" strike="noStrike" kern="1200" cap="none" spc="0" normalizeH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+ H</a:t>
            </a:r>
            <a:r>
              <a:rPr kumimoji="0" lang="en-US" sz="3400" b="0" i="0" u="none" strike="noStrike" kern="1200" cap="none" spc="0" normalizeH="0" baseline="-2500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2</a:t>
            </a:r>
            <a:r>
              <a:rPr lang="en-US" sz="36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↑</a:t>
            </a:r>
            <a:endParaRPr kumimoji="0" lang="ru-RU" sz="3400" b="0" i="0" u="none" strike="noStrike" kern="1200" cap="none" spc="0" normalizeH="0" noProof="0" dirty="0" smtClean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4700"/>
                            </p:stCondLst>
                            <p:childTnLst>
                              <p:par>
                                <p:cTn id="24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7300"/>
                            </p:stCondLst>
                            <p:childTnLst>
                              <p:par>
                                <p:cTn id="31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p"/>
      <p:bldP spid="10" grpId="0" build="allAtOnce"/>
      <p:bldP spid="12" grpId="0" build="allAtOnce"/>
      <p:bldP spid="14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135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http://www.proteogenix.fr/images/Peptides.jpg"/>
          <p:cNvPicPr/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1"/>
            <a:ext cx="2357422" cy="1714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9" name="Прямая соединительная линия 8"/>
          <p:cNvCxnSpPr/>
          <p:nvPr/>
        </p:nvCxnSpPr>
        <p:spPr>
          <a:xfrm>
            <a:off x="1716782" y="1500174"/>
            <a:ext cx="7215238" cy="1588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Подзаголовок 10"/>
          <p:cNvSpPr>
            <a:spLocks noGrp="1"/>
          </p:cNvSpPr>
          <p:nvPr>
            <p:ph type="subTitle" idx="1"/>
          </p:nvPr>
        </p:nvSpPr>
        <p:spPr>
          <a:xfrm>
            <a:off x="428596" y="1785926"/>
            <a:ext cx="8429684" cy="500066"/>
          </a:xfrm>
        </p:spPr>
        <p:txBody>
          <a:bodyPr>
            <a:normAutofit/>
          </a:bodyPr>
          <a:lstStyle/>
          <a:p>
            <a:pPr lvl="0" algn="l"/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Взаимодействие железа с медным купоросом:</a:t>
            </a:r>
          </a:p>
        </p:txBody>
      </p:sp>
      <p:sp>
        <p:nvSpPr>
          <p:cNvPr id="13" name="Подзаголовок 10"/>
          <p:cNvSpPr txBox="1">
            <a:spLocks/>
          </p:cNvSpPr>
          <p:nvPr/>
        </p:nvSpPr>
        <p:spPr>
          <a:xfrm>
            <a:off x="2928926" y="428604"/>
            <a:ext cx="4857784" cy="1000132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Классификация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химических</a:t>
            </a:r>
            <a:r>
              <a:rPr kumimoji="0" lang="ru-RU" sz="3200" b="0" i="0" u="none" strike="noStrike" kern="1200" cap="none" spc="0" normalizeH="0" noProof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реакций</a:t>
            </a: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accent5">
                  <a:lumMod val="50000"/>
                </a:schemeClr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" name="взаимодействие железа с медным купоросом.wmv">
            <a:hlinkClick r:id="" action="ppaction://media"/>
          </p:cNvPr>
          <p:cNvPicPr>
            <a:picLocks noRot="1" noChangeAspect="1"/>
          </p:cNvPicPr>
          <p:nvPr>
            <a:videoFile r:link="rId2"/>
          </p:nvPr>
        </p:nvPicPr>
        <p:blipFill>
          <a:blip r:embed="rId6" cstate="print"/>
          <a:stretch>
            <a:fillRect/>
          </a:stretch>
        </p:blipFill>
        <p:spPr>
          <a:xfrm>
            <a:off x="2190739" y="2500314"/>
            <a:ext cx="4762523" cy="3571892"/>
          </a:xfrm>
          <a:prstGeom prst="rect">
            <a:avLst/>
          </a:prstGeom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8120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135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http://www.proteogenix.fr/images/Peptides.jpg"/>
          <p:cNvPicPr/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1"/>
            <a:ext cx="2357422" cy="1714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9" name="Прямая соединительная линия 8"/>
          <p:cNvCxnSpPr/>
          <p:nvPr/>
        </p:nvCxnSpPr>
        <p:spPr>
          <a:xfrm>
            <a:off x="1716782" y="1500174"/>
            <a:ext cx="7215238" cy="1588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Подзаголовок 10"/>
          <p:cNvSpPr>
            <a:spLocks noGrp="1"/>
          </p:cNvSpPr>
          <p:nvPr>
            <p:ph type="subTitle" idx="1"/>
          </p:nvPr>
        </p:nvSpPr>
        <p:spPr>
          <a:xfrm>
            <a:off x="428596" y="1785926"/>
            <a:ext cx="8429684" cy="1357322"/>
          </a:xfrm>
        </p:spPr>
        <p:txBody>
          <a:bodyPr>
            <a:normAutofit/>
          </a:bodyPr>
          <a:lstStyle/>
          <a:p>
            <a:pPr lvl="0" algn="l"/>
            <a:r>
              <a:rPr lang="en-US" sz="2400" b="1" u="sng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III. </a:t>
            </a:r>
            <a:r>
              <a:rPr lang="ru-RU" sz="2400" u="sng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 использованию катализатора:</a:t>
            </a:r>
          </a:p>
          <a:p>
            <a:pPr algn="just"/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sz="24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400" b="1" i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Некаталитические реакции – </a:t>
            </a:r>
            <a:r>
              <a:rPr lang="ru-RU" sz="2400" i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реакции, идущие без участия катализатора:</a:t>
            </a:r>
            <a:endParaRPr lang="ru-RU" sz="2400" dirty="0" smtClean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Подзаголовок 10"/>
          <p:cNvSpPr txBox="1">
            <a:spLocks/>
          </p:cNvSpPr>
          <p:nvPr/>
        </p:nvSpPr>
        <p:spPr>
          <a:xfrm>
            <a:off x="2928926" y="428604"/>
            <a:ext cx="4857784" cy="1000132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Классификация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химических</a:t>
            </a:r>
            <a:r>
              <a:rPr kumimoji="0" lang="ru-RU" sz="3200" b="0" i="0" u="none" strike="noStrike" kern="1200" cap="none" spc="0" normalizeH="0" noProof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реакций</a:t>
            </a: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accent5">
                  <a:lumMod val="50000"/>
                </a:schemeClr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одзаголовок 10"/>
          <p:cNvSpPr txBox="1">
            <a:spLocks/>
          </p:cNvSpPr>
          <p:nvPr/>
        </p:nvSpPr>
        <p:spPr>
          <a:xfrm>
            <a:off x="714348" y="3643314"/>
            <a:ext cx="8429652" cy="11430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>
              <a:lnSpc>
                <a:spcPct val="170000"/>
              </a:lnSpc>
              <a:spcBef>
                <a:spcPct val="20000"/>
              </a:spcBef>
            </a:pPr>
            <a:r>
              <a:rPr kumimoji="0" lang="en-US" sz="3900" b="0" i="0" u="none" strike="noStrike" kern="1200" cap="none" spc="0" normalizeH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2</a:t>
            </a:r>
            <a:r>
              <a:rPr kumimoji="0" lang="en-US" sz="3900" b="0" i="0" u="none" strike="noStrike" kern="1200" cap="none" spc="0" normalizeH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Hg</a:t>
            </a:r>
            <a:r>
              <a:rPr kumimoji="0" lang="en-US" sz="3900" b="0" i="0" u="none" strike="noStrike" kern="1200" cap="none" spc="0" normalizeH="0" noProof="0" dirty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O</a:t>
            </a:r>
            <a:r>
              <a:rPr kumimoji="0" lang="en-US" sz="3900" b="0" i="0" u="none" strike="noStrike" kern="1200" cap="none" spc="0" normalizeH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lang="ru-RU" sz="39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  <a:sym typeface="Wingdings 3"/>
              </a:rPr>
              <a:t>=</a:t>
            </a:r>
            <a:r>
              <a:rPr kumimoji="0" lang="en-US" sz="3900" b="0" i="0" u="none" strike="noStrike" kern="1200" cap="none" spc="0" normalizeH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3900" b="0" i="0" u="none" strike="noStrike" kern="1200" cap="none" spc="0" normalizeH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2</a:t>
            </a:r>
            <a:r>
              <a:rPr kumimoji="0" lang="en-US" sz="3900" b="0" i="0" u="none" strike="noStrike" kern="1200" cap="none" spc="0" normalizeH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Hg</a:t>
            </a:r>
            <a:r>
              <a:rPr kumimoji="0" lang="en-US" sz="3900" b="0" i="0" u="none" strike="noStrike" kern="1200" cap="none" spc="0" normalizeH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+ </a:t>
            </a:r>
            <a:r>
              <a:rPr kumimoji="0" lang="en-US" sz="3900" b="0" i="0" u="none" strike="noStrike" kern="1200" cap="none" spc="0" normalizeH="0" noProof="0" dirty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O</a:t>
            </a:r>
            <a:r>
              <a:rPr kumimoji="0" lang="en-US" sz="3900" b="0" i="0" u="none" strike="noStrike" kern="1200" cap="none" spc="0" normalizeH="0" baseline="-25000" noProof="0" dirty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2</a:t>
            </a:r>
            <a:r>
              <a:rPr lang="en-US" sz="39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↑</a:t>
            </a:r>
            <a:r>
              <a:rPr kumimoji="0" lang="en-US" sz="3900" b="0" i="0" u="none" strike="noStrike" kern="1200" cap="none" spc="0" normalizeH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endParaRPr kumimoji="0" lang="ru-RU" sz="3900" b="0" i="0" u="none" strike="noStrike" kern="1200" cap="none" spc="0" normalizeH="0" noProof="0" dirty="0" smtClean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7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2400" b="0" i="0" u="none" strike="noStrike" kern="1200" cap="none" spc="0" normalizeH="0" baseline="0" noProof="0" dirty="0" smtClean="0">
              <a:ln>
                <a:noFill/>
              </a:ln>
              <a:solidFill>
                <a:schemeClr val="accent5">
                  <a:lumMod val="50000"/>
                </a:schemeClr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15" name="Подзаголовок 10"/>
          <p:cNvSpPr txBox="1">
            <a:spLocks/>
          </p:cNvSpPr>
          <p:nvPr/>
        </p:nvSpPr>
        <p:spPr>
          <a:xfrm>
            <a:off x="2143108" y="3571876"/>
            <a:ext cx="428628" cy="714380"/>
          </a:xfrm>
          <a:prstGeom prst="rect">
            <a:avLst/>
          </a:prstGeom>
        </p:spPr>
        <p:txBody>
          <a:bodyPr vert="horz" lIns="91440" tIns="45720" rIns="91440" bIns="45720" rtlCol="0">
            <a:normAutofit fontScale="70000" lnSpcReduction="20000"/>
          </a:bodyPr>
          <a:lstStyle/>
          <a:p>
            <a:pPr lvl="0">
              <a:lnSpc>
                <a:spcPct val="170000"/>
              </a:lnSpc>
              <a:spcBef>
                <a:spcPct val="20000"/>
              </a:spcBef>
            </a:pPr>
            <a:r>
              <a:rPr kumimoji="0" lang="en-US" sz="3900" b="0" i="0" u="none" strike="noStrike" kern="1200" cap="none" spc="0" normalizeH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t</a:t>
            </a:r>
            <a:endParaRPr kumimoji="0" lang="ru-RU" sz="3900" b="0" i="0" u="none" strike="noStrike" kern="1200" cap="none" spc="0" normalizeH="0" noProof="0" dirty="0" smtClean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7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2400" b="0" i="0" u="none" strike="noStrike" kern="1200" cap="none" spc="0" normalizeH="0" baseline="0" noProof="0" dirty="0" smtClean="0">
              <a:ln>
                <a:noFill/>
              </a:ln>
              <a:solidFill>
                <a:schemeClr val="accent5">
                  <a:lumMod val="50000"/>
                </a:schemeClr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4100"/>
                            </p:stCondLst>
                            <p:childTnLst>
                              <p:par>
                                <p:cTn id="2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p"/>
      <p:bldP spid="10" grpId="0" build="allAtOnce"/>
      <p:bldP spid="1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135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http://www.proteogenix.fr/images/Peptides.jpg"/>
          <p:cNvPicPr/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1"/>
            <a:ext cx="2357422" cy="1714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9" name="Прямая соединительная линия 8"/>
          <p:cNvCxnSpPr/>
          <p:nvPr/>
        </p:nvCxnSpPr>
        <p:spPr>
          <a:xfrm>
            <a:off x="1716782" y="1500174"/>
            <a:ext cx="7215238" cy="1588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Подзаголовок 10"/>
          <p:cNvSpPr>
            <a:spLocks noGrp="1"/>
          </p:cNvSpPr>
          <p:nvPr>
            <p:ph type="subTitle" idx="1"/>
          </p:nvPr>
        </p:nvSpPr>
        <p:spPr>
          <a:xfrm>
            <a:off x="428596" y="1785926"/>
            <a:ext cx="8429684" cy="1357322"/>
          </a:xfrm>
        </p:spPr>
        <p:txBody>
          <a:bodyPr>
            <a:normAutofit/>
          </a:bodyPr>
          <a:lstStyle/>
          <a:p>
            <a:pPr lvl="0" algn="l"/>
            <a:r>
              <a:rPr lang="en-US" sz="2400" b="1" u="sng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III. </a:t>
            </a:r>
            <a:r>
              <a:rPr lang="ru-RU" sz="2400" u="sng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 использованию катализатора:</a:t>
            </a:r>
          </a:p>
          <a:p>
            <a:pPr algn="just"/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sz="24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400" b="1" i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Каталитические реакции – </a:t>
            </a:r>
            <a:r>
              <a:rPr lang="ru-RU" sz="2400" i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реакции, идущие с участием катализатора:</a:t>
            </a:r>
            <a:endParaRPr lang="ru-RU" sz="2400" dirty="0" smtClean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Подзаголовок 10"/>
          <p:cNvSpPr txBox="1">
            <a:spLocks/>
          </p:cNvSpPr>
          <p:nvPr/>
        </p:nvSpPr>
        <p:spPr>
          <a:xfrm>
            <a:off x="2928926" y="428604"/>
            <a:ext cx="4857784" cy="1000132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Классификация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химических</a:t>
            </a:r>
            <a:r>
              <a:rPr kumimoji="0" lang="ru-RU" sz="3200" b="0" i="0" u="none" strike="noStrike" kern="1200" cap="none" spc="0" normalizeH="0" noProof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реакций</a:t>
            </a: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accent5">
                  <a:lumMod val="50000"/>
                </a:schemeClr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одзаголовок 10"/>
          <p:cNvSpPr txBox="1">
            <a:spLocks/>
          </p:cNvSpPr>
          <p:nvPr/>
        </p:nvSpPr>
        <p:spPr>
          <a:xfrm>
            <a:off x="714348" y="3643314"/>
            <a:ext cx="8429652" cy="11430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>
              <a:lnSpc>
                <a:spcPct val="170000"/>
              </a:lnSpc>
              <a:spcBef>
                <a:spcPct val="20000"/>
              </a:spcBef>
            </a:pPr>
            <a:r>
              <a:rPr kumimoji="0" lang="en-US" sz="3900" b="0" i="0" u="none" strike="noStrike" kern="1200" cap="none" spc="0" normalizeH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2</a:t>
            </a:r>
            <a:r>
              <a:rPr kumimoji="0" lang="en-US" sz="3900" b="0" i="0" u="none" strike="noStrike" kern="1200" cap="none" spc="0" normalizeH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H</a:t>
            </a:r>
            <a:r>
              <a:rPr kumimoji="0" lang="en-US" sz="3900" b="0" i="0" u="none" strike="noStrike" kern="1200" cap="none" spc="0" normalizeH="0" baseline="-2500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2</a:t>
            </a:r>
            <a:r>
              <a:rPr kumimoji="0" lang="en-US" sz="3900" b="0" i="0" u="none" strike="noStrike" kern="1200" cap="none" spc="0" normalizeH="0" noProof="0" dirty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O</a:t>
            </a:r>
            <a:r>
              <a:rPr kumimoji="0" lang="en-US" sz="3900" b="0" i="0" u="none" strike="noStrike" kern="1200" cap="none" spc="0" normalizeH="0" baseline="-25000" noProof="0" dirty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2</a:t>
            </a:r>
            <a:r>
              <a:rPr kumimoji="0" lang="en-US" sz="3900" b="0" i="0" u="none" strike="noStrike" kern="1200" cap="none" spc="0" normalizeH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lang="ru-RU" sz="39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  <a:sym typeface="Wingdings 3"/>
              </a:rPr>
              <a:t>=</a:t>
            </a:r>
            <a:r>
              <a:rPr kumimoji="0" lang="en-US" sz="3900" b="0" i="0" u="none" strike="noStrike" kern="1200" cap="none" spc="0" normalizeH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3900" b="0" i="0" u="none" strike="noStrike" kern="1200" cap="none" spc="0" normalizeH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2</a:t>
            </a:r>
            <a:r>
              <a:rPr kumimoji="0" lang="en-US" sz="3900" b="0" i="0" u="none" strike="noStrike" kern="1200" cap="none" spc="0" normalizeH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H</a:t>
            </a:r>
            <a:r>
              <a:rPr kumimoji="0" lang="en-US" sz="3900" b="0" i="0" u="none" strike="noStrike" kern="1200" cap="none" spc="0" normalizeH="0" baseline="-2500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2</a:t>
            </a:r>
            <a:r>
              <a:rPr lang="en-US" sz="39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O</a:t>
            </a:r>
            <a:r>
              <a:rPr kumimoji="0" lang="en-US" sz="3900" b="0" i="0" u="none" strike="noStrike" kern="1200" cap="none" spc="0" normalizeH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3900" b="0" i="0" u="none" strike="noStrike" kern="1200" cap="none" spc="0" normalizeH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+ </a:t>
            </a:r>
            <a:r>
              <a:rPr kumimoji="0" lang="en-US" sz="3900" b="0" i="0" u="none" strike="noStrike" kern="1200" cap="none" spc="0" normalizeH="0" noProof="0" dirty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O</a:t>
            </a:r>
            <a:r>
              <a:rPr kumimoji="0" lang="en-US" sz="3900" b="0" i="0" u="none" strike="noStrike" kern="1200" cap="none" spc="0" normalizeH="0" baseline="-25000" noProof="0" dirty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2</a:t>
            </a:r>
            <a:r>
              <a:rPr lang="en-US" sz="39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↑</a:t>
            </a:r>
            <a:endParaRPr kumimoji="0" lang="ru-RU" sz="3900" b="0" i="0" u="none" strike="noStrike" kern="1200" cap="none" spc="0" normalizeH="0" baseline="-25000" noProof="0" dirty="0" smtClean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7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2400" b="0" i="0" u="none" strike="noStrike" kern="1200" cap="none" spc="0" normalizeH="0" baseline="0" noProof="0" dirty="0" smtClean="0">
              <a:ln>
                <a:noFill/>
              </a:ln>
              <a:solidFill>
                <a:schemeClr val="accent5">
                  <a:lumMod val="50000"/>
                </a:schemeClr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15" name="Подзаголовок 10"/>
          <p:cNvSpPr txBox="1">
            <a:spLocks/>
          </p:cNvSpPr>
          <p:nvPr/>
        </p:nvSpPr>
        <p:spPr>
          <a:xfrm>
            <a:off x="1928794" y="3571876"/>
            <a:ext cx="1000132" cy="714380"/>
          </a:xfrm>
          <a:prstGeom prst="rect">
            <a:avLst/>
          </a:prstGeom>
        </p:spPr>
        <p:txBody>
          <a:bodyPr vert="horz" lIns="91440" tIns="45720" rIns="91440" bIns="45720" rtlCol="0">
            <a:normAutofit fontScale="62500" lnSpcReduction="20000"/>
          </a:bodyPr>
          <a:lstStyle/>
          <a:p>
            <a:pPr lvl="0">
              <a:lnSpc>
                <a:spcPct val="170000"/>
              </a:lnSpc>
              <a:spcBef>
                <a:spcPct val="20000"/>
              </a:spcBef>
            </a:pPr>
            <a:r>
              <a:rPr kumimoji="0" lang="en-US" sz="3900" b="0" i="0" u="none" strike="noStrike" kern="1200" cap="none" spc="0" normalizeH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MnO</a:t>
            </a:r>
            <a:r>
              <a:rPr kumimoji="0" lang="en-US" sz="3900" b="0" i="0" u="none" strike="noStrike" kern="1200" cap="none" spc="0" normalizeH="0" baseline="-2500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2</a:t>
            </a:r>
            <a:endParaRPr kumimoji="0" lang="ru-RU" sz="3900" b="0" i="0" u="none" strike="noStrike" kern="1200" cap="none" spc="0" normalizeH="0" baseline="-25000" noProof="0" dirty="0" smtClean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7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2400" b="0" i="0" u="none" strike="noStrike" kern="1200" cap="none" spc="0" normalizeH="0" baseline="0" noProof="0" dirty="0" smtClean="0">
              <a:ln>
                <a:noFill/>
              </a:ln>
              <a:solidFill>
                <a:schemeClr val="accent5">
                  <a:lumMod val="50000"/>
                </a:schemeClr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4300"/>
                            </p:stCondLst>
                            <p:childTnLst>
                              <p:par>
                                <p:cTn id="2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p"/>
      <p:bldP spid="10" grpId="0" build="allAtOnce"/>
      <p:bldP spid="1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135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http://www.proteogenix.fr/images/Peptides.jpg"/>
          <p:cNvPicPr/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1"/>
            <a:ext cx="2357422" cy="1714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9" name="Прямая соединительная линия 8"/>
          <p:cNvCxnSpPr/>
          <p:nvPr/>
        </p:nvCxnSpPr>
        <p:spPr>
          <a:xfrm>
            <a:off x="1716782" y="1500174"/>
            <a:ext cx="7215238" cy="1588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Подзаголовок 10"/>
          <p:cNvSpPr>
            <a:spLocks noGrp="1"/>
          </p:cNvSpPr>
          <p:nvPr>
            <p:ph type="subTitle" idx="1"/>
          </p:nvPr>
        </p:nvSpPr>
        <p:spPr>
          <a:xfrm>
            <a:off x="428596" y="1785926"/>
            <a:ext cx="8429684" cy="500066"/>
          </a:xfrm>
        </p:spPr>
        <p:txBody>
          <a:bodyPr>
            <a:normAutofit/>
          </a:bodyPr>
          <a:lstStyle/>
          <a:p>
            <a:pPr lvl="0" algn="l"/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Разложение </a:t>
            </a:r>
            <a:r>
              <a:rPr lang="ru-RU" sz="2400" dirty="0" err="1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пероксида</a:t>
            </a:r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водорода:</a:t>
            </a:r>
          </a:p>
        </p:txBody>
      </p:sp>
      <p:sp>
        <p:nvSpPr>
          <p:cNvPr id="13" name="Подзаголовок 10"/>
          <p:cNvSpPr txBox="1">
            <a:spLocks/>
          </p:cNvSpPr>
          <p:nvPr/>
        </p:nvSpPr>
        <p:spPr>
          <a:xfrm>
            <a:off x="2928926" y="428604"/>
            <a:ext cx="4857784" cy="1000132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Классификация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химических</a:t>
            </a:r>
            <a:r>
              <a:rPr kumimoji="0" lang="ru-RU" sz="3200" b="0" i="0" u="none" strike="noStrike" kern="1200" cap="none" spc="0" normalizeH="0" noProof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реакций</a:t>
            </a: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accent5">
                  <a:lumMod val="50000"/>
                </a:schemeClr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" name="Разложение пероксида водорода.wmv">
            <a:hlinkClick r:id="" action="ppaction://media"/>
          </p:cNvPr>
          <p:cNvPicPr>
            <a:picLocks noRot="1" noChangeAspect="1"/>
          </p:cNvPicPr>
          <p:nvPr>
            <a:videoFile r:link="rId2"/>
          </p:nvPr>
        </p:nvPicPr>
        <p:blipFill>
          <a:blip r:embed="rId6" cstate="print"/>
          <a:stretch>
            <a:fillRect/>
          </a:stretch>
        </p:blipFill>
        <p:spPr>
          <a:xfrm>
            <a:off x="2476491" y="2428876"/>
            <a:ext cx="4191019" cy="3143264"/>
          </a:xfrm>
          <a:prstGeom prst="rect">
            <a:avLst/>
          </a:prstGeom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560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135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http://www.proteogenix.fr/images/Peptides.jpg"/>
          <p:cNvPicPr/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1"/>
            <a:ext cx="2357422" cy="1714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9" name="Прямая соединительная линия 8"/>
          <p:cNvCxnSpPr/>
          <p:nvPr/>
        </p:nvCxnSpPr>
        <p:spPr>
          <a:xfrm>
            <a:off x="1716782" y="1500174"/>
            <a:ext cx="7215238" cy="1588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Подзаголовок 10"/>
          <p:cNvSpPr>
            <a:spLocks noGrp="1"/>
          </p:cNvSpPr>
          <p:nvPr>
            <p:ph type="subTitle" idx="1"/>
          </p:nvPr>
        </p:nvSpPr>
        <p:spPr>
          <a:xfrm>
            <a:off x="428596" y="1785926"/>
            <a:ext cx="8429684" cy="1357322"/>
          </a:xfrm>
        </p:spPr>
        <p:txBody>
          <a:bodyPr>
            <a:normAutofit/>
          </a:bodyPr>
          <a:lstStyle/>
          <a:p>
            <a:pPr lvl="0" algn="l"/>
            <a:r>
              <a:rPr lang="en-US" sz="2400" b="1" u="sng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IV. </a:t>
            </a:r>
            <a:r>
              <a:rPr lang="ru-RU" sz="2400" u="sng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 направлению:</a:t>
            </a:r>
          </a:p>
          <a:p>
            <a:pPr algn="just"/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sz="24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400" b="1" i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Необратимые реакции </a:t>
            </a:r>
            <a:r>
              <a:rPr lang="ru-RU" sz="2400" i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протекают в данных условиях только в одном направлении:</a:t>
            </a:r>
            <a:endParaRPr lang="ru-RU" sz="2400" dirty="0" smtClean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Подзаголовок 10"/>
          <p:cNvSpPr txBox="1">
            <a:spLocks/>
          </p:cNvSpPr>
          <p:nvPr/>
        </p:nvSpPr>
        <p:spPr>
          <a:xfrm>
            <a:off x="2928926" y="428604"/>
            <a:ext cx="4857784" cy="1000132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Классификация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химических</a:t>
            </a:r>
            <a:r>
              <a:rPr kumimoji="0" lang="ru-RU" sz="3200" b="0" i="0" u="none" strike="noStrike" kern="1200" cap="none" spc="0" normalizeH="0" noProof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реакций</a:t>
            </a: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accent5">
                  <a:lumMod val="50000"/>
                </a:schemeClr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одзаголовок 10"/>
          <p:cNvSpPr txBox="1">
            <a:spLocks/>
          </p:cNvSpPr>
          <p:nvPr/>
        </p:nvSpPr>
        <p:spPr>
          <a:xfrm>
            <a:off x="428596" y="2857496"/>
            <a:ext cx="8429652" cy="1143008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/>
          <a:p>
            <a:pPr lvl="0">
              <a:lnSpc>
                <a:spcPct val="170000"/>
              </a:lnSpc>
              <a:spcBef>
                <a:spcPct val="20000"/>
              </a:spcBef>
            </a:pPr>
            <a:r>
              <a:rPr lang="en-US" sz="4000" dirty="0" err="1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Ba</a:t>
            </a:r>
            <a:r>
              <a:rPr lang="en-US" sz="40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(ClO</a:t>
            </a:r>
            <a:r>
              <a:rPr lang="en-US" sz="4000" baseline="-250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40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r>
              <a:rPr lang="en-US" sz="4000" baseline="-250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40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 + H</a:t>
            </a:r>
            <a:r>
              <a:rPr lang="en-US" sz="4000" baseline="-250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40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SO</a:t>
            </a:r>
            <a:r>
              <a:rPr lang="en-US" sz="4000" baseline="-250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r>
              <a:rPr lang="en-US" sz="40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40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=</a:t>
            </a:r>
            <a:r>
              <a:rPr lang="en-US" sz="40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2HClO</a:t>
            </a:r>
            <a:r>
              <a:rPr lang="en-US" sz="4000" baseline="-250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40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 + BaSO</a:t>
            </a:r>
            <a:r>
              <a:rPr lang="en-US" sz="4000" baseline="-250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r>
              <a:rPr lang="en-US" sz="40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↓</a:t>
            </a:r>
            <a:endParaRPr kumimoji="0" lang="ru-RU" sz="2400" b="0" i="0" u="none" strike="noStrike" kern="1200" cap="none" spc="0" normalizeH="0" baseline="0" noProof="0" dirty="0" smtClean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одзаголовок 10"/>
          <p:cNvSpPr txBox="1">
            <a:spLocks/>
          </p:cNvSpPr>
          <p:nvPr/>
        </p:nvSpPr>
        <p:spPr>
          <a:xfrm>
            <a:off x="428596" y="4000504"/>
            <a:ext cx="8429684" cy="100013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. </a:t>
            </a:r>
            <a:r>
              <a:rPr lang="ru-RU" sz="2400" b="1" i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r>
              <a:rPr kumimoji="0" lang="ru-RU" sz="2400" b="1" i="1" u="none" strike="noStrike" kern="1200" cap="none" spc="0" normalizeH="0" baseline="0" noProof="0" dirty="0" err="1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братимые</a:t>
            </a:r>
            <a:r>
              <a:rPr kumimoji="0" lang="ru-RU" sz="24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реакции </a:t>
            </a:r>
            <a:r>
              <a:rPr kumimoji="0" lang="ru-RU" sz="2400" i="1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в данных условиях</a:t>
            </a:r>
            <a:r>
              <a:rPr kumimoji="0" lang="ru-RU" sz="2400" i="1" u="none" strike="noStrike" kern="1200" cap="none" spc="0" normalizeH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протекают одновременно в двух направлениях:</a:t>
            </a:r>
            <a:endParaRPr kumimoji="0" lang="ru-RU" sz="2400" i="0" u="none" strike="noStrike" kern="1200" cap="none" spc="0" normalizeH="0" baseline="0" noProof="0" dirty="0" smtClean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428596" y="4857760"/>
            <a:ext cx="3855543" cy="6924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9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3H</a:t>
            </a:r>
            <a:r>
              <a:rPr lang="en-US" sz="3900" baseline="-250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39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 + N</a:t>
            </a:r>
            <a:r>
              <a:rPr lang="en-US" sz="3900" baseline="-250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39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en-US" sz="39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  <a:sym typeface="Wingdings 3"/>
              </a:rPr>
              <a:t></a:t>
            </a:r>
            <a:r>
              <a:rPr lang="en-US" sz="39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 2NH</a:t>
            </a:r>
            <a:r>
              <a:rPr lang="en-US" sz="3900" baseline="-250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endParaRPr lang="ru-RU" sz="3900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Подзаголовок 10"/>
          <p:cNvSpPr txBox="1">
            <a:spLocks/>
          </p:cNvSpPr>
          <p:nvPr/>
        </p:nvSpPr>
        <p:spPr>
          <a:xfrm>
            <a:off x="428596" y="5500702"/>
            <a:ext cx="8429652" cy="11430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>
              <a:lnSpc>
                <a:spcPct val="170000"/>
              </a:lnSpc>
              <a:spcBef>
                <a:spcPct val="20000"/>
              </a:spcBef>
            </a:pPr>
            <a:r>
              <a:rPr lang="pt-BR" sz="39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N</a:t>
            </a:r>
            <a:r>
              <a:rPr lang="pt-BR" sz="3900" baseline="-250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pt-BR" sz="39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O</a:t>
            </a:r>
            <a:r>
              <a:rPr lang="pt-BR" sz="3900" baseline="-250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r>
              <a:rPr lang="pt-BR" sz="39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pt-BR" sz="39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  <a:sym typeface="Wingdings 3"/>
              </a:rPr>
              <a:t></a:t>
            </a:r>
            <a:r>
              <a:rPr lang="pt-BR" sz="39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 2NO</a:t>
            </a:r>
            <a:r>
              <a:rPr lang="pt-BR" sz="3900" baseline="-250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endParaRPr kumimoji="0" lang="ru-RU" sz="3900" b="0" i="0" u="none" strike="noStrike" kern="1200" cap="none" spc="0" normalizeH="0" baseline="0" noProof="0" dirty="0" smtClean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800"/>
                            </p:stCondLst>
                            <p:childTnLst>
                              <p:par>
                                <p:cTn id="24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6800"/>
                            </p:stCondLst>
                            <p:childTnLst>
                              <p:par>
                                <p:cTn id="30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8800"/>
                            </p:stCondLst>
                            <p:childTnLst>
                              <p:par>
                                <p:cTn id="37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p"/>
      <p:bldP spid="10" grpId="0" build="allAtOnce"/>
      <p:bldP spid="8" grpId="0" build="p"/>
      <p:bldP spid="12" grpId="0"/>
      <p:bldP spid="14" grpId="0" build="allAtOnce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135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http://www.proteogenix.fr/images/Peptides.jpg"/>
          <p:cNvPicPr/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1"/>
            <a:ext cx="2357422" cy="1714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9" name="Прямая соединительная линия 8"/>
          <p:cNvCxnSpPr/>
          <p:nvPr/>
        </p:nvCxnSpPr>
        <p:spPr>
          <a:xfrm>
            <a:off x="1716782" y="1500174"/>
            <a:ext cx="7215238" cy="1588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Подзаголовок 10"/>
          <p:cNvSpPr>
            <a:spLocks noGrp="1"/>
          </p:cNvSpPr>
          <p:nvPr>
            <p:ph type="subTitle" idx="1"/>
          </p:nvPr>
        </p:nvSpPr>
        <p:spPr>
          <a:xfrm>
            <a:off x="428596" y="1785926"/>
            <a:ext cx="8429684" cy="1357322"/>
          </a:xfrm>
        </p:spPr>
        <p:txBody>
          <a:bodyPr>
            <a:normAutofit/>
          </a:bodyPr>
          <a:lstStyle/>
          <a:p>
            <a:pPr lvl="0" algn="l"/>
            <a:r>
              <a:rPr lang="en-US" sz="2400" b="1" u="sng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V. </a:t>
            </a:r>
            <a:r>
              <a:rPr lang="ru-RU" sz="2400" u="sng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 механизму:</a:t>
            </a:r>
          </a:p>
          <a:p>
            <a:pPr algn="just"/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sz="24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400" b="1" i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Радикальные реакции </a:t>
            </a:r>
            <a:r>
              <a:rPr lang="ru-RU" sz="2400" i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– идут между образующимися в ходе реакции радикалами и молекулами:</a:t>
            </a:r>
            <a:endParaRPr lang="ru-RU" sz="2400" dirty="0" smtClean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Подзаголовок 10"/>
          <p:cNvSpPr txBox="1">
            <a:spLocks/>
          </p:cNvSpPr>
          <p:nvPr/>
        </p:nvSpPr>
        <p:spPr>
          <a:xfrm>
            <a:off x="2928926" y="428604"/>
            <a:ext cx="4857784" cy="1000132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Классификация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химических</a:t>
            </a:r>
            <a:r>
              <a:rPr kumimoji="0" lang="ru-RU" sz="3200" b="0" i="0" u="none" strike="noStrike" kern="1200" cap="none" spc="0" normalizeH="0" noProof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реакций</a:t>
            </a: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accent5">
                  <a:lumMod val="50000"/>
                </a:schemeClr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одзаголовок 10"/>
          <p:cNvSpPr txBox="1">
            <a:spLocks/>
          </p:cNvSpPr>
          <p:nvPr/>
        </p:nvSpPr>
        <p:spPr>
          <a:xfrm>
            <a:off x="428596" y="2857496"/>
            <a:ext cx="9144064" cy="11430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>
              <a:lnSpc>
                <a:spcPct val="170000"/>
              </a:lnSpc>
              <a:spcBef>
                <a:spcPct val="20000"/>
              </a:spcBef>
            </a:pPr>
            <a:r>
              <a:rPr lang="en-US" sz="40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CH</a:t>
            </a:r>
            <a:r>
              <a:rPr lang="en-US" sz="4000" baseline="-250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r>
              <a:rPr lang="en-US" sz="40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 + Cl</a:t>
            </a:r>
            <a:r>
              <a:rPr lang="en-US" sz="4000" baseline="-250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40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= CH</a:t>
            </a:r>
            <a:r>
              <a:rPr lang="en-US" sz="4000" baseline="-250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sz="40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Cl </a:t>
            </a:r>
            <a:r>
              <a:rPr kumimoji="0" lang="en-US" sz="4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+ </a:t>
            </a:r>
            <a:r>
              <a:rPr kumimoji="0" lang="en-US" sz="40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H</a:t>
            </a:r>
            <a:r>
              <a:rPr kumimoji="0" lang="en-US" sz="4000" b="0" i="0" u="none" strike="noStrike" kern="1200" cap="none" spc="0" normalizeH="0" noProof="0" dirty="0" err="1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Cl</a:t>
            </a:r>
            <a:endParaRPr kumimoji="0" lang="ru-RU" sz="2400" b="0" i="0" u="none" strike="noStrike" kern="1200" cap="none" spc="0" normalizeH="0" noProof="0" dirty="0" smtClean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Подзаголовок 10"/>
          <p:cNvSpPr txBox="1">
            <a:spLocks/>
          </p:cNvSpPr>
          <p:nvPr/>
        </p:nvSpPr>
        <p:spPr>
          <a:xfrm>
            <a:off x="428596" y="4000504"/>
            <a:ext cx="8429652" cy="11430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>
              <a:lnSpc>
                <a:spcPct val="170000"/>
              </a:lnSpc>
              <a:spcBef>
                <a:spcPct val="20000"/>
              </a:spcBef>
            </a:pPr>
            <a:r>
              <a:rPr lang="en-US" sz="40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CH</a:t>
            </a:r>
            <a:r>
              <a:rPr lang="en-US" sz="4000" baseline="-250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r>
              <a:rPr lang="en-US" sz="40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 + HNO</a:t>
            </a:r>
            <a:r>
              <a:rPr lang="en-US" sz="4000" baseline="-250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sz="40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= CH</a:t>
            </a:r>
            <a:r>
              <a:rPr lang="en-US" sz="4000" baseline="-250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sz="40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NO</a:t>
            </a:r>
            <a:r>
              <a:rPr lang="en-US" sz="4000" baseline="-250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40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+ H</a:t>
            </a:r>
            <a:r>
              <a:rPr lang="en-US" sz="4000" baseline="-250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40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O</a:t>
            </a:r>
            <a:endParaRPr kumimoji="0" lang="ru-RU" sz="2400" b="0" i="0" u="none" strike="noStrike" kern="1200" cap="none" spc="0" normalizeH="0" baseline="0" noProof="0" dirty="0" smtClean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4600"/>
                            </p:stCondLst>
                            <p:childTnLst>
                              <p:par>
                                <p:cTn id="24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p"/>
      <p:bldP spid="10" grpId="0" build="allAtOnce"/>
      <p:bldP spid="15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135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http://www.proteogenix.fr/images/Peptides.jpg"/>
          <p:cNvPicPr/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1"/>
            <a:ext cx="2357422" cy="1714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9" name="Прямая соединительная линия 8"/>
          <p:cNvCxnSpPr/>
          <p:nvPr/>
        </p:nvCxnSpPr>
        <p:spPr>
          <a:xfrm>
            <a:off x="1716782" y="1500174"/>
            <a:ext cx="7215238" cy="1588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Подзаголовок 10"/>
          <p:cNvSpPr>
            <a:spLocks noGrp="1"/>
          </p:cNvSpPr>
          <p:nvPr>
            <p:ph type="subTitle" idx="1"/>
          </p:nvPr>
        </p:nvSpPr>
        <p:spPr>
          <a:xfrm>
            <a:off x="428596" y="1785926"/>
            <a:ext cx="8429684" cy="1571636"/>
          </a:xfrm>
        </p:spPr>
        <p:txBody>
          <a:bodyPr>
            <a:normAutofit/>
          </a:bodyPr>
          <a:lstStyle/>
          <a:p>
            <a:pPr lvl="0" algn="just"/>
            <a:r>
              <a:rPr lang="ru-RU" sz="2800" dirty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э</a:t>
            </a:r>
            <a:r>
              <a:rPr lang="ru-RU" sz="28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то процессы, в результате которых из одних веществ образуются другие, отличающиеся от них по составу и (или) строению.</a:t>
            </a:r>
            <a:endParaRPr lang="ru-RU" sz="2800" dirty="0"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одзаголовок 10"/>
          <p:cNvSpPr txBox="1">
            <a:spLocks/>
          </p:cNvSpPr>
          <p:nvPr/>
        </p:nvSpPr>
        <p:spPr>
          <a:xfrm>
            <a:off x="1571604" y="1643050"/>
            <a:ext cx="6400800" cy="1752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3" name="Подзаголовок 10"/>
          <p:cNvSpPr txBox="1">
            <a:spLocks/>
          </p:cNvSpPr>
          <p:nvPr/>
        </p:nvSpPr>
        <p:spPr>
          <a:xfrm>
            <a:off x="2857488" y="642918"/>
            <a:ext cx="4857784" cy="100013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Химические реакции - </a:t>
            </a:r>
          </a:p>
        </p:txBody>
      </p:sp>
      <p:pic>
        <p:nvPicPr>
          <p:cNvPr id="14338" name="Picture 2" descr="Картинка 10 из 3311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14876" y="3357562"/>
            <a:ext cx="3536181" cy="2828945"/>
          </a:xfrm>
          <a:prstGeom prst="rect">
            <a:avLst/>
          </a:prstGeom>
          <a:noFill/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folHlink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12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135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http://www.proteogenix.fr/images/Peptides.jpg"/>
          <p:cNvPicPr/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1"/>
            <a:ext cx="2357422" cy="1714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9" name="Прямая соединительная линия 8"/>
          <p:cNvCxnSpPr/>
          <p:nvPr/>
        </p:nvCxnSpPr>
        <p:spPr>
          <a:xfrm>
            <a:off x="1716782" y="1500174"/>
            <a:ext cx="7215238" cy="1588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Подзаголовок 10"/>
          <p:cNvSpPr>
            <a:spLocks noGrp="1"/>
          </p:cNvSpPr>
          <p:nvPr>
            <p:ph type="subTitle" idx="1"/>
          </p:nvPr>
        </p:nvSpPr>
        <p:spPr>
          <a:xfrm>
            <a:off x="428596" y="1785926"/>
            <a:ext cx="8429684" cy="1357322"/>
          </a:xfrm>
        </p:spPr>
        <p:txBody>
          <a:bodyPr>
            <a:normAutofit/>
          </a:bodyPr>
          <a:lstStyle/>
          <a:p>
            <a:pPr lvl="0" algn="l"/>
            <a:r>
              <a:rPr lang="en-US" sz="2400" b="1" u="sng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V. </a:t>
            </a:r>
            <a:r>
              <a:rPr lang="ru-RU" sz="2400" u="sng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 механизму:</a:t>
            </a:r>
          </a:p>
          <a:p>
            <a:pPr algn="just"/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4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400" b="1" i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Ионные реакции </a:t>
            </a:r>
            <a:r>
              <a:rPr lang="ru-RU" sz="2400" i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– идут между уже имеющимися или образующимися в ходе реакции ионами:</a:t>
            </a:r>
            <a:endParaRPr lang="ru-RU" sz="2400" dirty="0" smtClean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Подзаголовок 10"/>
          <p:cNvSpPr txBox="1">
            <a:spLocks/>
          </p:cNvSpPr>
          <p:nvPr/>
        </p:nvSpPr>
        <p:spPr>
          <a:xfrm>
            <a:off x="2928926" y="428604"/>
            <a:ext cx="4857784" cy="1000132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Классификация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химических</a:t>
            </a:r>
            <a:r>
              <a:rPr kumimoji="0" lang="ru-RU" sz="3200" b="0" i="0" u="none" strike="noStrike" kern="1200" cap="none" spc="0" normalizeH="0" noProof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реакций</a:t>
            </a: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accent5">
                  <a:lumMod val="50000"/>
                </a:schemeClr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одзаголовок 10"/>
          <p:cNvSpPr txBox="1">
            <a:spLocks/>
          </p:cNvSpPr>
          <p:nvPr/>
        </p:nvSpPr>
        <p:spPr>
          <a:xfrm>
            <a:off x="428596" y="2857496"/>
            <a:ext cx="8429652" cy="11430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>
              <a:lnSpc>
                <a:spcPct val="170000"/>
              </a:lnSpc>
              <a:spcBef>
                <a:spcPct val="20000"/>
              </a:spcBef>
            </a:pPr>
            <a:r>
              <a:rPr lang="en-US" sz="40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C</a:t>
            </a:r>
            <a:r>
              <a:rPr lang="ru-RU" sz="4000" baseline="-250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40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H</a:t>
            </a:r>
            <a:r>
              <a:rPr lang="en-US" sz="4000" baseline="-250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r>
              <a:rPr lang="en-US" sz="40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 + </a:t>
            </a:r>
            <a:r>
              <a:rPr lang="en-US" sz="4000" dirty="0" err="1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HBr</a:t>
            </a:r>
            <a:r>
              <a:rPr lang="en-US" sz="40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= C</a:t>
            </a:r>
            <a:r>
              <a:rPr lang="en-US" sz="4000" baseline="-250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40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H</a:t>
            </a:r>
            <a:r>
              <a:rPr lang="en-US" sz="4000" baseline="-250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5</a:t>
            </a:r>
            <a:r>
              <a:rPr lang="en-US" sz="40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Br</a:t>
            </a:r>
            <a:endParaRPr kumimoji="0" lang="ru-RU" sz="2400" b="0" i="0" u="none" strike="noStrike" kern="1200" cap="none" spc="0" normalizeH="0" baseline="0" noProof="0" dirty="0" smtClean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p"/>
      <p:bldP spid="10" grpId="0" build="allAtOnce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135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http://www.proteogenix.fr/images/Peptides.jpg"/>
          <p:cNvPicPr/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1"/>
            <a:ext cx="2357422" cy="1714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9" name="Прямая соединительная линия 8"/>
          <p:cNvCxnSpPr/>
          <p:nvPr/>
        </p:nvCxnSpPr>
        <p:spPr>
          <a:xfrm>
            <a:off x="1716782" y="1500174"/>
            <a:ext cx="7215238" cy="1588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Подзаголовок 10"/>
          <p:cNvSpPr>
            <a:spLocks noGrp="1"/>
          </p:cNvSpPr>
          <p:nvPr>
            <p:ph type="subTitle" idx="1"/>
          </p:nvPr>
        </p:nvSpPr>
        <p:spPr>
          <a:xfrm>
            <a:off x="428596" y="1785926"/>
            <a:ext cx="8429684" cy="1357322"/>
          </a:xfrm>
        </p:spPr>
        <p:txBody>
          <a:bodyPr>
            <a:normAutofit/>
          </a:bodyPr>
          <a:lstStyle/>
          <a:p>
            <a:pPr lvl="0" algn="l"/>
            <a:r>
              <a:rPr lang="en-US" sz="2400" b="1" u="sng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VI. </a:t>
            </a:r>
            <a:r>
              <a:rPr lang="ru-RU" sz="2400" u="sng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 тепловому эффекту:</a:t>
            </a:r>
          </a:p>
          <a:p>
            <a:pPr algn="just"/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sz="24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400" b="1" i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Экзотермические реакции </a:t>
            </a:r>
            <a:r>
              <a:rPr lang="ru-RU" sz="2400" i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протекают с выделением энергии</a:t>
            </a:r>
            <a:r>
              <a:rPr lang="ru-RU" sz="2400" b="1" i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endParaRPr lang="ru-RU" sz="2400" dirty="0" smtClean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Подзаголовок 10"/>
          <p:cNvSpPr txBox="1">
            <a:spLocks/>
          </p:cNvSpPr>
          <p:nvPr/>
        </p:nvSpPr>
        <p:spPr>
          <a:xfrm>
            <a:off x="2928926" y="428604"/>
            <a:ext cx="4857784" cy="1000132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Классификация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химических</a:t>
            </a:r>
            <a:r>
              <a:rPr kumimoji="0" lang="ru-RU" sz="3200" b="0" i="0" u="none" strike="noStrike" kern="1200" cap="none" spc="0" normalizeH="0" noProof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реакций</a:t>
            </a: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accent5">
                  <a:lumMod val="50000"/>
                </a:schemeClr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одзаголовок 10"/>
          <p:cNvSpPr txBox="1">
            <a:spLocks/>
          </p:cNvSpPr>
          <p:nvPr/>
        </p:nvSpPr>
        <p:spPr>
          <a:xfrm>
            <a:off x="428596" y="2857496"/>
            <a:ext cx="8429652" cy="11430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>
              <a:lnSpc>
                <a:spcPct val="170000"/>
              </a:lnSpc>
              <a:spcBef>
                <a:spcPct val="20000"/>
              </a:spcBef>
            </a:pPr>
            <a:r>
              <a:rPr lang="ru-RU" sz="40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r>
              <a:rPr lang="en-US" sz="40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P + 5O</a:t>
            </a:r>
            <a:r>
              <a:rPr lang="en-US" sz="4000" baseline="-250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40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= 2P</a:t>
            </a:r>
            <a:r>
              <a:rPr lang="en-US" sz="4000" baseline="-250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40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O</a:t>
            </a:r>
            <a:r>
              <a:rPr lang="en-US" sz="4000" baseline="-250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5</a:t>
            </a:r>
            <a:r>
              <a:rPr lang="en-US" sz="40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+ </a:t>
            </a:r>
            <a:r>
              <a:rPr lang="en-US" sz="40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Q</a:t>
            </a:r>
            <a:r>
              <a:rPr lang="ru-RU" sz="40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кДж</a:t>
            </a:r>
            <a:endParaRPr kumimoji="0" lang="ru-RU" sz="2400" b="0" i="0" u="none" strike="noStrike" kern="1200" cap="none" spc="0" normalizeH="0" baseline="0" noProof="0" dirty="0" smtClean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p"/>
      <p:bldP spid="10" grpId="0" build="allAtOnce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135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http://www.proteogenix.fr/images/Peptides.jpg"/>
          <p:cNvPicPr/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1"/>
            <a:ext cx="2357422" cy="1714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9" name="Прямая соединительная линия 8"/>
          <p:cNvCxnSpPr/>
          <p:nvPr/>
        </p:nvCxnSpPr>
        <p:spPr>
          <a:xfrm>
            <a:off x="1716782" y="1500174"/>
            <a:ext cx="7215238" cy="1588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Подзаголовок 10"/>
          <p:cNvSpPr>
            <a:spLocks noGrp="1"/>
          </p:cNvSpPr>
          <p:nvPr>
            <p:ph type="subTitle" idx="1"/>
          </p:nvPr>
        </p:nvSpPr>
        <p:spPr>
          <a:xfrm>
            <a:off x="428596" y="1785926"/>
            <a:ext cx="8429684" cy="500066"/>
          </a:xfrm>
        </p:spPr>
        <p:txBody>
          <a:bodyPr>
            <a:normAutofit/>
          </a:bodyPr>
          <a:lstStyle/>
          <a:p>
            <a:pPr lvl="0" algn="l"/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Горение фосфора в кислороде:</a:t>
            </a:r>
          </a:p>
        </p:txBody>
      </p:sp>
      <p:sp>
        <p:nvSpPr>
          <p:cNvPr id="13" name="Подзаголовок 10"/>
          <p:cNvSpPr txBox="1">
            <a:spLocks/>
          </p:cNvSpPr>
          <p:nvPr/>
        </p:nvSpPr>
        <p:spPr>
          <a:xfrm>
            <a:off x="2928926" y="428604"/>
            <a:ext cx="4857784" cy="1000132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Классификация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химических</a:t>
            </a:r>
            <a:r>
              <a:rPr kumimoji="0" lang="ru-RU" sz="3200" b="0" i="0" u="none" strike="noStrike" kern="1200" cap="none" spc="0" normalizeH="0" noProof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реакций</a:t>
            </a: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accent5">
                  <a:lumMod val="50000"/>
                </a:schemeClr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" name="Горение фосфора в кислороде_WMV V9.wmv">
            <a:hlinkClick r:id="" action="ppaction://media"/>
          </p:cNvPr>
          <p:cNvPicPr>
            <a:picLocks noRot="1" noChangeAspect="1"/>
          </p:cNvPicPr>
          <p:nvPr>
            <a:videoFile r:link="rId2"/>
          </p:nvPr>
        </p:nvPicPr>
        <p:blipFill>
          <a:blip r:embed="rId6" cstate="print"/>
          <a:stretch>
            <a:fillRect/>
          </a:stretch>
        </p:blipFill>
        <p:spPr>
          <a:xfrm>
            <a:off x="2345521" y="2446735"/>
            <a:ext cx="4452958" cy="3339719"/>
          </a:xfrm>
          <a:prstGeom prst="rect">
            <a:avLst/>
          </a:prstGeom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9002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135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http://www.proteogenix.fr/images/Peptides.jpg"/>
          <p:cNvPicPr/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1"/>
            <a:ext cx="2357422" cy="1714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9" name="Прямая соединительная линия 8"/>
          <p:cNvCxnSpPr/>
          <p:nvPr/>
        </p:nvCxnSpPr>
        <p:spPr>
          <a:xfrm>
            <a:off x="1716782" y="1500174"/>
            <a:ext cx="7215238" cy="1588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Подзаголовок 10"/>
          <p:cNvSpPr>
            <a:spLocks noGrp="1"/>
          </p:cNvSpPr>
          <p:nvPr>
            <p:ph type="subTitle" idx="1"/>
          </p:nvPr>
        </p:nvSpPr>
        <p:spPr>
          <a:xfrm>
            <a:off x="428596" y="1785926"/>
            <a:ext cx="8429684" cy="1357322"/>
          </a:xfrm>
        </p:spPr>
        <p:txBody>
          <a:bodyPr>
            <a:normAutofit/>
          </a:bodyPr>
          <a:lstStyle/>
          <a:p>
            <a:pPr lvl="0" algn="l"/>
            <a:r>
              <a:rPr lang="en-US" sz="2400" b="1" u="sng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VI. </a:t>
            </a:r>
            <a:r>
              <a:rPr lang="ru-RU" sz="2400" u="sng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 тепловому эффекту:</a:t>
            </a:r>
          </a:p>
          <a:p>
            <a:pPr algn="just"/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4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400" b="1" i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Эндотермические реакции </a:t>
            </a:r>
            <a:r>
              <a:rPr lang="ru-RU" sz="2400" i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протекают с поглощением энергии</a:t>
            </a:r>
            <a:r>
              <a:rPr lang="ru-RU" sz="2400" b="1" i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endParaRPr lang="ru-RU" sz="2400" dirty="0" smtClean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Подзаголовок 10"/>
          <p:cNvSpPr txBox="1">
            <a:spLocks/>
          </p:cNvSpPr>
          <p:nvPr/>
        </p:nvSpPr>
        <p:spPr>
          <a:xfrm>
            <a:off x="2928926" y="428604"/>
            <a:ext cx="4857784" cy="1000132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Классификация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химических</a:t>
            </a:r>
            <a:r>
              <a:rPr kumimoji="0" lang="ru-RU" sz="3200" b="0" i="0" u="none" strike="noStrike" kern="1200" cap="none" spc="0" normalizeH="0" noProof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реакций</a:t>
            </a: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accent5">
                  <a:lumMod val="50000"/>
                </a:schemeClr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одзаголовок 10"/>
          <p:cNvSpPr txBox="1">
            <a:spLocks/>
          </p:cNvSpPr>
          <p:nvPr/>
        </p:nvSpPr>
        <p:spPr>
          <a:xfrm>
            <a:off x="428596" y="2857496"/>
            <a:ext cx="8429652" cy="11430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>
              <a:lnSpc>
                <a:spcPct val="170000"/>
              </a:lnSpc>
              <a:spcBef>
                <a:spcPct val="20000"/>
              </a:spcBef>
            </a:pPr>
            <a:r>
              <a:rPr lang="en-US" sz="40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N</a:t>
            </a:r>
            <a:r>
              <a:rPr lang="en-US" sz="4000" baseline="-250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4000" baseline="-25000" dirty="0" smtClean="0">
                <a:solidFill>
                  <a:schemeClr val="accent1">
                    <a:lumMod val="50000"/>
                  </a:schemeClr>
                </a:solidFill>
                <a:latin typeface="Calibri"/>
                <a:cs typeface="Times New Roman" pitchFamily="18" charset="0"/>
              </a:rPr>
              <a:t> </a:t>
            </a:r>
            <a:r>
              <a:rPr lang="ru-RU" sz="4000" dirty="0" smtClean="0">
                <a:solidFill>
                  <a:schemeClr val="accent1">
                    <a:lumMod val="50000"/>
                  </a:schemeClr>
                </a:solidFill>
                <a:latin typeface="Calibri"/>
                <a:cs typeface="Times New Roman" pitchFamily="18" charset="0"/>
              </a:rPr>
              <a:t> </a:t>
            </a:r>
            <a:r>
              <a:rPr lang="en-US" sz="40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 + O</a:t>
            </a:r>
            <a:r>
              <a:rPr lang="en-US" sz="4000" baseline="-250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40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= 2NO – </a:t>
            </a:r>
            <a:r>
              <a:rPr lang="en-US" sz="40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Q</a:t>
            </a:r>
            <a:r>
              <a:rPr lang="ru-RU" sz="40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кДж</a:t>
            </a:r>
            <a:endParaRPr kumimoji="0" lang="ru-RU" sz="2400" b="0" i="0" u="none" strike="noStrike" kern="1200" cap="none" spc="0" normalizeH="0" baseline="0" noProof="0" dirty="0" smtClean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одзаголовок 10"/>
          <p:cNvSpPr txBox="1">
            <a:spLocks/>
          </p:cNvSpPr>
          <p:nvPr/>
        </p:nvSpPr>
        <p:spPr>
          <a:xfrm>
            <a:off x="500034" y="3969212"/>
            <a:ext cx="8429652" cy="11430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>
              <a:lnSpc>
                <a:spcPct val="170000"/>
              </a:lnSpc>
              <a:spcBef>
                <a:spcPct val="20000"/>
              </a:spcBef>
            </a:pPr>
            <a:r>
              <a:rPr lang="ru-RU" sz="40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4000" dirty="0" err="1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HgO</a:t>
            </a:r>
            <a:r>
              <a:rPr lang="en-US" sz="40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= 2Hg↓ + O</a:t>
            </a:r>
            <a:r>
              <a:rPr lang="en-US" sz="4000" baseline="-250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40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↑</a:t>
            </a:r>
            <a:r>
              <a:rPr lang="ru-RU" sz="40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en-US" sz="4000" dirty="0" smtClean="0">
                <a:solidFill>
                  <a:schemeClr val="accent1">
                    <a:lumMod val="50000"/>
                  </a:schemeClr>
                </a:solidFill>
                <a:latin typeface="Calibri"/>
                <a:cs typeface="Times New Roman" pitchFamily="18" charset="0"/>
              </a:rPr>
              <a:t>Q</a:t>
            </a:r>
            <a:r>
              <a:rPr lang="ru-RU" sz="4000" dirty="0" smtClean="0">
                <a:solidFill>
                  <a:schemeClr val="accent1">
                    <a:lumMod val="50000"/>
                  </a:schemeClr>
                </a:solidFill>
                <a:latin typeface="Calibri"/>
                <a:cs typeface="Times New Roman" pitchFamily="18" charset="0"/>
              </a:rPr>
              <a:t> кДж</a:t>
            </a:r>
            <a:endParaRPr kumimoji="0" lang="ru-RU" sz="2400" b="0" i="0" u="none" strike="noStrike" kern="1200" cap="none" spc="0" normalizeH="0" baseline="0" noProof="0" dirty="0" smtClean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4300"/>
                            </p:stCondLst>
                            <p:childTnLst>
                              <p:par>
                                <p:cTn id="24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p"/>
      <p:bldP spid="10" grpId="0" build="allAtOnce"/>
      <p:bldP spid="8" grpId="0" build="allAtOnce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135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http://www.proteogenix.fr/images/Peptides.jpg"/>
          <p:cNvPicPr/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1"/>
            <a:ext cx="2357422" cy="1714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9" name="Прямая соединительная линия 8"/>
          <p:cNvCxnSpPr/>
          <p:nvPr/>
        </p:nvCxnSpPr>
        <p:spPr>
          <a:xfrm>
            <a:off x="1716782" y="1500174"/>
            <a:ext cx="7215238" cy="1588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Подзаголовок 10"/>
          <p:cNvSpPr>
            <a:spLocks noGrp="1"/>
          </p:cNvSpPr>
          <p:nvPr>
            <p:ph type="subTitle" idx="1"/>
          </p:nvPr>
        </p:nvSpPr>
        <p:spPr>
          <a:xfrm>
            <a:off x="428596" y="1785926"/>
            <a:ext cx="8429684" cy="500066"/>
          </a:xfrm>
        </p:spPr>
        <p:txBody>
          <a:bodyPr>
            <a:normAutofit/>
          </a:bodyPr>
          <a:lstStyle/>
          <a:p>
            <a:pPr lvl="0" algn="l"/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Разложение оксида ртути:</a:t>
            </a:r>
          </a:p>
        </p:txBody>
      </p:sp>
      <p:sp>
        <p:nvSpPr>
          <p:cNvPr id="13" name="Подзаголовок 10"/>
          <p:cNvSpPr txBox="1">
            <a:spLocks/>
          </p:cNvSpPr>
          <p:nvPr/>
        </p:nvSpPr>
        <p:spPr>
          <a:xfrm>
            <a:off x="2928926" y="428604"/>
            <a:ext cx="4857784" cy="1000132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Классификация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химических</a:t>
            </a:r>
            <a:r>
              <a:rPr kumimoji="0" lang="ru-RU" sz="3200" b="0" i="0" u="none" strike="noStrike" kern="1200" cap="none" spc="0" normalizeH="0" noProof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реакций</a:t>
            </a: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accent5">
                  <a:lumMod val="50000"/>
                </a:schemeClr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Механизм разложения  оксида ртути_WMV V9.wmv">
            <a:hlinkClick r:id="" action="ppaction://media"/>
          </p:cNvPr>
          <p:cNvPicPr>
            <a:picLocks noRot="1" noChangeAspect="1"/>
          </p:cNvPicPr>
          <p:nvPr>
            <a:videoFile r:link="rId2"/>
          </p:nvPr>
        </p:nvPicPr>
        <p:blipFill>
          <a:blip r:embed="rId6" cstate="print"/>
          <a:stretch>
            <a:fillRect/>
          </a:stretch>
        </p:blipFill>
        <p:spPr>
          <a:xfrm>
            <a:off x="2238364" y="2428876"/>
            <a:ext cx="4667272" cy="3500454"/>
          </a:xfrm>
          <a:prstGeom prst="rect">
            <a:avLst/>
          </a:prstGeom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1800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135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http://www.proteogenix.fr/images/Peptides.jpg"/>
          <p:cNvPicPr/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1"/>
            <a:ext cx="2357422" cy="1714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9" name="Прямая соединительная линия 8"/>
          <p:cNvCxnSpPr/>
          <p:nvPr/>
        </p:nvCxnSpPr>
        <p:spPr>
          <a:xfrm>
            <a:off x="1716782" y="1500174"/>
            <a:ext cx="7215238" cy="1588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Подзаголовок 10"/>
          <p:cNvSpPr>
            <a:spLocks noGrp="1"/>
          </p:cNvSpPr>
          <p:nvPr>
            <p:ph type="subTitle" idx="1"/>
          </p:nvPr>
        </p:nvSpPr>
        <p:spPr>
          <a:xfrm>
            <a:off x="428596" y="1785926"/>
            <a:ext cx="8429684" cy="4714908"/>
          </a:xfrm>
        </p:spPr>
        <p:txBody>
          <a:bodyPr>
            <a:normAutofit/>
          </a:bodyPr>
          <a:lstStyle/>
          <a:p>
            <a:pPr lvl="0" algn="l"/>
            <a:r>
              <a:rPr lang="en-US" sz="2400" b="1" u="sng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VII. </a:t>
            </a:r>
            <a:r>
              <a:rPr lang="ru-RU" sz="2400" u="sng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 виду энергии, инициирующей реакцию:</a:t>
            </a:r>
          </a:p>
          <a:p>
            <a:pPr marL="457200" indent="-457200" algn="just">
              <a:buAutoNum type="arabicPeriod"/>
            </a:pPr>
            <a:r>
              <a:rPr lang="ru-RU" sz="2400" b="1" i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Фотохимические реакции </a:t>
            </a:r>
            <a:r>
              <a:rPr lang="ru-RU" sz="2400" i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инициируются световой энергией</a:t>
            </a:r>
            <a:r>
              <a:rPr lang="ru-RU" sz="2400" b="1" i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457200" indent="-457200" algn="just">
              <a:buAutoNum type="arabicPeriod"/>
            </a:pPr>
            <a:r>
              <a:rPr lang="ru-RU" sz="2400" b="1" i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Радиационные реакции </a:t>
            </a:r>
            <a:r>
              <a:rPr lang="ru-RU" sz="2400" i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инициируются излучениями большой энергии – рентгеновскими лучами, ядерными излучениями.</a:t>
            </a:r>
          </a:p>
          <a:p>
            <a:pPr marL="457200" indent="-457200" algn="just">
              <a:buAutoNum type="arabicPeriod"/>
            </a:pPr>
            <a:r>
              <a:rPr lang="ru-RU" sz="2400" b="1" i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Электрохимические реакции </a:t>
            </a:r>
            <a:r>
              <a:rPr lang="ru-RU" sz="2400" i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инициируются электрическим током (электролиз).</a:t>
            </a:r>
          </a:p>
          <a:p>
            <a:pPr marL="457200" indent="-457200" algn="just">
              <a:buAutoNum type="arabicPeriod"/>
            </a:pPr>
            <a:r>
              <a:rPr lang="ru-RU" sz="2400" b="1" i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Термохимические реакции </a:t>
            </a:r>
            <a:r>
              <a:rPr lang="ru-RU" sz="2400" i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инициируются тепловой энергией (все эндотермические реакции и множество экзотермических). </a:t>
            </a:r>
          </a:p>
        </p:txBody>
      </p:sp>
      <p:sp>
        <p:nvSpPr>
          <p:cNvPr id="13" name="Подзаголовок 10"/>
          <p:cNvSpPr txBox="1">
            <a:spLocks/>
          </p:cNvSpPr>
          <p:nvPr/>
        </p:nvSpPr>
        <p:spPr>
          <a:xfrm>
            <a:off x="2928926" y="428604"/>
            <a:ext cx="4857784" cy="1000132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Классификация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химических</a:t>
            </a:r>
            <a:r>
              <a:rPr kumimoji="0" lang="ru-RU" sz="3200" b="0" i="0" u="none" strike="noStrike" kern="1200" cap="none" spc="0" normalizeH="0" noProof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реакций</a:t>
            </a: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accent5">
                  <a:lumMod val="50000"/>
                </a:schemeClr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135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http://www.proteogenix.fr/images/Peptides.jpg"/>
          <p:cNvPicPr/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1"/>
            <a:ext cx="2357422" cy="1714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9" name="Прямая соединительная линия 8"/>
          <p:cNvCxnSpPr/>
          <p:nvPr/>
        </p:nvCxnSpPr>
        <p:spPr>
          <a:xfrm>
            <a:off x="1716782" y="1500174"/>
            <a:ext cx="7215238" cy="1588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Подзаголовок 10"/>
          <p:cNvSpPr>
            <a:spLocks noGrp="1"/>
          </p:cNvSpPr>
          <p:nvPr>
            <p:ph type="subTitle" idx="1"/>
          </p:nvPr>
        </p:nvSpPr>
        <p:spPr>
          <a:xfrm>
            <a:off x="428596" y="1785926"/>
            <a:ext cx="8429684" cy="1643074"/>
          </a:xfrm>
        </p:spPr>
        <p:txBody>
          <a:bodyPr>
            <a:normAutofit/>
          </a:bodyPr>
          <a:lstStyle/>
          <a:p>
            <a:pPr lvl="0" algn="l"/>
            <a:r>
              <a:rPr lang="en-US" sz="2400" b="1" u="sng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VIII. </a:t>
            </a:r>
            <a:r>
              <a:rPr lang="ru-RU" sz="2400" u="sng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 фазовому составу:</a:t>
            </a:r>
          </a:p>
          <a:p>
            <a:pPr algn="just"/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sz="24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400" b="1" i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Гетерогенные реакции </a:t>
            </a:r>
            <a:r>
              <a:rPr lang="ru-RU" sz="2400" i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2400" i="1" dirty="0" err="1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реакции</a:t>
            </a:r>
            <a:r>
              <a:rPr lang="ru-RU" sz="2400" i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, в которых реагирующие вещества и продукты находятся в разных агрегатных состояниях:</a:t>
            </a:r>
            <a:endParaRPr lang="ru-RU" sz="2400" dirty="0" smtClean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Подзаголовок 10"/>
          <p:cNvSpPr txBox="1">
            <a:spLocks/>
          </p:cNvSpPr>
          <p:nvPr/>
        </p:nvSpPr>
        <p:spPr>
          <a:xfrm>
            <a:off x="2928926" y="428604"/>
            <a:ext cx="4857784" cy="1000132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Классификация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химических</a:t>
            </a:r>
            <a:r>
              <a:rPr kumimoji="0" lang="ru-RU" sz="3200" b="0" i="0" u="none" strike="noStrike" kern="1200" cap="none" spc="0" normalizeH="0" noProof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реакций</a:t>
            </a: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accent5">
                  <a:lumMod val="50000"/>
                </a:schemeClr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одзаголовок 10"/>
          <p:cNvSpPr txBox="1">
            <a:spLocks/>
          </p:cNvSpPr>
          <p:nvPr/>
        </p:nvSpPr>
        <p:spPr>
          <a:xfrm>
            <a:off x="428596" y="3214686"/>
            <a:ext cx="8429652" cy="11430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>
              <a:lnSpc>
                <a:spcPct val="170000"/>
              </a:lnSpc>
              <a:spcBef>
                <a:spcPct val="20000"/>
              </a:spcBef>
            </a:pPr>
            <a:r>
              <a:rPr kumimoji="0" lang="en-US" sz="40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CuO</a:t>
            </a:r>
            <a:r>
              <a:rPr kumimoji="0" lang="en-US" sz="4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↓</a:t>
            </a:r>
            <a:r>
              <a:rPr kumimoji="0" lang="en-US" sz="4000" b="0" i="0" u="none" strike="noStrike" kern="1200" cap="none" spc="0" normalizeH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+ H</a:t>
            </a:r>
            <a:r>
              <a:rPr kumimoji="0" lang="en-US" sz="4000" b="0" i="0" u="none" strike="noStrike" kern="1200" cap="none" spc="0" normalizeH="0" baseline="-2500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2</a:t>
            </a:r>
            <a:r>
              <a:rPr kumimoji="0" lang="en-US" sz="4000" b="0" i="0" u="none" strike="noStrike" kern="1200" cap="none" spc="0" normalizeH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↑ = </a:t>
            </a:r>
            <a:r>
              <a:rPr kumimoji="0" lang="en-US" sz="4000" b="0" i="0" u="none" strike="noStrike" kern="1200" cap="none" spc="0" normalizeH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Cu</a:t>
            </a:r>
            <a:r>
              <a:rPr kumimoji="0" lang="en-US" sz="4000" b="0" i="0" u="none" strike="noStrike" kern="1200" cap="none" spc="0" normalizeH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Calibri"/>
                <a:cs typeface="Times New Roman" pitchFamily="18" charset="0"/>
              </a:rPr>
              <a:t>↓</a:t>
            </a:r>
            <a:r>
              <a:rPr kumimoji="0" lang="en-US" sz="4000" b="0" i="0" u="none" strike="noStrike" kern="1200" cap="none" spc="0" normalizeH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4000" b="0" i="0" u="none" strike="noStrike" kern="1200" cap="none" spc="0" normalizeH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+ H</a:t>
            </a:r>
            <a:r>
              <a:rPr kumimoji="0" lang="en-US" sz="4000" b="0" i="0" u="none" strike="noStrike" kern="1200" cap="none" spc="0" normalizeH="0" baseline="-2500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2</a:t>
            </a:r>
            <a:r>
              <a:rPr kumimoji="0" lang="en-US" sz="4000" b="0" i="0" u="none" strike="noStrike" kern="1200" cap="none" spc="0" normalizeH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O</a:t>
            </a:r>
            <a:endParaRPr kumimoji="0" lang="ru-RU" sz="2400" b="0" i="0" u="none" strike="noStrike" kern="1200" cap="none" spc="0" normalizeH="0" noProof="0" dirty="0" smtClean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p"/>
      <p:bldP spid="10" grpId="0" build="allAtOnce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135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http://www.proteogenix.fr/images/Peptides.jpg"/>
          <p:cNvPicPr/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1"/>
            <a:ext cx="2357422" cy="1714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9" name="Прямая соединительная линия 8"/>
          <p:cNvCxnSpPr/>
          <p:nvPr/>
        </p:nvCxnSpPr>
        <p:spPr>
          <a:xfrm>
            <a:off x="1716782" y="1500174"/>
            <a:ext cx="7215238" cy="1588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Подзаголовок 10"/>
          <p:cNvSpPr>
            <a:spLocks noGrp="1"/>
          </p:cNvSpPr>
          <p:nvPr>
            <p:ph type="subTitle" idx="1"/>
          </p:nvPr>
        </p:nvSpPr>
        <p:spPr>
          <a:xfrm>
            <a:off x="428596" y="1785926"/>
            <a:ext cx="8429684" cy="500066"/>
          </a:xfrm>
        </p:spPr>
        <p:txBody>
          <a:bodyPr>
            <a:normAutofit/>
          </a:bodyPr>
          <a:lstStyle/>
          <a:p>
            <a:pPr lvl="0" algn="l"/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Восстановление оксида меди (</a:t>
            </a:r>
            <a:r>
              <a:rPr lang="en-US" sz="24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II)</a:t>
            </a:r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водородом:</a:t>
            </a:r>
          </a:p>
        </p:txBody>
      </p:sp>
      <p:sp>
        <p:nvSpPr>
          <p:cNvPr id="13" name="Подзаголовок 10"/>
          <p:cNvSpPr txBox="1">
            <a:spLocks/>
          </p:cNvSpPr>
          <p:nvPr/>
        </p:nvSpPr>
        <p:spPr>
          <a:xfrm>
            <a:off x="2928926" y="428604"/>
            <a:ext cx="4857784" cy="1000132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Классификация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химических</a:t>
            </a:r>
            <a:r>
              <a:rPr kumimoji="0" lang="ru-RU" sz="3200" b="0" i="0" u="none" strike="noStrike" kern="1200" cap="none" spc="0" normalizeH="0" noProof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реакций</a:t>
            </a: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accent5">
                  <a:lumMod val="50000"/>
                </a:schemeClr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" name="Восстановление оксида меди (II) водородом_WMV V9.wmv">
            <a:hlinkClick r:id="" action="ppaction://media"/>
          </p:cNvPr>
          <p:cNvPicPr>
            <a:picLocks noRot="1" noChangeAspect="1"/>
          </p:cNvPicPr>
          <p:nvPr>
            <a:videoFile r:link="rId2"/>
          </p:nvPr>
        </p:nvPicPr>
        <p:blipFill>
          <a:blip r:embed="rId6" cstate="print"/>
          <a:stretch>
            <a:fillRect/>
          </a:stretch>
        </p:blipFill>
        <p:spPr>
          <a:xfrm>
            <a:off x="2059769" y="2285999"/>
            <a:ext cx="5024462" cy="3768347"/>
          </a:xfrm>
          <a:prstGeom prst="rect">
            <a:avLst/>
          </a:prstGeom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6000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135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http://www.proteogenix.fr/images/Peptides.jpg"/>
          <p:cNvPicPr/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1"/>
            <a:ext cx="2357422" cy="1714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9" name="Прямая соединительная линия 8"/>
          <p:cNvCxnSpPr/>
          <p:nvPr/>
        </p:nvCxnSpPr>
        <p:spPr>
          <a:xfrm>
            <a:off x="1716782" y="1500174"/>
            <a:ext cx="7215238" cy="1588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Подзаголовок 10"/>
          <p:cNvSpPr>
            <a:spLocks noGrp="1"/>
          </p:cNvSpPr>
          <p:nvPr>
            <p:ph type="subTitle" idx="1"/>
          </p:nvPr>
        </p:nvSpPr>
        <p:spPr>
          <a:xfrm>
            <a:off x="428596" y="1785926"/>
            <a:ext cx="8429684" cy="1928826"/>
          </a:xfrm>
        </p:spPr>
        <p:txBody>
          <a:bodyPr>
            <a:normAutofit/>
          </a:bodyPr>
          <a:lstStyle/>
          <a:p>
            <a:pPr lvl="0" algn="l"/>
            <a:r>
              <a:rPr lang="en-US" sz="2400" b="1" u="sng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VIII. </a:t>
            </a:r>
            <a:r>
              <a:rPr lang="ru-RU" sz="2400" u="sng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 фазовому составу:</a:t>
            </a:r>
          </a:p>
          <a:p>
            <a:pPr algn="just"/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4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400" b="1" i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Гомогенные реакции </a:t>
            </a:r>
            <a:r>
              <a:rPr lang="ru-RU" sz="2400" i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– реакции, в которых реагирующие вещества и продукты находятся в одном агрегатном состоянии (в одной фазе):</a:t>
            </a:r>
            <a:endParaRPr lang="ru-RU" sz="2400" dirty="0" smtClean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Подзаголовок 10"/>
          <p:cNvSpPr txBox="1">
            <a:spLocks/>
          </p:cNvSpPr>
          <p:nvPr/>
        </p:nvSpPr>
        <p:spPr>
          <a:xfrm>
            <a:off x="2928926" y="428604"/>
            <a:ext cx="4857784" cy="1000132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Классификация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химических</a:t>
            </a:r>
            <a:r>
              <a:rPr kumimoji="0" lang="ru-RU" sz="3200" b="0" i="0" u="none" strike="noStrike" kern="1200" cap="none" spc="0" normalizeH="0" noProof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реакций</a:t>
            </a: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accent5">
                  <a:lumMod val="50000"/>
                </a:schemeClr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одзаголовок 10"/>
          <p:cNvSpPr txBox="1">
            <a:spLocks/>
          </p:cNvSpPr>
          <p:nvPr/>
        </p:nvSpPr>
        <p:spPr>
          <a:xfrm>
            <a:off x="428596" y="3429000"/>
            <a:ext cx="8429652" cy="11430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>
              <a:lnSpc>
                <a:spcPct val="170000"/>
              </a:lnSpc>
              <a:spcBef>
                <a:spcPct val="20000"/>
              </a:spcBef>
            </a:pPr>
            <a:r>
              <a:rPr lang="ru-RU" sz="4000" noProof="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noProof="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2 СО</a:t>
            </a:r>
            <a:r>
              <a:rPr lang="ru-RU" sz="4000" noProof="0" dirty="0" smtClean="0">
                <a:solidFill>
                  <a:schemeClr val="accent1">
                    <a:lumMod val="50000"/>
                  </a:schemeClr>
                </a:solidFill>
                <a:latin typeface="Calibri"/>
                <a:cs typeface="Times New Roman" pitchFamily="18" charset="0"/>
              </a:rPr>
              <a:t>↑   +   О₂↑ =  2 СО₂↑</a:t>
            </a:r>
            <a:endParaRPr kumimoji="0" lang="ru-RU" sz="2400" b="0" i="0" u="none" strike="noStrike" kern="1200" cap="none" spc="0" normalizeH="0" noProof="0" dirty="0" smtClean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p"/>
      <p:bldP spid="10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135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http://www.proteogenix.fr/images/Peptides.jpg"/>
          <p:cNvPicPr/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1"/>
            <a:ext cx="2357422" cy="1714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9" name="Прямая соединительная линия 8"/>
          <p:cNvCxnSpPr/>
          <p:nvPr/>
        </p:nvCxnSpPr>
        <p:spPr>
          <a:xfrm>
            <a:off x="1716782" y="1500174"/>
            <a:ext cx="7215238" cy="1588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Подзаголовок 10"/>
          <p:cNvSpPr>
            <a:spLocks noGrp="1"/>
          </p:cNvSpPr>
          <p:nvPr>
            <p:ph type="subTitle" idx="1"/>
          </p:nvPr>
        </p:nvSpPr>
        <p:spPr>
          <a:xfrm>
            <a:off x="428596" y="1785926"/>
            <a:ext cx="8429684" cy="4714908"/>
          </a:xfrm>
        </p:spPr>
        <p:txBody>
          <a:bodyPr>
            <a:normAutofit fontScale="70000" lnSpcReduction="20000"/>
          </a:bodyPr>
          <a:lstStyle/>
          <a:p>
            <a:pPr lvl="0" algn="l">
              <a:lnSpc>
                <a:spcPct val="170000"/>
              </a:lnSpc>
              <a:buFont typeface="Arial" pitchFamily="34" charset="0"/>
              <a:buChar char="•"/>
            </a:pPr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По числу 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и составу реагирующих и образующихся веществ</a:t>
            </a:r>
          </a:p>
          <a:p>
            <a:pPr lvl="0" algn="l">
              <a:lnSpc>
                <a:spcPct val="170000"/>
              </a:lnSpc>
              <a:buFont typeface="Arial" pitchFamily="34" charset="0"/>
              <a:buChar char="•"/>
            </a:pPr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По изменению 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степени окисления атомов элементов</a:t>
            </a:r>
          </a:p>
          <a:p>
            <a:pPr lvl="0" algn="l">
              <a:lnSpc>
                <a:spcPct val="170000"/>
              </a:lnSpc>
              <a:buFont typeface="Arial" pitchFamily="34" charset="0"/>
              <a:buChar char="•"/>
            </a:pPr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По использованию 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катализатора</a:t>
            </a:r>
          </a:p>
          <a:p>
            <a:pPr lvl="0" algn="l">
              <a:lnSpc>
                <a:spcPct val="170000"/>
              </a:lnSpc>
              <a:buFont typeface="Arial" pitchFamily="34" charset="0"/>
              <a:buChar char="•"/>
            </a:pPr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По направлению</a:t>
            </a:r>
            <a:endParaRPr lang="ru-RU" dirty="0"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l">
              <a:lnSpc>
                <a:spcPct val="170000"/>
              </a:lnSpc>
              <a:buFont typeface="Arial" pitchFamily="34" charset="0"/>
              <a:buChar char="•"/>
            </a:pPr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По механизму</a:t>
            </a:r>
            <a:endParaRPr lang="ru-RU" dirty="0"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l">
              <a:lnSpc>
                <a:spcPct val="170000"/>
              </a:lnSpc>
              <a:buFont typeface="Arial" pitchFamily="34" charset="0"/>
              <a:buChar char="•"/>
            </a:pPr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По тепловому эффекту</a:t>
            </a:r>
            <a:endParaRPr lang="ru-RU" dirty="0"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l">
              <a:lnSpc>
                <a:spcPct val="170000"/>
              </a:lnSpc>
              <a:buFont typeface="Arial" pitchFamily="34" charset="0"/>
              <a:buChar char="•"/>
            </a:pPr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По виду 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энергии, инициирующей реакцию</a:t>
            </a:r>
          </a:p>
          <a:p>
            <a:pPr lvl="0" algn="l">
              <a:lnSpc>
                <a:spcPct val="170000"/>
              </a:lnSpc>
              <a:buFont typeface="Arial" pitchFamily="34" charset="0"/>
              <a:buChar char="•"/>
            </a:pPr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По фазовому 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составу</a:t>
            </a:r>
          </a:p>
          <a:p>
            <a:pPr lvl="0"/>
            <a:endParaRPr lang="ru-RU" dirty="0"/>
          </a:p>
        </p:txBody>
      </p:sp>
      <p:sp>
        <p:nvSpPr>
          <p:cNvPr id="12" name="Подзаголовок 10"/>
          <p:cNvSpPr txBox="1">
            <a:spLocks/>
          </p:cNvSpPr>
          <p:nvPr/>
        </p:nvSpPr>
        <p:spPr>
          <a:xfrm>
            <a:off x="1571604" y="1643050"/>
            <a:ext cx="6400800" cy="1752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3" name="Подзаголовок 10"/>
          <p:cNvSpPr txBox="1">
            <a:spLocks/>
          </p:cNvSpPr>
          <p:nvPr/>
        </p:nvSpPr>
        <p:spPr>
          <a:xfrm>
            <a:off x="2928926" y="428604"/>
            <a:ext cx="4857784" cy="1000132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Классификация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химических</a:t>
            </a:r>
            <a:r>
              <a:rPr kumimoji="0" lang="ru-RU" sz="3200" b="0" i="0" u="none" strike="noStrike" kern="1200" cap="none" spc="0" normalizeH="0" noProof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реакций</a:t>
            </a: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accent5">
                  <a:lumMod val="50000"/>
                </a:schemeClr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000"/>
                            </p:stCondLst>
                            <p:childTnLst>
                              <p:par>
                                <p:cTn id="41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7000"/>
                            </p:stCondLst>
                            <p:childTnLst>
                              <p:par>
                                <p:cTn id="47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135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http://www.proteogenix.fr/images/Peptides.jpg"/>
          <p:cNvPicPr/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1"/>
            <a:ext cx="2357422" cy="1714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9" name="Прямая соединительная линия 8"/>
          <p:cNvCxnSpPr/>
          <p:nvPr/>
        </p:nvCxnSpPr>
        <p:spPr>
          <a:xfrm>
            <a:off x="1716782" y="1500174"/>
            <a:ext cx="7215238" cy="1588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Подзаголовок 10"/>
          <p:cNvSpPr>
            <a:spLocks noGrp="1"/>
          </p:cNvSpPr>
          <p:nvPr>
            <p:ph type="subTitle" idx="1"/>
          </p:nvPr>
        </p:nvSpPr>
        <p:spPr>
          <a:xfrm>
            <a:off x="428596" y="1785926"/>
            <a:ext cx="8429684" cy="2000264"/>
          </a:xfrm>
        </p:spPr>
        <p:txBody>
          <a:bodyPr>
            <a:normAutofit lnSpcReduction="10000"/>
          </a:bodyPr>
          <a:lstStyle/>
          <a:p>
            <a:pPr lvl="0" algn="l"/>
            <a:r>
              <a:rPr lang="en-US" sz="2400" b="1" u="sng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I. </a:t>
            </a:r>
            <a:r>
              <a:rPr lang="ru-RU" sz="2400" u="sng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 числу </a:t>
            </a:r>
            <a:r>
              <a:rPr lang="ru-RU" sz="2400" u="sng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и составу реагирующих и образующихся </a:t>
            </a:r>
            <a:r>
              <a:rPr lang="ru-RU" sz="2400" u="sng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веществ:</a:t>
            </a:r>
          </a:p>
          <a:p>
            <a:pPr lvl="0" algn="l"/>
            <a:r>
              <a:rPr lang="ru-RU" sz="2400" i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Реакции, идущие без изменения состава веществ.</a:t>
            </a:r>
          </a:p>
          <a:p>
            <a:pPr lvl="0" algn="just"/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 неорганической химии к таким реакциям относят процессы получения </a:t>
            </a:r>
            <a:r>
              <a:rPr lang="ru-RU" sz="2400" dirty="0" err="1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аллотропных</a:t>
            </a:r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модификаций одного химического элемента, например:</a:t>
            </a:r>
          </a:p>
        </p:txBody>
      </p:sp>
      <p:sp>
        <p:nvSpPr>
          <p:cNvPr id="13" name="Подзаголовок 10"/>
          <p:cNvSpPr txBox="1">
            <a:spLocks/>
          </p:cNvSpPr>
          <p:nvPr/>
        </p:nvSpPr>
        <p:spPr>
          <a:xfrm>
            <a:off x="2928926" y="428604"/>
            <a:ext cx="4857784" cy="1000132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Классификация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химических</a:t>
            </a:r>
            <a:r>
              <a:rPr kumimoji="0" lang="ru-RU" sz="3200" b="0" i="0" u="none" strike="noStrike" kern="1200" cap="none" spc="0" normalizeH="0" noProof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реакций</a:t>
            </a: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accent5">
                  <a:lumMod val="50000"/>
                </a:schemeClr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одзаголовок 10"/>
          <p:cNvSpPr txBox="1">
            <a:spLocks/>
          </p:cNvSpPr>
          <p:nvPr/>
        </p:nvSpPr>
        <p:spPr>
          <a:xfrm>
            <a:off x="714348" y="3429000"/>
            <a:ext cx="6786610" cy="1143008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10000"/>
          </a:bodyPr>
          <a:lstStyle/>
          <a:p>
            <a:pPr lvl="0">
              <a:lnSpc>
                <a:spcPct val="170000"/>
              </a:lnSpc>
              <a:spcBef>
                <a:spcPct val="20000"/>
              </a:spcBef>
            </a:pPr>
            <a:r>
              <a:rPr kumimoji="0" lang="en-US" sz="3900" b="0" i="0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S</a:t>
            </a:r>
            <a:r>
              <a:rPr lang="en-US" sz="39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n (</a:t>
            </a:r>
            <a:r>
              <a:rPr lang="ru-RU" sz="39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белое олово)</a:t>
            </a:r>
            <a:r>
              <a:rPr kumimoji="0" lang="en-US" sz="39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39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  <a:sym typeface="Wingdings 3"/>
              </a:rPr>
              <a:t></a:t>
            </a:r>
            <a:r>
              <a:rPr kumimoji="0" lang="ru-RU" sz="39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  <a:sym typeface="Wingdings 3"/>
              </a:rPr>
              <a:t> </a:t>
            </a:r>
            <a:r>
              <a:rPr lang="en-US" sz="3900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Sn</a:t>
            </a:r>
            <a:r>
              <a:rPr lang="en-US" sz="39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9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(серое олово)</a:t>
            </a:r>
            <a:endParaRPr kumimoji="0" lang="ru-RU" sz="3900" b="0" i="0" u="none" strike="noStrike" kern="1200" cap="none" spc="0" normalizeH="0" baseline="-25000" noProof="0" dirty="0" smtClean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7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2400" b="0" i="0" u="none" strike="noStrike" kern="1200" cap="none" spc="0" normalizeH="0" baseline="0" noProof="0" dirty="0" smtClean="0">
              <a:ln>
                <a:noFill/>
              </a:ln>
              <a:solidFill>
                <a:schemeClr val="accent5">
                  <a:lumMod val="50000"/>
                </a:schemeClr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pic>
        <p:nvPicPr>
          <p:cNvPr id="4098" name="Picture 2" descr="Файл:Zinn 9eng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143504" y="4335660"/>
            <a:ext cx="3143272" cy="2293739"/>
          </a:xfrm>
          <a:prstGeom prst="rect">
            <a:avLst/>
          </a:prstGeom>
          <a:noFill/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56" presetClass="entr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6800"/>
                            </p:stCondLst>
                            <p:childTnLst>
                              <p:par>
                                <p:cTn id="30" presetID="1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32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uiExpand="1" build="p"/>
      <p:bldP spid="8" grpId="1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135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http://www.proteogenix.fr/images/Peptides.jpg"/>
          <p:cNvPicPr/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1"/>
            <a:ext cx="2357422" cy="1714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9" name="Прямая соединительная линия 8"/>
          <p:cNvCxnSpPr/>
          <p:nvPr/>
        </p:nvCxnSpPr>
        <p:spPr>
          <a:xfrm>
            <a:off x="1716782" y="1500174"/>
            <a:ext cx="7215238" cy="1588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Подзаголовок 10"/>
          <p:cNvSpPr>
            <a:spLocks noGrp="1"/>
          </p:cNvSpPr>
          <p:nvPr>
            <p:ph type="subTitle" idx="1"/>
          </p:nvPr>
        </p:nvSpPr>
        <p:spPr>
          <a:xfrm>
            <a:off x="428596" y="1785926"/>
            <a:ext cx="8429684" cy="2000264"/>
          </a:xfrm>
        </p:spPr>
        <p:txBody>
          <a:bodyPr>
            <a:normAutofit/>
          </a:bodyPr>
          <a:lstStyle/>
          <a:p>
            <a:pPr lvl="0" algn="l"/>
            <a:r>
              <a:rPr lang="en-US" sz="2400" b="1" u="sng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I. </a:t>
            </a:r>
            <a:r>
              <a:rPr lang="ru-RU" sz="2400" u="sng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 числу </a:t>
            </a:r>
            <a:r>
              <a:rPr lang="ru-RU" sz="2400" u="sng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и составу реагирующих и образующихся </a:t>
            </a:r>
            <a:r>
              <a:rPr lang="ru-RU" sz="2400" u="sng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веществ:</a:t>
            </a:r>
          </a:p>
          <a:p>
            <a:pPr lvl="0" algn="l"/>
            <a:r>
              <a:rPr lang="ru-RU" sz="2400" i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Реакции, идущие с изменением состава вещества</a:t>
            </a:r>
          </a:p>
          <a:p>
            <a:pPr algn="just"/>
            <a:r>
              <a:rPr lang="en-US" sz="24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ru-RU" sz="2400" b="1" i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Реакции соединения </a:t>
            </a:r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– реакции, при которых из двух и более веществ образуется одно сложное вещество.</a:t>
            </a:r>
          </a:p>
        </p:txBody>
      </p:sp>
      <p:sp>
        <p:nvSpPr>
          <p:cNvPr id="13" name="Подзаголовок 10"/>
          <p:cNvSpPr txBox="1">
            <a:spLocks/>
          </p:cNvSpPr>
          <p:nvPr/>
        </p:nvSpPr>
        <p:spPr>
          <a:xfrm>
            <a:off x="2928926" y="428604"/>
            <a:ext cx="4857784" cy="1000132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Классификация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химических</a:t>
            </a:r>
            <a:r>
              <a:rPr kumimoji="0" lang="ru-RU" sz="3200" b="0" i="0" u="none" strike="noStrike" kern="1200" cap="none" spc="0" normalizeH="0" noProof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реакций</a:t>
            </a: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accent5">
                  <a:lumMod val="50000"/>
                </a:schemeClr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одзаголовок 10"/>
          <p:cNvSpPr txBox="1">
            <a:spLocks/>
          </p:cNvSpPr>
          <p:nvPr/>
        </p:nvSpPr>
        <p:spPr>
          <a:xfrm>
            <a:off x="714348" y="3786190"/>
            <a:ext cx="4071966" cy="11430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>
              <a:lnSpc>
                <a:spcPct val="170000"/>
              </a:lnSpc>
              <a:spcBef>
                <a:spcPct val="20000"/>
              </a:spcBef>
            </a:pPr>
            <a:r>
              <a:rPr kumimoji="0" lang="en-US" sz="3900" b="0" i="0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S</a:t>
            </a:r>
            <a:r>
              <a:rPr kumimoji="0" lang="en-US" sz="39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+ </a:t>
            </a:r>
            <a:r>
              <a:rPr kumimoji="0" lang="en-US" sz="39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O</a:t>
            </a:r>
            <a:r>
              <a:rPr kumimoji="0" lang="en-US" sz="3900" b="0" i="0" u="none" strike="noStrike" kern="1200" cap="none" spc="0" normalizeH="0" baseline="-25000" noProof="0" dirty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2</a:t>
            </a:r>
            <a:r>
              <a:rPr kumimoji="0" lang="en-US" sz="39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lang="ru-RU" sz="39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  <a:sym typeface="Wingdings 3"/>
              </a:rPr>
              <a:t>=</a:t>
            </a:r>
            <a:r>
              <a:rPr kumimoji="0" lang="ru-RU" sz="39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  <a:sym typeface="Wingdings 3"/>
              </a:rPr>
              <a:t> </a:t>
            </a:r>
            <a:r>
              <a:rPr lang="en-US" sz="39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S</a:t>
            </a:r>
            <a:r>
              <a:rPr lang="en-US" sz="39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O</a:t>
            </a:r>
            <a:r>
              <a:rPr lang="en-US" sz="3900" baseline="-250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endParaRPr kumimoji="0" lang="ru-RU" sz="3900" b="0" i="0" u="none" strike="noStrike" kern="1200" cap="none" spc="0" normalizeH="0" baseline="-25000" noProof="0" dirty="0" smtClean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7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2400" b="0" i="0" u="none" strike="noStrike" kern="1200" cap="none" spc="0" normalizeH="0" baseline="0" noProof="0" dirty="0" smtClean="0">
              <a:ln>
                <a:noFill/>
              </a:ln>
              <a:solidFill>
                <a:schemeClr val="accent5">
                  <a:lumMod val="50000"/>
                </a:schemeClr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12" name="Подзаголовок 10"/>
          <p:cNvSpPr txBox="1">
            <a:spLocks/>
          </p:cNvSpPr>
          <p:nvPr/>
        </p:nvSpPr>
        <p:spPr>
          <a:xfrm>
            <a:off x="714348" y="4572008"/>
            <a:ext cx="4071966" cy="11430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>
              <a:lnSpc>
                <a:spcPct val="170000"/>
              </a:lnSpc>
              <a:spcBef>
                <a:spcPct val="20000"/>
              </a:spcBef>
            </a:pPr>
            <a:r>
              <a:rPr lang="ru-RU" sz="39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39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SO</a:t>
            </a:r>
            <a:r>
              <a:rPr lang="en-US" sz="3900" baseline="-250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3900" baseline="-250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9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+ </a:t>
            </a:r>
            <a:r>
              <a:rPr lang="en-US" sz="39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O</a:t>
            </a:r>
            <a:r>
              <a:rPr lang="en-US" sz="3900" baseline="-250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3900" baseline="-250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9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  <a:sym typeface="Wingdings 3"/>
              </a:rPr>
              <a:t>=</a:t>
            </a:r>
            <a:r>
              <a:rPr lang="ru-RU" sz="39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  <a:sym typeface="Wingdings 3"/>
              </a:rPr>
              <a:t> </a:t>
            </a:r>
            <a:r>
              <a:rPr lang="ru-RU" sz="39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  <a:sym typeface="Wingdings 3"/>
              </a:rPr>
              <a:t>2</a:t>
            </a:r>
            <a:r>
              <a:rPr lang="en-US" sz="39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  <a:sym typeface="Wingdings 3"/>
              </a:rPr>
              <a:t>SO</a:t>
            </a:r>
            <a:r>
              <a:rPr lang="en-US" sz="3900" baseline="-250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  <a:sym typeface="Wingdings 3"/>
              </a:rPr>
              <a:t>3</a:t>
            </a:r>
            <a:r>
              <a:rPr lang="ru-RU" sz="3900" baseline="-250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kumimoji="0" lang="ru-RU" sz="3900" b="0" i="0" u="none" strike="noStrike" kern="1200" cap="none" spc="0" normalizeH="0" baseline="-25000" noProof="0" dirty="0" smtClean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7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2400" b="0" i="0" u="none" strike="noStrike" kern="1200" cap="none" spc="0" normalizeH="0" baseline="0" noProof="0" dirty="0" smtClean="0">
              <a:ln>
                <a:noFill/>
              </a:ln>
              <a:solidFill>
                <a:schemeClr val="accent5">
                  <a:lumMod val="50000"/>
                </a:schemeClr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14" name="Подзаголовок 10"/>
          <p:cNvSpPr txBox="1">
            <a:spLocks/>
          </p:cNvSpPr>
          <p:nvPr/>
        </p:nvSpPr>
        <p:spPr>
          <a:xfrm>
            <a:off x="714348" y="5332934"/>
            <a:ext cx="4643470" cy="11430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>
              <a:lnSpc>
                <a:spcPct val="170000"/>
              </a:lnSpc>
              <a:spcBef>
                <a:spcPct val="20000"/>
              </a:spcBef>
            </a:pPr>
            <a:r>
              <a:rPr lang="en-US" sz="39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  <a:sym typeface="Wingdings 3"/>
              </a:rPr>
              <a:t>SO</a:t>
            </a:r>
            <a:r>
              <a:rPr lang="en-US" sz="3900" baseline="-250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  <a:sym typeface="Wingdings 3"/>
              </a:rPr>
              <a:t>3 </a:t>
            </a:r>
            <a:r>
              <a:rPr lang="ru-RU" sz="39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+ </a:t>
            </a:r>
            <a:r>
              <a:rPr lang="en-US" sz="39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H</a:t>
            </a:r>
            <a:r>
              <a:rPr lang="en-US" sz="3900" baseline="-250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39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O</a:t>
            </a:r>
            <a:r>
              <a:rPr lang="ru-RU" sz="3900" baseline="-250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9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  <a:sym typeface="Wingdings 3"/>
              </a:rPr>
              <a:t>=</a:t>
            </a:r>
            <a:r>
              <a:rPr lang="ru-RU" sz="39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  <a:sym typeface="Wingdings 3"/>
              </a:rPr>
              <a:t> </a:t>
            </a:r>
            <a:r>
              <a:rPr lang="en-US" sz="39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  <a:sym typeface="Wingdings 3"/>
              </a:rPr>
              <a:t>H</a:t>
            </a:r>
            <a:r>
              <a:rPr lang="en-US" sz="3900" baseline="-250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  <a:sym typeface="Wingdings 3"/>
              </a:rPr>
              <a:t>2</a:t>
            </a:r>
            <a:r>
              <a:rPr lang="en-US" sz="39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  <a:sym typeface="Wingdings 3"/>
              </a:rPr>
              <a:t>SO</a:t>
            </a:r>
            <a:r>
              <a:rPr lang="en-US" sz="3900" baseline="-250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  <a:sym typeface="Wingdings 3"/>
              </a:rPr>
              <a:t>4</a:t>
            </a:r>
            <a:r>
              <a:rPr lang="ru-RU" sz="3900" baseline="-250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kumimoji="0" lang="ru-RU" sz="3900" b="0" i="0" u="none" strike="noStrike" kern="1200" cap="none" spc="0" normalizeH="0" baseline="-25000" noProof="0" dirty="0" smtClean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7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2400" b="0" i="0" u="none" strike="noStrike" kern="1200" cap="none" spc="0" normalizeH="0" baseline="0" noProof="0" dirty="0" smtClean="0">
              <a:ln>
                <a:noFill/>
              </a:ln>
              <a:solidFill>
                <a:schemeClr val="accent5">
                  <a:lumMod val="50000"/>
                </a:schemeClr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700"/>
                            </p:stCondLst>
                            <p:childTnLst>
                              <p:par>
                                <p:cTn id="24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800"/>
                            </p:stCondLst>
                            <p:childTnLst>
                              <p:par>
                                <p:cTn id="31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uiExpand="1" build="p"/>
      <p:bldP spid="10" grpId="0" build="allAtOnce"/>
      <p:bldP spid="12" grpId="0" build="allAtOnce"/>
      <p:bldP spid="14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135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http://www.proteogenix.fr/images/Peptides.jpg"/>
          <p:cNvPicPr/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1"/>
            <a:ext cx="2357422" cy="1714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9" name="Прямая соединительная линия 8"/>
          <p:cNvCxnSpPr/>
          <p:nvPr/>
        </p:nvCxnSpPr>
        <p:spPr>
          <a:xfrm>
            <a:off x="1716782" y="1500174"/>
            <a:ext cx="7215238" cy="1588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Подзаголовок 10"/>
          <p:cNvSpPr>
            <a:spLocks noGrp="1"/>
          </p:cNvSpPr>
          <p:nvPr>
            <p:ph type="subTitle" idx="1"/>
          </p:nvPr>
        </p:nvSpPr>
        <p:spPr>
          <a:xfrm>
            <a:off x="428596" y="1785926"/>
            <a:ext cx="8429684" cy="571504"/>
          </a:xfrm>
        </p:spPr>
        <p:txBody>
          <a:bodyPr>
            <a:normAutofit/>
          </a:bodyPr>
          <a:lstStyle/>
          <a:p>
            <a:pPr lvl="0" algn="l"/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Горение серы в кислороде:</a:t>
            </a:r>
          </a:p>
        </p:txBody>
      </p:sp>
      <p:sp>
        <p:nvSpPr>
          <p:cNvPr id="13" name="Подзаголовок 10"/>
          <p:cNvSpPr txBox="1">
            <a:spLocks/>
          </p:cNvSpPr>
          <p:nvPr/>
        </p:nvSpPr>
        <p:spPr>
          <a:xfrm>
            <a:off x="2928926" y="428604"/>
            <a:ext cx="4857784" cy="1000132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Классификация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химических</a:t>
            </a:r>
            <a:r>
              <a:rPr kumimoji="0" lang="ru-RU" sz="3200" b="0" i="0" u="none" strike="noStrike" kern="1200" cap="none" spc="0" normalizeH="0" noProof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реакций</a:t>
            </a: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accent5">
                  <a:lumMod val="50000"/>
                </a:schemeClr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" name="горение серы в кислороде_WMV V9.wmv">
            <a:hlinkClick r:id="" action="ppaction://media"/>
          </p:cNvPr>
          <p:cNvPicPr>
            <a:picLocks noRot="1" noChangeAspect="1"/>
          </p:cNvPicPr>
          <p:nvPr>
            <a:videoFile r:link="rId2"/>
          </p:nvPr>
        </p:nvPicPr>
        <p:blipFill>
          <a:blip r:embed="rId6" cstate="print"/>
          <a:stretch>
            <a:fillRect/>
          </a:stretch>
        </p:blipFill>
        <p:spPr>
          <a:xfrm>
            <a:off x="2143114" y="2500306"/>
            <a:ext cx="4857773" cy="3643330"/>
          </a:xfrm>
          <a:prstGeom prst="rect">
            <a:avLst/>
          </a:prstGeom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6360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135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http://www.proteogenix.fr/images/Peptides.jpg"/>
          <p:cNvPicPr/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1"/>
            <a:ext cx="2357422" cy="1714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9" name="Прямая соединительная линия 8"/>
          <p:cNvCxnSpPr/>
          <p:nvPr/>
        </p:nvCxnSpPr>
        <p:spPr>
          <a:xfrm>
            <a:off x="1716782" y="1500174"/>
            <a:ext cx="7215238" cy="1588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Подзаголовок 10"/>
          <p:cNvSpPr>
            <a:spLocks noGrp="1"/>
          </p:cNvSpPr>
          <p:nvPr>
            <p:ph type="subTitle" idx="1"/>
          </p:nvPr>
        </p:nvSpPr>
        <p:spPr>
          <a:xfrm>
            <a:off x="428596" y="1785926"/>
            <a:ext cx="8429684" cy="2000264"/>
          </a:xfrm>
        </p:spPr>
        <p:txBody>
          <a:bodyPr>
            <a:normAutofit lnSpcReduction="10000"/>
          </a:bodyPr>
          <a:lstStyle/>
          <a:p>
            <a:pPr lvl="0" algn="l"/>
            <a:r>
              <a:rPr lang="en-US" sz="2400" b="1" u="sng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I. </a:t>
            </a:r>
            <a:r>
              <a:rPr lang="ru-RU" sz="2400" u="sng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 числу </a:t>
            </a:r>
            <a:r>
              <a:rPr lang="ru-RU" sz="2400" u="sng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и составу реагирующих и образующихся </a:t>
            </a:r>
            <a:r>
              <a:rPr lang="ru-RU" sz="2400" u="sng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веществ:</a:t>
            </a:r>
          </a:p>
          <a:p>
            <a:pPr lvl="0" algn="l"/>
            <a:r>
              <a:rPr lang="ru-RU" sz="2400" i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Реакции, идущие с изменением состава вещества</a:t>
            </a:r>
          </a:p>
          <a:p>
            <a:pPr algn="just"/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4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400" b="1" i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Реакции разложения – </a:t>
            </a:r>
            <a:r>
              <a:rPr lang="ru-RU" sz="2400" i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это такие реакции, при которых из одного сложного вещества образуется несколько новых веществ.</a:t>
            </a:r>
            <a:endParaRPr lang="ru-RU" sz="2400" dirty="0" smtClean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Подзаголовок 10"/>
          <p:cNvSpPr txBox="1">
            <a:spLocks/>
          </p:cNvSpPr>
          <p:nvPr/>
        </p:nvSpPr>
        <p:spPr>
          <a:xfrm>
            <a:off x="2928926" y="428604"/>
            <a:ext cx="4857784" cy="1000132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Классификация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химических</a:t>
            </a:r>
            <a:r>
              <a:rPr kumimoji="0" lang="ru-RU" sz="3200" b="0" i="0" u="none" strike="noStrike" kern="1200" cap="none" spc="0" normalizeH="0" noProof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реакций</a:t>
            </a: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accent5">
                  <a:lumMod val="50000"/>
                </a:schemeClr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одзаголовок 10"/>
          <p:cNvSpPr txBox="1">
            <a:spLocks/>
          </p:cNvSpPr>
          <p:nvPr/>
        </p:nvSpPr>
        <p:spPr>
          <a:xfrm>
            <a:off x="714348" y="3786190"/>
            <a:ext cx="4071966" cy="1143008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/>
          <a:p>
            <a:pPr lvl="0">
              <a:lnSpc>
                <a:spcPct val="170000"/>
              </a:lnSpc>
              <a:spcBef>
                <a:spcPct val="20000"/>
              </a:spcBef>
            </a:pPr>
            <a:r>
              <a:rPr lang="en-US" sz="39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2Hg</a:t>
            </a:r>
            <a:r>
              <a:rPr lang="en-US" sz="39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O</a:t>
            </a:r>
            <a:r>
              <a:rPr kumimoji="0" lang="en-US" sz="39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lang="ru-RU" sz="39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  <a:sym typeface="Wingdings 3"/>
              </a:rPr>
              <a:t>=</a:t>
            </a:r>
            <a:r>
              <a:rPr kumimoji="0" lang="ru-RU" sz="39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  <a:sym typeface="Wingdings 3"/>
              </a:rPr>
              <a:t> </a:t>
            </a:r>
            <a:r>
              <a:rPr lang="en-US" sz="39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2Hg</a:t>
            </a:r>
            <a:r>
              <a:rPr lang="ru-RU" sz="39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9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+ </a:t>
            </a:r>
            <a:r>
              <a:rPr lang="en-US" sz="39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O</a:t>
            </a:r>
            <a:r>
              <a:rPr lang="en-US" sz="3900" baseline="-250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39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  <a:sym typeface="Wingdings 3"/>
              </a:rPr>
              <a:t></a:t>
            </a:r>
            <a:endParaRPr kumimoji="0" lang="ru-RU" sz="3900" b="0" i="0" u="none" strike="noStrike" kern="1200" cap="none" spc="0" normalizeH="0" noProof="0" dirty="0" smtClean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7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2400" b="0" i="0" u="none" strike="noStrike" kern="1200" cap="none" spc="0" normalizeH="0" baseline="0" noProof="0" dirty="0" smtClean="0">
              <a:ln>
                <a:noFill/>
              </a:ln>
              <a:solidFill>
                <a:schemeClr val="accent5">
                  <a:lumMod val="50000"/>
                </a:schemeClr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12" name="Подзаголовок 10"/>
          <p:cNvSpPr txBox="1">
            <a:spLocks/>
          </p:cNvSpPr>
          <p:nvPr/>
        </p:nvSpPr>
        <p:spPr>
          <a:xfrm>
            <a:off x="714348" y="4572008"/>
            <a:ext cx="6357982" cy="11430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>
              <a:lnSpc>
                <a:spcPct val="170000"/>
              </a:lnSpc>
              <a:spcBef>
                <a:spcPct val="20000"/>
              </a:spcBef>
            </a:pPr>
            <a:r>
              <a:rPr lang="ru-RU" sz="39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39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KNO</a:t>
            </a:r>
            <a:r>
              <a:rPr lang="en-US" sz="3900" baseline="-250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sz="3900" baseline="-250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9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  <a:sym typeface="Wingdings 3"/>
              </a:rPr>
              <a:t>=</a:t>
            </a:r>
            <a:r>
              <a:rPr lang="ru-RU" sz="39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  <a:sym typeface="Wingdings 3"/>
              </a:rPr>
              <a:t> </a:t>
            </a:r>
            <a:r>
              <a:rPr lang="ru-RU" sz="39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  <a:sym typeface="Wingdings 3"/>
              </a:rPr>
              <a:t>2</a:t>
            </a:r>
            <a:r>
              <a:rPr lang="en-US" sz="39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  <a:sym typeface="Wingdings 3"/>
              </a:rPr>
              <a:t>KNO</a:t>
            </a:r>
            <a:r>
              <a:rPr lang="en-US" sz="3900" baseline="-250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  <a:sym typeface="Wingdings 3"/>
              </a:rPr>
              <a:t>2</a:t>
            </a:r>
            <a:r>
              <a:rPr lang="ru-RU" sz="39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+ </a:t>
            </a:r>
            <a:r>
              <a:rPr lang="en-US" sz="39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  <a:sym typeface="Wingdings 3"/>
              </a:rPr>
              <a:t>O</a:t>
            </a:r>
            <a:r>
              <a:rPr lang="en-US" sz="3900" baseline="-250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  <a:sym typeface="Wingdings 3"/>
              </a:rPr>
              <a:t>2</a:t>
            </a:r>
            <a:r>
              <a:rPr lang="en-US" sz="39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  <a:sym typeface="Wingdings 3"/>
              </a:rPr>
              <a:t></a:t>
            </a:r>
            <a:r>
              <a:rPr lang="ru-RU" sz="3900" baseline="-250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kumimoji="0" lang="ru-RU" sz="3900" b="0" i="0" u="none" strike="noStrike" kern="1200" cap="none" spc="0" normalizeH="0" baseline="-25000" noProof="0" dirty="0" smtClean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7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2400" b="0" i="0" u="none" strike="noStrike" kern="1200" cap="none" spc="0" normalizeH="0" baseline="0" noProof="0" dirty="0" smtClean="0">
              <a:ln>
                <a:noFill/>
              </a:ln>
              <a:solidFill>
                <a:schemeClr val="accent5">
                  <a:lumMod val="50000"/>
                </a:schemeClr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14" name="Подзаголовок 10"/>
          <p:cNvSpPr txBox="1">
            <a:spLocks/>
          </p:cNvSpPr>
          <p:nvPr/>
        </p:nvSpPr>
        <p:spPr>
          <a:xfrm>
            <a:off x="714348" y="5332934"/>
            <a:ext cx="8429652" cy="11430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>
              <a:lnSpc>
                <a:spcPct val="170000"/>
              </a:lnSpc>
              <a:spcBef>
                <a:spcPct val="20000"/>
              </a:spcBef>
            </a:pPr>
            <a:r>
              <a:rPr lang="en-US" sz="39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  <a:sym typeface="Wingdings 3"/>
              </a:rPr>
              <a:t>2KMnO</a:t>
            </a:r>
            <a:r>
              <a:rPr lang="en-US" sz="3900" baseline="-250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  <a:sym typeface="Wingdings 3"/>
              </a:rPr>
              <a:t>4</a:t>
            </a:r>
            <a:r>
              <a:rPr lang="en-US" sz="39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  <a:sym typeface="Wingdings 3"/>
              </a:rPr>
              <a:t> </a:t>
            </a:r>
            <a:r>
              <a:rPr lang="ru-RU" sz="39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  <a:sym typeface="Wingdings 3"/>
              </a:rPr>
              <a:t>=</a:t>
            </a:r>
            <a:r>
              <a:rPr lang="ru-RU" sz="39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  <a:sym typeface="Wingdings 3"/>
              </a:rPr>
              <a:t> </a:t>
            </a:r>
            <a:r>
              <a:rPr lang="en-US" sz="39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  <a:sym typeface="Wingdings 3"/>
              </a:rPr>
              <a:t>K</a:t>
            </a:r>
            <a:r>
              <a:rPr lang="en-US" sz="3900" baseline="-250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  <a:sym typeface="Wingdings 3"/>
              </a:rPr>
              <a:t>2</a:t>
            </a:r>
            <a:r>
              <a:rPr lang="en-US" sz="39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  <a:sym typeface="Wingdings 3"/>
              </a:rPr>
              <a:t>MnO</a:t>
            </a:r>
            <a:r>
              <a:rPr lang="en-US" sz="3900" baseline="-250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  <a:sym typeface="Wingdings 3"/>
              </a:rPr>
              <a:t>4</a:t>
            </a:r>
            <a:r>
              <a:rPr lang="en-US" sz="39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  <a:sym typeface="Wingdings 3"/>
              </a:rPr>
              <a:t> + MnO</a:t>
            </a:r>
            <a:r>
              <a:rPr lang="en-US" sz="3900" baseline="-250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  <a:sym typeface="Wingdings 3"/>
              </a:rPr>
              <a:t>2</a:t>
            </a:r>
            <a:r>
              <a:rPr lang="en-US" sz="39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  <a:sym typeface="Wingdings 3"/>
              </a:rPr>
              <a:t> + O</a:t>
            </a:r>
            <a:r>
              <a:rPr lang="en-US" sz="3900" baseline="-250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  <a:sym typeface="Wingdings 3"/>
              </a:rPr>
              <a:t>2</a:t>
            </a:r>
            <a:r>
              <a:rPr lang="en-US" sz="39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  <a:sym typeface="Wingdings 3"/>
              </a:rPr>
              <a:t></a:t>
            </a:r>
            <a:endParaRPr kumimoji="0" lang="ru-RU" sz="3900" b="0" i="0" u="none" strike="noStrike" kern="1200" cap="none" spc="0" normalizeH="0" baseline="-25000" noProof="0" dirty="0" smtClean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100"/>
                            </p:stCondLst>
                            <p:childTnLst>
                              <p:par>
                                <p:cTn id="18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500"/>
                            </p:stCondLst>
                            <p:childTnLst>
                              <p:par>
                                <p:cTn id="2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p"/>
      <p:bldP spid="10" grpId="0" build="allAtOnce"/>
      <p:bldP spid="12" grpId="0" build="allAtOnce"/>
      <p:bldP spid="14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135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http://www.proteogenix.fr/images/Peptides.jpg"/>
          <p:cNvPicPr/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1"/>
            <a:ext cx="2357422" cy="1714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9" name="Прямая соединительная линия 8"/>
          <p:cNvCxnSpPr/>
          <p:nvPr/>
        </p:nvCxnSpPr>
        <p:spPr>
          <a:xfrm>
            <a:off x="1716782" y="1500174"/>
            <a:ext cx="7215238" cy="1588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Подзаголовок 10"/>
          <p:cNvSpPr>
            <a:spLocks noGrp="1"/>
          </p:cNvSpPr>
          <p:nvPr>
            <p:ph type="subTitle" idx="1"/>
          </p:nvPr>
        </p:nvSpPr>
        <p:spPr>
          <a:xfrm>
            <a:off x="428596" y="1785926"/>
            <a:ext cx="8429684" cy="428628"/>
          </a:xfrm>
        </p:spPr>
        <p:txBody>
          <a:bodyPr>
            <a:normAutofit lnSpcReduction="10000"/>
          </a:bodyPr>
          <a:lstStyle/>
          <a:p>
            <a:pPr lvl="0" algn="l"/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Получение кислорода из перманганата калия:</a:t>
            </a:r>
          </a:p>
        </p:txBody>
      </p:sp>
      <p:sp>
        <p:nvSpPr>
          <p:cNvPr id="13" name="Подзаголовок 10"/>
          <p:cNvSpPr txBox="1">
            <a:spLocks/>
          </p:cNvSpPr>
          <p:nvPr/>
        </p:nvSpPr>
        <p:spPr>
          <a:xfrm>
            <a:off x="2928926" y="428604"/>
            <a:ext cx="4857784" cy="1000132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Классификация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химических</a:t>
            </a:r>
            <a:r>
              <a:rPr kumimoji="0" lang="ru-RU" sz="3200" b="0" i="0" u="none" strike="noStrike" kern="1200" cap="none" spc="0" normalizeH="0" noProof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реакций</a:t>
            </a: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accent5">
                  <a:lumMod val="50000"/>
                </a:schemeClr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Получение кислорода из перманганата калия_WMV V9.wmv">
            <a:hlinkClick r:id="" action="ppaction://media"/>
          </p:cNvPr>
          <p:cNvPicPr>
            <a:picLocks noRot="1" noChangeAspect="1"/>
          </p:cNvPicPr>
          <p:nvPr>
            <a:videoFile r:link="rId2"/>
          </p:nvPr>
        </p:nvPicPr>
        <p:blipFill>
          <a:blip r:embed="rId6" cstate="print"/>
          <a:stretch>
            <a:fillRect/>
          </a:stretch>
        </p:blipFill>
        <p:spPr>
          <a:xfrm>
            <a:off x="2143114" y="2571744"/>
            <a:ext cx="4857773" cy="3643330"/>
          </a:xfrm>
          <a:prstGeom prst="rect">
            <a:avLst/>
          </a:prstGeom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1680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135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http://www.proteogenix.fr/images/Peptides.jpg"/>
          <p:cNvPicPr/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1"/>
            <a:ext cx="2357422" cy="1714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9" name="Прямая соединительная линия 8"/>
          <p:cNvCxnSpPr/>
          <p:nvPr/>
        </p:nvCxnSpPr>
        <p:spPr>
          <a:xfrm>
            <a:off x="1716782" y="1500174"/>
            <a:ext cx="7215238" cy="1588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Подзаголовок 10"/>
          <p:cNvSpPr>
            <a:spLocks noGrp="1"/>
          </p:cNvSpPr>
          <p:nvPr>
            <p:ph type="subTitle" idx="1"/>
          </p:nvPr>
        </p:nvSpPr>
        <p:spPr>
          <a:xfrm>
            <a:off x="428596" y="1785926"/>
            <a:ext cx="8429684" cy="2000264"/>
          </a:xfrm>
        </p:spPr>
        <p:txBody>
          <a:bodyPr>
            <a:normAutofit lnSpcReduction="10000"/>
          </a:bodyPr>
          <a:lstStyle/>
          <a:p>
            <a:pPr lvl="0" algn="l"/>
            <a:r>
              <a:rPr lang="en-US" sz="2400" b="1" u="sng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I. </a:t>
            </a:r>
            <a:r>
              <a:rPr lang="ru-RU" sz="2400" u="sng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 числу </a:t>
            </a:r>
            <a:r>
              <a:rPr lang="ru-RU" sz="2400" u="sng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и составу реагирующих и образующихся </a:t>
            </a:r>
            <a:r>
              <a:rPr lang="ru-RU" sz="2400" u="sng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веществ:</a:t>
            </a:r>
          </a:p>
          <a:p>
            <a:pPr lvl="0" algn="l"/>
            <a:r>
              <a:rPr lang="ru-RU" sz="2400" i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Реакции, идущие с изменением состава вещества</a:t>
            </a:r>
          </a:p>
          <a:p>
            <a:pPr algn="just"/>
            <a:r>
              <a:rPr lang="en-US" sz="24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3. </a:t>
            </a:r>
            <a:r>
              <a:rPr lang="ru-RU" sz="2400" b="1" i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Реакции замещения – </a:t>
            </a:r>
            <a:r>
              <a:rPr lang="ru-RU" sz="2400" i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это такие реакции, в результате которых атомы простого вещества замещают атомы какого-нибудь элемента в сложном веществе.</a:t>
            </a:r>
            <a:endParaRPr lang="ru-RU" sz="2400" dirty="0" smtClean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Подзаголовок 10"/>
          <p:cNvSpPr txBox="1">
            <a:spLocks/>
          </p:cNvSpPr>
          <p:nvPr/>
        </p:nvSpPr>
        <p:spPr>
          <a:xfrm>
            <a:off x="2928926" y="428604"/>
            <a:ext cx="4857784" cy="1000132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Классификация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химических</a:t>
            </a:r>
            <a:r>
              <a:rPr kumimoji="0" lang="ru-RU" sz="3200" b="0" i="0" u="none" strike="noStrike" kern="1200" cap="none" spc="0" normalizeH="0" noProof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реакций</a:t>
            </a: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accent5">
                  <a:lumMod val="50000"/>
                </a:schemeClr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одзаголовок 10"/>
          <p:cNvSpPr txBox="1">
            <a:spLocks/>
          </p:cNvSpPr>
          <p:nvPr/>
        </p:nvSpPr>
        <p:spPr>
          <a:xfrm>
            <a:off x="714348" y="3786190"/>
            <a:ext cx="8429652" cy="11430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>
              <a:lnSpc>
                <a:spcPct val="170000"/>
              </a:lnSpc>
              <a:spcBef>
                <a:spcPct val="20000"/>
              </a:spcBef>
            </a:pPr>
            <a:r>
              <a:rPr lang="en-US" sz="39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Zn</a:t>
            </a:r>
            <a:r>
              <a:rPr kumimoji="0" lang="en-US" sz="39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+ 2</a:t>
            </a:r>
            <a:r>
              <a:rPr kumimoji="0" lang="en-US" sz="39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H</a:t>
            </a:r>
            <a:r>
              <a:rPr kumimoji="0" lang="en-US" sz="39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Cl</a:t>
            </a:r>
            <a:r>
              <a:rPr kumimoji="0" lang="en-US" sz="39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39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  <a:sym typeface="Wingdings 3"/>
              </a:rPr>
              <a:t>=</a:t>
            </a:r>
            <a:r>
              <a:rPr kumimoji="0" lang="ru-RU" sz="39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  <a:sym typeface="Wingdings 3"/>
              </a:rPr>
              <a:t> </a:t>
            </a:r>
            <a:r>
              <a:rPr kumimoji="0" lang="en-US" sz="3900" b="0" i="0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  <a:sym typeface="Wingdings 3"/>
              </a:rPr>
              <a:t>Zn</a:t>
            </a:r>
            <a:r>
              <a:rPr kumimoji="0" lang="en-US" sz="39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  <a:sym typeface="Wingdings 3"/>
              </a:rPr>
              <a:t>Cl</a:t>
            </a:r>
            <a:r>
              <a:rPr kumimoji="0" lang="en-US" sz="3900" b="0" i="0" u="none" strike="noStrike" kern="1200" cap="none" spc="0" normalizeH="0" baseline="-2500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  <a:sym typeface="Wingdings 3"/>
              </a:rPr>
              <a:t>2</a:t>
            </a:r>
            <a:r>
              <a:rPr lang="ru-RU" sz="39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9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+ </a:t>
            </a:r>
            <a:r>
              <a:rPr lang="en-US" sz="39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H</a:t>
            </a:r>
            <a:r>
              <a:rPr lang="en-US" sz="3900" baseline="-250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39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  <a:sym typeface="Wingdings 3"/>
              </a:rPr>
              <a:t></a:t>
            </a:r>
            <a:endParaRPr kumimoji="0" lang="ru-RU" sz="3900" b="0" i="0" u="none" strike="noStrike" kern="1200" cap="none" spc="0" normalizeH="0" noProof="0" dirty="0" smtClean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7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2400" b="0" i="0" u="none" strike="noStrike" kern="1200" cap="none" spc="0" normalizeH="0" baseline="0" noProof="0" dirty="0" smtClean="0">
              <a:ln>
                <a:noFill/>
              </a:ln>
              <a:solidFill>
                <a:schemeClr val="accent5">
                  <a:lumMod val="50000"/>
                </a:schemeClr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12" name="Подзаголовок 10"/>
          <p:cNvSpPr txBox="1">
            <a:spLocks/>
          </p:cNvSpPr>
          <p:nvPr/>
        </p:nvSpPr>
        <p:spPr>
          <a:xfrm>
            <a:off x="714348" y="4572008"/>
            <a:ext cx="6357982" cy="11430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>
              <a:lnSpc>
                <a:spcPct val="170000"/>
              </a:lnSpc>
              <a:spcBef>
                <a:spcPct val="20000"/>
              </a:spcBef>
            </a:pPr>
            <a:r>
              <a:rPr lang="en-US" sz="39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2Na + 2H</a:t>
            </a:r>
            <a:r>
              <a:rPr lang="en-US" sz="3900" baseline="-250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39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O </a:t>
            </a:r>
            <a:r>
              <a:rPr lang="en-US" sz="39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  <a:sym typeface="Wingdings 3"/>
              </a:rPr>
              <a:t>=</a:t>
            </a:r>
            <a:r>
              <a:rPr lang="ru-RU" sz="39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  <a:sym typeface="Wingdings 3"/>
              </a:rPr>
              <a:t> </a:t>
            </a:r>
            <a:r>
              <a:rPr lang="en-US" sz="39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2NaOH</a:t>
            </a:r>
            <a:r>
              <a:rPr lang="ru-RU" sz="39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9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+ H</a:t>
            </a:r>
            <a:r>
              <a:rPr lang="en-US" sz="3900" baseline="-250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39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  <a:sym typeface="Wingdings 3"/>
              </a:rPr>
              <a:t></a:t>
            </a:r>
            <a:endParaRPr lang="ru-RU" sz="3900" dirty="0" smtClean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7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2400" b="0" i="0" u="none" strike="noStrike" kern="1200" cap="none" spc="0" normalizeH="0" baseline="0" noProof="0" dirty="0" smtClean="0">
              <a:ln>
                <a:noFill/>
              </a:ln>
              <a:solidFill>
                <a:schemeClr val="accent5">
                  <a:lumMod val="50000"/>
                </a:schemeClr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14" name="Подзаголовок 10"/>
          <p:cNvSpPr txBox="1">
            <a:spLocks/>
          </p:cNvSpPr>
          <p:nvPr/>
        </p:nvSpPr>
        <p:spPr>
          <a:xfrm>
            <a:off x="714348" y="5332934"/>
            <a:ext cx="8429652" cy="11430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>
              <a:lnSpc>
                <a:spcPct val="170000"/>
              </a:lnSpc>
              <a:spcBef>
                <a:spcPct val="20000"/>
              </a:spcBef>
            </a:pPr>
            <a:r>
              <a:rPr lang="en-US" sz="39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  <a:sym typeface="Wingdings 3"/>
              </a:rPr>
              <a:t>Fe + CuSO</a:t>
            </a:r>
            <a:r>
              <a:rPr lang="en-US" sz="3900" baseline="-250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  <a:sym typeface="Wingdings 3"/>
              </a:rPr>
              <a:t>4</a:t>
            </a:r>
            <a:r>
              <a:rPr lang="en-US" sz="39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  <a:sym typeface="Wingdings 3"/>
              </a:rPr>
              <a:t> =</a:t>
            </a:r>
            <a:r>
              <a:rPr lang="ru-RU" sz="39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  <a:sym typeface="Wingdings 3"/>
              </a:rPr>
              <a:t> </a:t>
            </a:r>
            <a:r>
              <a:rPr lang="en-US" sz="39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  <a:sym typeface="Wingdings 3"/>
              </a:rPr>
              <a:t>FeSO</a:t>
            </a:r>
            <a:r>
              <a:rPr lang="en-US" sz="3900" baseline="-250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  <a:sym typeface="Wingdings 3"/>
              </a:rPr>
              <a:t>4</a:t>
            </a:r>
            <a:r>
              <a:rPr lang="en-US" sz="39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  <a:sym typeface="Wingdings 3"/>
              </a:rPr>
              <a:t> + </a:t>
            </a:r>
            <a:r>
              <a:rPr lang="en-US" sz="39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  <a:sym typeface="Wingdings 3"/>
              </a:rPr>
              <a:t>Cu</a:t>
            </a:r>
            <a:r>
              <a:rPr lang="en-US" sz="3900" dirty="0" smtClean="0">
                <a:solidFill>
                  <a:schemeClr val="accent1">
                    <a:lumMod val="50000"/>
                  </a:schemeClr>
                </a:solidFill>
                <a:latin typeface="Calibri"/>
                <a:cs typeface="Times New Roman" pitchFamily="18" charset="0"/>
                <a:sym typeface="Wingdings 3"/>
              </a:rPr>
              <a:t>↓</a:t>
            </a:r>
            <a:endParaRPr kumimoji="0" lang="ru-RU" sz="3900" b="0" i="0" u="none" strike="noStrike" kern="1200" cap="none" spc="0" normalizeH="0" baseline="-25000" noProof="0" dirty="0" smtClean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600"/>
                            </p:stCondLst>
                            <p:childTnLst>
                              <p:par>
                                <p:cTn id="18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6300"/>
                            </p:stCondLst>
                            <p:childTnLst>
                              <p:par>
                                <p:cTn id="2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uiExpand="1" build="p"/>
      <p:bldP spid="10" grpId="0" build="allAtOnce"/>
      <p:bldP spid="12" grpId="0" build="allAtOnce"/>
      <p:bldP spid="14" grpId="0" build="allAtOnce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10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1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12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13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14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15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16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17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18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19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2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20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2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22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23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24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25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26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27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3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4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5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6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7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8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9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1183</TotalTime>
  <Words>897</Words>
  <Application>Microsoft Office PowerPoint</Application>
  <PresentationFormat>Экран (4:3)</PresentationFormat>
  <Paragraphs>176</Paragraphs>
  <Slides>28</Slides>
  <Notes>26</Notes>
  <HiddenSlides>0</HiddenSlides>
  <MMClips>9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29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RockNRolf</cp:lastModifiedBy>
  <cp:revision>98</cp:revision>
  <dcterms:modified xsi:type="dcterms:W3CDTF">2012-08-22T15:42:16Z</dcterms:modified>
</cp:coreProperties>
</file>