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5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D7980-06D3-4BB0-B65E-DEEFCDF31CF1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5604A-08DA-4883-BDB4-2E9C87F95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92277-C0B6-4587-8786-9E20639899CE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A6D21-EAFD-485E-84D8-6E45C79E5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9D8DE-8F84-4CCF-92A7-A4ACE22FFEC0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5FE89-2B8D-47D0-8F66-B50674BD3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0DD5BB-E36F-492A-9D39-4FE4837F3747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AAF24-92D1-4DB4-B14E-2C67CA5E7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2F766-E8CA-4ADC-AC95-7C93435707F5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168BE-D579-40ED-84BA-7323EBE39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5700C-CEC7-48BA-8913-A5A29BA4E4D6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DE1CD-BB10-4B65-804A-4C9878A05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7494-A66D-4BEA-8446-6D7780FDD9C0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B1736-2144-4906-9811-E36716C3A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BEF02-F885-4FB9-9023-74F92723BA82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6F4AA-DA34-4FE3-AF6C-73F2116A0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F43F3-09F6-4EA1-9E9E-1F22C431F478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F7B6B-53E4-4250-A18F-EEF5C18187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5184A-8B50-41A2-9C2A-2982F2EC4B98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E2748-0B4F-4A4B-99C2-8A6DDB836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46E79-D8D1-4F4E-B446-48AB4241D21E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72FEC-A4DD-46D2-944B-6F6F1C4CF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696CFE-6F3F-41C6-B60D-461AD114315B}" type="datetimeFigureOut">
              <a:rPr lang="ru-RU"/>
              <a:pPr>
                <a:defRPr/>
              </a:pPr>
              <a:t>12.10.2012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1EE2E55-04C4-4E7F-96A1-FA2C9DE83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500063" y="428625"/>
            <a:ext cx="8143875" cy="38465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endParaRPr lang="uk-UA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Человек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страдает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столько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того,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происходит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от того,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он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оценивает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то,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происходит</a:t>
            </a:r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uk-UA" sz="4000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/>
            <a:r>
              <a:rPr lang="uk-UA" sz="4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Монтень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4575"/>
            <a:ext cx="3810000" cy="3730625"/>
          </a:xfrm>
          <a:prstGeom prst="rect">
            <a:avLst/>
          </a:prstGeom>
          <a:noFill/>
        </p:spPr>
      </p:pic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4859338" y="5013325"/>
            <a:ext cx="360045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Подготовила практический психолог Бычек Т.В.</a:t>
            </a:r>
            <a:endParaRPr lang="en-US" sz="2400" b="1" i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/>
              <a:t> </a:t>
            </a:r>
            <a:r>
              <a:rPr lang="ru-RU" b="1" i="1"/>
              <a:t>УВК №25 - лицей "Успех"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Прямоугольник 2"/>
          <p:cNvSpPr>
            <a:spLocks noChangeArrowheads="1"/>
          </p:cNvSpPr>
          <p:nvPr/>
        </p:nvSpPr>
        <p:spPr bwMode="auto">
          <a:xfrm>
            <a:off x="250825" y="476250"/>
            <a:ext cx="76342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«Сердитый человек всегда полон яду»</a:t>
            </a:r>
            <a:endParaRPr lang="uk-UA" sz="3200" b="1" i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Конфуций</a:t>
            </a:r>
          </a:p>
          <a:p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endParaRPr lang="ru-RU" sz="2400">
              <a:latin typeface="Calibri" pitchFamily="34" charset="0"/>
            </a:endParaRPr>
          </a:p>
          <a:p>
            <a:endParaRPr lang="uk-UA" sz="2400">
              <a:latin typeface="Calibri" pitchFamily="34" charset="0"/>
            </a:endParaRPr>
          </a:p>
          <a:p>
            <a:pPr algn="just" eaLnBrk="0" hangingPunct="0"/>
            <a:endParaRPr lang="ru-RU" sz="2400"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288" y="1989138"/>
            <a:ext cx="8424862" cy="31083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Типы людей, подверженных стрессу</a:t>
            </a:r>
            <a:endParaRPr lang="uk-UA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Гиперсоциальный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слишком правильный</a:t>
            </a:r>
            <a:endParaRPr lang="uk-UA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Максималист- 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«непримиримый борец за справедливость»</a:t>
            </a:r>
            <a:endParaRPr lang="uk-UA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Слабый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  плохо адаптирующийся</a:t>
            </a:r>
            <a:endParaRPr lang="uk-UA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Тревожно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недоверчивый</a:t>
            </a:r>
            <a:endParaRPr lang="uk-UA" sz="28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Ригидный</a:t>
            </a:r>
            <a:r>
              <a:rPr lang="ru-RU" sz="280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  </a:t>
            </a: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упрямый,бескомпромиссный</a:t>
            </a:r>
            <a:endParaRPr lang="uk-UA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1388" y="390525"/>
            <a:ext cx="1852612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2988" y="333375"/>
            <a:ext cx="7215187" cy="4030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Позитивное мышление </a:t>
            </a: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характерно тем, что человек сознательно контролирует свои мысли и не позволяет укорениться негативным эмоциям. Он верит в себя, верит в успех своей деятельности. Развитие позитивного мышления – лучший способ профилактики стресса!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35275" y="4389438"/>
            <a:ext cx="3857625" cy="241300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50" y="357188"/>
            <a:ext cx="8429625" cy="3600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Профессия педагога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 своему негативному влиянию на физическое и психическое здоровье человека уступает только профессиям шахтёра, хирурга, пилота гражданской авиации и милиционера. Учебно-воспитательный процесс в современной школе приводит к профессиональному выгоранию,  связанному с проявлениями апатии, депрессии, эмоциональному истощению</a:t>
            </a:r>
            <a:r>
              <a:rPr lang="ru-RU" sz="2800" dirty="0">
                <a:solidFill>
                  <a:schemeClr val="tx1"/>
                </a:solidFill>
                <a:latin typeface="Arial" charset="0"/>
                <a:ea typeface="Times New Roman" pitchFamily="18" charset="0"/>
                <a:cs typeface="Arial" charset="0"/>
              </a:rPr>
              <a:t>.</a:t>
            </a:r>
            <a:endParaRPr lang="ru-RU" sz="2800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9775" y="3992563"/>
            <a:ext cx="3151188" cy="2951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85750" y="357188"/>
            <a:ext cx="8429625" cy="3540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Исследования показывают: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80% педагогов пребывают в состоянии повышенной тревоги. Всё это приводит к апатии, пессимизму, профессиональному выгоранию, снижению эффективности учебного процесса.</a:t>
            </a:r>
          </a:p>
          <a:p>
            <a:pPr algn="just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38863" y="2809875"/>
            <a:ext cx="2640012" cy="4194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375" y="642938"/>
            <a:ext cx="7500938" cy="41544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 eaLnBrk="0" hangingPunct="0"/>
            <a:r>
              <a:rPr lang="uk-UA" sz="4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Уровни</a:t>
            </a:r>
            <a:r>
              <a:rPr lang="uk-UA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проявления</a:t>
            </a:r>
            <a:r>
              <a:rPr lang="uk-UA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uk-UA" sz="40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стресса</a:t>
            </a:r>
            <a:endParaRPr lang="uk-UA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1.Физический</a:t>
            </a:r>
          </a:p>
          <a:p>
            <a:pPr eaLnBrk="0" hangingPunct="0"/>
            <a:endParaRPr lang="uk-UA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2.Эмоциональный</a:t>
            </a:r>
          </a:p>
          <a:p>
            <a:pPr eaLnBrk="0" hangingPunct="0"/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3.Когнитивный</a:t>
            </a:r>
          </a:p>
          <a:p>
            <a:pPr eaLnBrk="0" hangingPunct="0"/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4.Поведенческий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8638" y="3292475"/>
            <a:ext cx="3316287" cy="357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14375" y="1857375"/>
            <a:ext cx="7858125" cy="45862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Причинами </a:t>
            </a:r>
            <a:r>
              <a:rPr lang="uk-UA" sz="3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стресса</a:t>
            </a:r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могут</a:t>
            </a:r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быть</a:t>
            </a:r>
            <a:r>
              <a:rPr lang="uk-UA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0" hangingPunct="0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резкая смена погодных условий, смена режима жизни, рабочие и семейные конфликты, социальная изоляция, выход на пенсию, потеря работы, болезни, потеря близких.</a:t>
            </a:r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также:</a:t>
            </a:r>
            <a:endParaRPr lang="uk-UA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Вам всё время не хватает времени, вам постоянно приходится делать то, что не входит в ваши обязанности, вам кажется, что вас не ценят и не уважают ни на работе, ни дома.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7938" y="255588"/>
            <a:ext cx="3584575" cy="1712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28625" y="285750"/>
            <a:ext cx="8286750" cy="51403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Последствия негативного влияния стресса</a:t>
            </a:r>
            <a:endParaRPr lang="uk-UA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кровяного артериального давления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Изменения в сердечно-сосудистой системе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*Б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олезни желудка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Состояние хронического утомления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Снижение иммунитета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Изменения в поведении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Негативизм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5713" y="3992563"/>
            <a:ext cx="3481387" cy="299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50" y="571500"/>
            <a:ext cx="8429625" cy="34163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противостоять этим негативным явлениям и  сохранить своё здоровье? </a:t>
            </a:r>
          </a:p>
          <a:p>
            <a:pPr algn="ctr"/>
            <a:endParaRPr lang="ru-RU" sz="3600" i="1" dirty="0">
              <a:solidFill>
                <a:srgbClr val="D99694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«Стресса не следует бояться. Его не бывает только у мёртвых» </a:t>
            </a:r>
          </a:p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Канадский психолог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Г.Селье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24213" y="3986213"/>
            <a:ext cx="3043237" cy="298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571500" y="1189038"/>
            <a:ext cx="8104188" cy="47704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Способы скорой помощи при стрессе</a:t>
            </a:r>
          </a:p>
          <a:p>
            <a:pPr algn="just"/>
            <a:endParaRPr lang="uk-UA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снятия нервно-психического напряжения можно:</a:t>
            </a:r>
            <a:endParaRPr lang="uk-UA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сделать несколько глубоких вдохов и выдохов;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задержать дыхание на 10-20 секунд;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посчитать до десяти;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*перейти как можно в более удалённое место (другой кабинет, улица)   от «зоны конфликта»;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перебрать бумаги на столе;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поговорить с коллегами на отвлечённую тему;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посмотреть в окно или в сторону открытой двери;</a:t>
            </a:r>
            <a:endParaRPr lang="uk-UA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*несколько минут подержать руки под прохладной водой.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27088" y="476250"/>
            <a:ext cx="7715250" cy="304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Навыки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релаксации:</a:t>
            </a:r>
            <a:endParaRPr lang="uk-UA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успокаивающее дыхание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 снятие мышечных зажимов</a:t>
            </a:r>
            <a:endParaRPr lang="uk-UA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*прогулки на природе, арт-терапия (слушание музыки, поход в театр, живопись…)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8300" y="3694113"/>
            <a:ext cx="3925888" cy="3078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445</Words>
  <Application>Microsoft Office PowerPoint</Application>
  <PresentationFormat>Экран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5psy.ru - первый психологический портал</dc:creator>
  <cp:lastModifiedBy>Admin</cp:lastModifiedBy>
  <cp:revision>8</cp:revision>
  <dcterms:modified xsi:type="dcterms:W3CDTF">2012-10-12T15:07:07Z</dcterms:modified>
</cp:coreProperties>
</file>