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1" r:id="rId2"/>
    <p:sldId id="290" r:id="rId3"/>
    <p:sldId id="292" r:id="rId4"/>
    <p:sldId id="259" r:id="rId5"/>
    <p:sldId id="257" r:id="rId6"/>
    <p:sldId id="258" r:id="rId7"/>
    <p:sldId id="256" r:id="rId8"/>
    <p:sldId id="260" r:id="rId9"/>
    <p:sldId id="261" r:id="rId10"/>
    <p:sldId id="262" r:id="rId11"/>
    <p:sldId id="264" r:id="rId12"/>
    <p:sldId id="265" r:id="rId13"/>
    <p:sldId id="266" r:id="rId14"/>
    <p:sldId id="267" r:id="rId15"/>
    <p:sldId id="284" r:id="rId16"/>
    <p:sldId id="293" r:id="rId17"/>
    <p:sldId id="285" r:id="rId18"/>
    <p:sldId id="294" r:id="rId19"/>
    <p:sldId id="295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80" r:id="rId31"/>
    <p:sldId id="281" r:id="rId32"/>
    <p:sldId id="282" r:id="rId33"/>
    <p:sldId id="286" r:id="rId34"/>
    <p:sldId id="287" r:id="rId35"/>
    <p:sldId id="288" r:id="rId36"/>
    <p:sldId id="296" r:id="rId3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>
        <p:scale>
          <a:sx n="60" d="100"/>
          <a:sy n="60" d="100"/>
        </p:scale>
        <p:origin x="-1080" y="-3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9998C53-58B2-40AF-A777-E9B36E201A9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360B793-03BA-4A76-9FFD-DCD891C71B1E}">
      <dgm:prSet phldrT="[Текст]"/>
      <dgm:spPr/>
      <dgm:t>
        <a:bodyPr/>
        <a:lstStyle/>
        <a:p>
          <a:r>
            <a:rPr lang="en-US" dirty="0" err="1" smtClean="0"/>
            <a:t>EquPixy</a:t>
          </a:r>
          <a:endParaRPr lang="ru-RU" dirty="0"/>
        </a:p>
      </dgm:t>
    </dgm:pt>
    <dgm:pt modelId="{89022E28-B0E1-4CEE-B465-22F581E19133}" type="parTrans" cxnId="{1B0B94A6-94D1-4AE6-BB84-4A0C0F274928}">
      <dgm:prSet/>
      <dgm:spPr/>
      <dgm:t>
        <a:bodyPr/>
        <a:lstStyle/>
        <a:p>
          <a:endParaRPr lang="ru-RU"/>
        </a:p>
      </dgm:t>
    </dgm:pt>
    <dgm:pt modelId="{E3C03E9A-42C0-4E45-8B27-96726A2425BB}" type="sibTrans" cxnId="{1B0B94A6-94D1-4AE6-BB84-4A0C0F274928}">
      <dgm:prSet/>
      <dgm:spPr/>
      <dgm:t>
        <a:bodyPr/>
        <a:lstStyle/>
        <a:p>
          <a:endParaRPr lang="ru-RU"/>
        </a:p>
      </dgm:t>
    </dgm:pt>
    <dgm:pt modelId="{C8470CF4-06AA-4E54-9089-4ECAD0F621BD}">
      <dgm:prSet phldrT="[Текст]" custT="1"/>
      <dgm:spPr/>
      <dgm:t>
        <a:bodyPr/>
        <a:lstStyle/>
        <a:p>
          <a:r>
            <a:rPr lang="ru-RU" sz="2400" dirty="0" smtClean="0"/>
            <a:t>Незаменима при написании планов, презентаций, отчётов с использованием символики.</a:t>
          </a:r>
          <a:endParaRPr lang="ru-RU" sz="2400" dirty="0"/>
        </a:p>
      </dgm:t>
    </dgm:pt>
    <dgm:pt modelId="{8975E9B9-9C2E-4F86-9BE3-661B4A7ABA86}" type="parTrans" cxnId="{065E271F-2DFA-4C22-AF50-6FFC5D5E187D}">
      <dgm:prSet/>
      <dgm:spPr/>
      <dgm:t>
        <a:bodyPr/>
        <a:lstStyle/>
        <a:p>
          <a:endParaRPr lang="ru-RU"/>
        </a:p>
      </dgm:t>
    </dgm:pt>
    <dgm:pt modelId="{17B8660C-3B6F-4022-B771-EB9647C2B904}" type="sibTrans" cxnId="{065E271F-2DFA-4C22-AF50-6FFC5D5E187D}">
      <dgm:prSet/>
      <dgm:spPr/>
      <dgm:t>
        <a:bodyPr/>
        <a:lstStyle/>
        <a:p>
          <a:endParaRPr lang="ru-RU"/>
        </a:p>
      </dgm:t>
    </dgm:pt>
    <dgm:pt modelId="{49EA51C2-419C-454E-936F-3F1322C95D11}">
      <dgm:prSet phldrT="[Текст]" custT="1"/>
      <dgm:spPr/>
      <dgm:t>
        <a:bodyPr/>
        <a:lstStyle/>
        <a:p>
          <a:r>
            <a:rPr lang="ru-RU" sz="2400" dirty="0" smtClean="0"/>
            <a:t>Быстро изменяет регистр, подстрочные и надстрочные символы.</a:t>
          </a:r>
          <a:endParaRPr lang="ru-RU" sz="2400" dirty="0"/>
        </a:p>
      </dgm:t>
    </dgm:pt>
    <dgm:pt modelId="{0ADDE6C5-6481-4F90-84E9-6A832E04F379}" type="parTrans" cxnId="{B3E7E990-2B36-43F1-8BB7-85A00C39A2BC}">
      <dgm:prSet/>
      <dgm:spPr/>
      <dgm:t>
        <a:bodyPr/>
        <a:lstStyle/>
        <a:p>
          <a:endParaRPr lang="ru-RU"/>
        </a:p>
      </dgm:t>
    </dgm:pt>
    <dgm:pt modelId="{F9F49BAE-0C23-49D3-9647-8690E49403C8}" type="sibTrans" cxnId="{B3E7E990-2B36-43F1-8BB7-85A00C39A2BC}">
      <dgm:prSet/>
      <dgm:spPr/>
      <dgm:t>
        <a:bodyPr/>
        <a:lstStyle/>
        <a:p>
          <a:endParaRPr lang="ru-RU"/>
        </a:p>
      </dgm:t>
    </dgm:pt>
    <dgm:pt modelId="{0CB75A3D-8885-4EF3-BF4A-95C0C9AA2310}">
      <dgm:prSet phldrT="[Текст]"/>
      <dgm:spPr/>
      <dgm:t>
        <a:bodyPr/>
        <a:lstStyle/>
        <a:p>
          <a:r>
            <a:rPr lang="en-US" dirty="0" err="1" smtClean="0"/>
            <a:t>PLTable</a:t>
          </a:r>
          <a:endParaRPr lang="ru-RU" dirty="0"/>
        </a:p>
      </dgm:t>
    </dgm:pt>
    <dgm:pt modelId="{8A8209BF-B9D0-4338-91B2-6934BA8C36A0}" type="parTrans" cxnId="{DF7C69F7-A9DF-41FE-AFB5-696B029A1B35}">
      <dgm:prSet/>
      <dgm:spPr/>
      <dgm:t>
        <a:bodyPr/>
        <a:lstStyle/>
        <a:p>
          <a:endParaRPr lang="ru-RU"/>
        </a:p>
      </dgm:t>
    </dgm:pt>
    <dgm:pt modelId="{3165172E-E941-424A-AE8D-175F5B23DCD0}" type="sibTrans" cxnId="{DF7C69F7-A9DF-41FE-AFB5-696B029A1B35}">
      <dgm:prSet/>
      <dgm:spPr/>
      <dgm:t>
        <a:bodyPr/>
        <a:lstStyle/>
        <a:p>
          <a:endParaRPr lang="ru-RU"/>
        </a:p>
      </dgm:t>
    </dgm:pt>
    <dgm:pt modelId="{1C89551C-F678-4222-953B-1BB715466A06}">
      <dgm:prSet phldrT="[Текст]" custT="1"/>
      <dgm:spPr/>
      <dgm:t>
        <a:bodyPr/>
        <a:lstStyle/>
        <a:p>
          <a:r>
            <a:rPr lang="ru-RU" sz="2400" dirty="0" smtClean="0"/>
            <a:t>Периодическая система Менделеева с счётчиком молярной массы и методом электронного баланса.</a:t>
          </a:r>
          <a:endParaRPr lang="ru-RU" sz="2400" dirty="0"/>
        </a:p>
      </dgm:t>
    </dgm:pt>
    <dgm:pt modelId="{C9AC24D3-C27E-4ADF-8684-0793E90B87F6}" type="parTrans" cxnId="{1EE0A7D1-1A88-4C28-8D0B-519739E01B20}">
      <dgm:prSet/>
      <dgm:spPr/>
      <dgm:t>
        <a:bodyPr/>
        <a:lstStyle/>
        <a:p>
          <a:endParaRPr lang="ru-RU"/>
        </a:p>
      </dgm:t>
    </dgm:pt>
    <dgm:pt modelId="{76E6D9AF-A0E4-43D4-BC3D-A80C4206BD1C}" type="sibTrans" cxnId="{1EE0A7D1-1A88-4C28-8D0B-519739E01B20}">
      <dgm:prSet/>
      <dgm:spPr/>
      <dgm:t>
        <a:bodyPr/>
        <a:lstStyle/>
        <a:p>
          <a:endParaRPr lang="ru-RU"/>
        </a:p>
      </dgm:t>
    </dgm:pt>
    <dgm:pt modelId="{8D534D61-6CAF-4BAC-97BC-1DBEEAD14CC1}">
      <dgm:prSet phldrT="[Текст]" custT="1"/>
      <dgm:spPr/>
      <dgm:t>
        <a:bodyPr/>
        <a:lstStyle/>
        <a:p>
          <a:r>
            <a:rPr lang="ru-RU" sz="2400" dirty="0" smtClean="0"/>
            <a:t>Недостатком данной программы считаем слабые возможности редактирования базы данных. Поэтому надо заняться поиском альтернативного решения.</a:t>
          </a:r>
          <a:endParaRPr lang="ru-RU" sz="2400" dirty="0"/>
        </a:p>
      </dgm:t>
    </dgm:pt>
    <dgm:pt modelId="{68338EFE-5749-49D6-86CC-73349B5E2CC8}" type="parTrans" cxnId="{61C4992D-A832-4ACE-B9B9-90D0883904BB}">
      <dgm:prSet/>
      <dgm:spPr/>
      <dgm:t>
        <a:bodyPr/>
        <a:lstStyle/>
        <a:p>
          <a:endParaRPr lang="ru-RU"/>
        </a:p>
      </dgm:t>
    </dgm:pt>
    <dgm:pt modelId="{7A04BC5B-560B-4C43-A63A-97CCF6C98701}" type="sibTrans" cxnId="{61C4992D-A832-4ACE-B9B9-90D0883904BB}">
      <dgm:prSet/>
      <dgm:spPr/>
      <dgm:t>
        <a:bodyPr/>
        <a:lstStyle/>
        <a:p>
          <a:endParaRPr lang="ru-RU"/>
        </a:p>
      </dgm:t>
    </dgm:pt>
    <dgm:pt modelId="{DD8833BE-E4B8-4351-9905-96834985BD0B}">
      <dgm:prSet phldrT="[Текст]"/>
      <dgm:spPr/>
      <dgm:t>
        <a:bodyPr/>
        <a:lstStyle/>
        <a:p>
          <a:r>
            <a:rPr lang="en-US" dirty="0" smtClean="0"/>
            <a:t>Orbital Viewer</a:t>
          </a:r>
          <a:endParaRPr lang="ru-RU" dirty="0"/>
        </a:p>
      </dgm:t>
    </dgm:pt>
    <dgm:pt modelId="{E9CD9F03-512E-4A68-B6FF-CEE700F9A687}" type="parTrans" cxnId="{D89E8A5A-ADCB-45B7-BC83-B2B42D7BFBF1}">
      <dgm:prSet/>
      <dgm:spPr/>
      <dgm:t>
        <a:bodyPr/>
        <a:lstStyle/>
        <a:p>
          <a:endParaRPr lang="ru-RU"/>
        </a:p>
      </dgm:t>
    </dgm:pt>
    <dgm:pt modelId="{1E8DE8D9-E432-497A-A002-BAEF1BA05BE9}" type="sibTrans" cxnId="{D89E8A5A-ADCB-45B7-BC83-B2B42D7BFBF1}">
      <dgm:prSet/>
      <dgm:spPr/>
      <dgm:t>
        <a:bodyPr/>
        <a:lstStyle/>
        <a:p>
          <a:endParaRPr lang="ru-RU"/>
        </a:p>
      </dgm:t>
    </dgm:pt>
    <dgm:pt modelId="{006CC4BE-9A5C-49F7-A5A5-AF9F95CC0AC6}">
      <dgm:prSet phldrT="[Текст]" custT="1"/>
      <dgm:spPr/>
      <dgm:t>
        <a:bodyPr/>
        <a:lstStyle/>
        <a:p>
          <a:r>
            <a:rPr lang="ru-RU" sz="2400" dirty="0" smtClean="0"/>
            <a:t>Помогает в объяснении электронного строения атома.</a:t>
          </a:r>
          <a:endParaRPr lang="ru-RU" sz="2400" dirty="0"/>
        </a:p>
      </dgm:t>
    </dgm:pt>
    <dgm:pt modelId="{24BA4095-3430-4858-B407-544649F868EF}" type="parTrans" cxnId="{A31FCFD2-3AB2-40F3-9433-7EDD7A3445D1}">
      <dgm:prSet/>
      <dgm:spPr/>
      <dgm:t>
        <a:bodyPr/>
        <a:lstStyle/>
        <a:p>
          <a:endParaRPr lang="ru-RU"/>
        </a:p>
      </dgm:t>
    </dgm:pt>
    <dgm:pt modelId="{6F7F3374-EFD7-4F0B-A914-2DC27AB99CDE}" type="sibTrans" cxnId="{A31FCFD2-3AB2-40F3-9433-7EDD7A3445D1}">
      <dgm:prSet/>
      <dgm:spPr/>
      <dgm:t>
        <a:bodyPr/>
        <a:lstStyle/>
        <a:p>
          <a:endParaRPr lang="ru-RU"/>
        </a:p>
      </dgm:t>
    </dgm:pt>
    <dgm:pt modelId="{5A800987-7948-473F-86B8-E61B63BF28CC}">
      <dgm:prSet phldrT="[Текст]" custT="1"/>
      <dgm:spPr/>
      <dgm:t>
        <a:bodyPr/>
        <a:lstStyle/>
        <a:p>
          <a:r>
            <a:rPr lang="ru-RU" sz="2400" dirty="0" smtClean="0"/>
            <a:t>Развивает образное мышление у ребят.</a:t>
          </a:r>
          <a:endParaRPr lang="ru-RU" sz="2400" dirty="0"/>
        </a:p>
      </dgm:t>
    </dgm:pt>
    <dgm:pt modelId="{E1EF0DD3-9BDA-4033-B04B-1AC38001EE2F}" type="parTrans" cxnId="{D724DDF2-7E9A-474C-84DB-D8F4A0678C7D}">
      <dgm:prSet/>
      <dgm:spPr/>
      <dgm:t>
        <a:bodyPr/>
        <a:lstStyle/>
        <a:p>
          <a:endParaRPr lang="ru-RU"/>
        </a:p>
      </dgm:t>
    </dgm:pt>
    <dgm:pt modelId="{05632968-94E4-4E2B-9BAE-9A6104B16DEE}" type="sibTrans" cxnId="{D724DDF2-7E9A-474C-84DB-D8F4A0678C7D}">
      <dgm:prSet/>
      <dgm:spPr/>
      <dgm:t>
        <a:bodyPr/>
        <a:lstStyle/>
        <a:p>
          <a:endParaRPr lang="ru-RU"/>
        </a:p>
      </dgm:t>
    </dgm:pt>
    <dgm:pt modelId="{EA6E8305-B463-4F43-9A6D-D9124413F4B6}">
      <dgm:prSet/>
      <dgm:spPr/>
      <dgm:t>
        <a:bodyPr/>
        <a:lstStyle/>
        <a:p>
          <a:r>
            <a:rPr lang="en-US" dirty="0" err="1" smtClean="0"/>
            <a:t>MarvinSketch</a:t>
          </a:r>
          <a:endParaRPr lang="ru-RU" dirty="0"/>
        </a:p>
      </dgm:t>
    </dgm:pt>
    <dgm:pt modelId="{75C30FA7-296D-4872-936C-6B8028467DF1}" type="parTrans" cxnId="{531708CF-2027-4831-B233-596A3CD6514E}">
      <dgm:prSet/>
      <dgm:spPr/>
      <dgm:t>
        <a:bodyPr/>
        <a:lstStyle/>
        <a:p>
          <a:endParaRPr lang="ru-RU"/>
        </a:p>
      </dgm:t>
    </dgm:pt>
    <dgm:pt modelId="{ADCC8ED8-8E79-4EE1-A195-975E46DA76CB}" type="sibTrans" cxnId="{531708CF-2027-4831-B233-596A3CD6514E}">
      <dgm:prSet/>
      <dgm:spPr/>
      <dgm:t>
        <a:bodyPr/>
        <a:lstStyle/>
        <a:p>
          <a:endParaRPr lang="ru-RU"/>
        </a:p>
      </dgm:t>
    </dgm:pt>
    <dgm:pt modelId="{AC159035-2FD3-4537-9261-26D9F0C2FB54}">
      <dgm:prSet custT="1"/>
      <dgm:spPr/>
      <dgm:t>
        <a:bodyPr/>
        <a:lstStyle/>
        <a:p>
          <a:r>
            <a:rPr lang="ru-RU" sz="2400" dirty="0" smtClean="0"/>
            <a:t>Развивает творческий подход в  химии. Облегчает познание многообразия веществ.</a:t>
          </a:r>
          <a:endParaRPr lang="ru-RU" sz="2400" dirty="0"/>
        </a:p>
      </dgm:t>
    </dgm:pt>
    <dgm:pt modelId="{0A9AEFE5-2EB5-4547-AD2F-018828DBF308}" type="parTrans" cxnId="{210A9C7F-7BC9-42E5-BB85-780930EF4D68}">
      <dgm:prSet/>
      <dgm:spPr/>
      <dgm:t>
        <a:bodyPr/>
        <a:lstStyle/>
        <a:p>
          <a:endParaRPr lang="ru-RU"/>
        </a:p>
      </dgm:t>
    </dgm:pt>
    <dgm:pt modelId="{29D62048-DF36-44D5-82A7-EC231B59EDEF}" type="sibTrans" cxnId="{210A9C7F-7BC9-42E5-BB85-780930EF4D68}">
      <dgm:prSet/>
      <dgm:spPr/>
      <dgm:t>
        <a:bodyPr/>
        <a:lstStyle/>
        <a:p>
          <a:endParaRPr lang="ru-RU"/>
        </a:p>
      </dgm:t>
    </dgm:pt>
    <dgm:pt modelId="{09757CE3-7569-408F-98F6-86AEFE2A9BE4}" type="pres">
      <dgm:prSet presAssocID="{E9998C53-58B2-40AF-A777-E9B36E201A9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24D2DB1-E3CB-4BF3-A56C-CA7B3A44A2C3}" type="pres">
      <dgm:prSet presAssocID="{8360B793-03BA-4A76-9FFD-DCD891C71B1E}" presName="linNode" presStyleCnt="0"/>
      <dgm:spPr/>
    </dgm:pt>
    <dgm:pt modelId="{547CDE41-C059-4AEC-852B-CDF7DA1EB265}" type="pres">
      <dgm:prSet presAssocID="{8360B793-03BA-4A76-9FFD-DCD891C71B1E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45B4F7-CE40-47DB-B800-985E40CC2C03}" type="pres">
      <dgm:prSet presAssocID="{8360B793-03BA-4A76-9FFD-DCD891C71B1E}" presName="descendantText" presStyleLbl="alignAccFollowNode1" presStyleIdx="0" presStyleCnt="4" custScaleX="223918" custScaleY="1425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CEDBDA-EF76-4E80-B7F7-C52541A4F1DC}" type="pres">
      <dgm:prSet presAssocID="{E3C03E9A-42C0-4E45-8B27-96726A2425BB}" presName="sp" presStyleCnt="0"/>
      <dgm:spPr/>
    </dgm:pt>
    <dgm:pt modelId="{D696147E-4BEE-4B09-8C0C-1230CAC1CA23}" type="pres">
      <dgm:prSet presAssocID="{0CB75A3D-8885-4EF3-BF4A-95C0C9AA2310}" presName="linNode" presStyleCnt="0"/>
      <dgm:spPr/>
    </dgm:pt>
    <dgm:pt modelId="{5725525C-C44F-4FEB-9B12-EE5DCB76C293}" type="pres">
      <dgm:prSet presAssocID="{0CB75A3D-8885-4EF3-BF4A-95C0C9AA2310}" presName="parentText" presStyleLbl="node1" presStyleIdx="1" presStyleCnt="4" custScaleX="5530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5823F1-0CD6-407E-9458-C7CA48E39B1D}" type="pres">
      <dgm:prSet presAssocID="{0CB75A3D-8885-4EF3-BF4A-95C0C9AA2310}" presName="descendantText" presStyleLbl="alignAccFollowNode1" presStyleIdx="1" presStyleCnt="4" custScaleX="126681" custScaleY="1484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4996F7-ED5E-4997-AE9C-FBA2260F7102}" type="pres">
      <dgm:prSet presAssocID="{3165172E-E941-424A-AE8D-175F5B23DCD0}" presName="sp" presStyleCnt="0"/>
      <dgm:spPr/>
    </dgm:pt>
    <dgm:pt modelId="{3EFAC9F0-A298-432B-A00C-6BAF5FB376BA}" type="pres">
      <dgm:prSet presAssocID="{DD8833BE-E4B8-4351-9905-96834985BD0B}" presName="linNode" presStyleCnt="0"/>
      <dgm:spPr/>
    </dgm:pt>
    <dgm:pt modelId="{6C806F84-28F0-47B9-8C2C-B37630C144E8}" type="pres">
      <dgm:prSet presAssocID="{DD8833BE-E4B8-4351-9905-96834985BD0B}" presName="parentText" presStyleLbl="node1" presStyleIdx="2" presStyleCnt="4" custScaleX="5468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62C911-E02C-4B0A-A019-60E7FE48251D}" type="pres">
      <dgm:prSet presAssocID="{DD8833BE-E4B8-4351-9905-96834985BD0B}" presName="descendantText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C102D0-1C23-42A7-AE24-B37CAD004FB8}" type="pres">
      <dgm:prSet presAssocID="{1E8DE8D9-E432-497A-A002-BAEF1BA05BE9}" presName="sp" presStyleCnt="0"/>
      <dgm:spPr/>
    </dgm:pt>
    <dgm:pt modelId="{5425746C-6326-447F-887D-D4990B668905}" type="pres">
      <dgm:prSet presAssocID="{EA6E8305-B463-4F43-9A6D-D9124413F4B6}" presName="linNode" presStyleCnt="0"/>
      <dgm:spPr/>
    </dgm:pt>
    <dgm:pt modelId="{9848D1F8-B555-45A3-A30B-03069A13F135}" type="pres">
      <dgm:prSet presAssocID="{EA6E8305-B463-4F43-9A6D-D9124413F4B6}" presName="parentText" presStyleLbl="node1" presStyleIdx="3" presStyleCnt="4" custScaleX="5580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47447A-D9E9-4B9B-A922-239B6630347F}" type="pres">
      <dgm:prSet presAssocID="{EA6E8305-B463-4F43-9A6D-D9124413F4B6}" presName="descendantText" presStyleLbl="alignAccFollowNode1" presStyleIdx="3" presStyleCnt="4" custLinFactNeighborX="-743" custLinFactNeighborY="35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BE99E78-EEBA-4084-8A2D-24A75F1911D1}" type="presOf" srcId="{8360B793-03BA-4A76-9FFD-DCD891C71B1E}" destId="{547CDE41-C059-4AEC-852B-CDF7DA1EB265}" srcOrd="0" destOrd="0" presId="urn:microsoft.com/office/officeart/2005/8/layout/vList5"/>
    <dgm:cxn modelId="{9E59E960-DBF1-4C16-BE47-A971DFBA447B}" type="presOf" srcId="{DD8833BE-E4B8-4351-9905-96834985BD0B}" destId="{6C806F84-28F0-47B9-8C2C-B37630C144E8}" srcOrd="0" destOrd="0" presId="urn:microsoft.com/office/officeart/2005/8/layout/vList5"/>
    <dgm:cxn modelId="{DF7C69F7-A9DF-41FE-AFB5-696B029A1B35}" srcId="{E9998C53-58B2-40AF-A777-E9B36E201A9D}" destId="{0CB75A3D-8885-4EF3-BF4A-95C0C9AA2310}" srcOrd="1" destOrd="0" parTransId="{8A8209BF-B9D0-4338-91B2-6934BA8C36A0}" sibTransId="{3165172E-E941-424A-AE8D-175F5B23DCD0}"/>
    <dgm:cxn modelId="{2CEE15A4-50FD-42CD-8C1F-94630D60A9E2}" type="presOf" srcId="{006CC4BE-9A5C-49F7-A5A5-AF9F95CC0AC6}" destId="{7462C911-E02C-4B0A-A019-60E7FE48251D}" srcOrd="0" destOrd="0" presId="urn:microsoft.com/office/officeart/2005/8/layout/vList5"/>
    <dgm:cxn modelId="{531708CF-2027-4831-B233-596A3CD6514E}" srcId="{E9998C53-58B2-40AF-A777-E9B36E201A9D}" destId="{EA6E8305-B463-4F43-9A6D-D9124413F4B6}" srcOrd="3" destOrd="0" parTransId="{75C30FA7-296D-4872-936C-6B8028467DF1}" sibTransId="{ADCC8ED8-8E79-4EE1-A195-975E46DA76CB}"/>
    <dgm:cxn modelId="{B3E7E990-2B36-43F1-8BB7-85A00C39A2BC}" srcId="{8360B793-03BA-4A76-9FFD-DCD891C71B1E}" destId="{49EA51C2-419C-454E-936F-3F1322C95D11}" srcOrd="1" destOrd="0" parTransId="{0ADDE6C5-6481-4F90-84E9-6A832E04F379}" sibTransId="{F9F49BAE-0C23-49D3-9647-8690E49403C8}"/>
    <dgm:cxn modelId="{065E271F-2DFA-4C22-AF50-6FFC5D5E187D}" srcId="{8360B793-03BA-4A76-9FFD-DCD891C71B1E}" destId="{C8470CF4-06AA-4E54-9089-4ECAD0F621BD}" srcOrd="0" destOrd="0" parTransId="{8975E9B9-9C2E-4F86-9BE3-661B4A7ABA86}" sibTransId="{17B8660C-3B6F-4022-B771-EB9647C2B904}"/>
    <dgm:cxn modelId="{A31FCFD2-3AB2-40F3-9433-7EDD7A3445D1}" srcId="{DD8833BE-E4B8-4351-9905-96834985BD0B}" destId="{006CC4BE-9A5C-49F7-A5A5-AF9F95CC0AC6}" srcOrd="0" destOrd="0" parTransId="{24BA4095-3430-4858-B407-544649F868EF}" sibTransId="{6F7F3374-EFD7-4F0B-A914-2DC27AB99CDE}"/>
    <dgm:cxn modelId="{61C4992D-A832-4ACE-B9B9-90D0883904BB}" srcId="{0CB75A3D-8885-4EF3-BF4A-95C0C9AA2310}" destId="{8D534D61-6CAF-4BAC-97BC-1DBEEAD14CC1}" srcOrd="1" destOrd="0" parTransId="{68338EFE-5749-49D6-86CC-73349B5E2CC8}" sibTransId="{7A04BC5B-560B-4C43-A63A-97CCF6C98701}"/>
    <dgm:cxn modelId="{E65E7496-DB67-4616-AF51-113D3180452B}" type="presOf" srcId="{AC159035-2FD3-4537-9261-26D9F0C2FB54}" destId="{4447447A-D9E9-4B9B-A922-239B6630347F}" srcOrd="0" destOrd="0" presId="urn:microsoft.com/office/officeart/2005/8/layout/vList5"/>
    <dgm:cxn modelId="{677B30DB-4405-4119-B00C-CFC31A30DBBA}" type="presOf" srcId="{49EA51C2-419C-454E-936F-3F1322C95D11}" destId="{B845B4F7-CE40-47DB-B800-985E40CC2C03}" srcOrd="0" destOrd="1" presId="urn:microsoft.com/office/officeart/2005/8/layout/vList5"/>
    <dgm:cxn modelId="{FBF1421D-0816-4ADD-A659-C8F1261A4803}" type="presOf" srcId="{8D534D61-6CAF-4BAC-97BC-1DBEEAD14CC1}" destId="{F05823F1-0CD6-407E-9458-C7CA48E39B1D}" srcOrd="0" destOrd="1" presId="urn:microsoft.com/office/officeart/2005/8/layout/vList5"/>
    <dgm:cxn modelId="{1EE0A7D1-1A88-4C28-8D0B-519739E01B20}" srcId="{0CB75A3D-8885-4EF3-BF4A-95C0C9AA2310}" destId="{1C89551C-F678-4222-953B-1BB715466A06}" srcOrd="0" destOrd="0" parTransId="{C9AC24D3-C27E-4ADF-8684-0793E90B87F6}" sibTransId="{76E6D9AF-A0E4-43D4-BC3D-A80C4206BD1C}"/>
    <dgm:cxn modelId="{210A9C7F-7BC9-42E5-BB85-780930EF4D68}" srcId="{EA6E8305-B463-4F43-9A6D-D9124413F4B6}" destId="{AC159035-2FD3-4537-9261-26D9F0C2FB54}" srcOrd="0" destOrd="0" parTransId="{0A9AEFE5-2EB5-4547-AD2F-018828DBF308}" sibTransId="{29D62048-DF36-44D5-82A7-EC231B59EDEF}"/>
    <dgm:cxn modelId="{78C0C8BA-C927-415E-BEEA-C5904CCF6386}" type="presOf" srcId="{5A800987-7948-473F-86B8-E61B63BF28CC}" destId="{7462C911-E02C-4B0A-A019-60E7FE48251D}" srcOrd="0" destOrd="1" presId="urn:microsoft.com/office/officeart/2005/8/layout/vList5"/>
    <dgm:cxn modelId="{1B0B94A6-94D1-4AE6-BB84-4A0C0F274928}" srcId="{E9998C53-58B2-40AF-A777-E9B36E201A9D}" destId="{8360B793-03BA-4A76-9FFD-DCD891C71B1E}" srcOrd="0" destOrd="0" parTransId="{89022E28-B0E1-4CEE-B465-22F581E19133}" sibTransId="{E3C03E9A-42C0-4E45-8B27-96726A2425BB}"/>
    <dgm:cxn modelId="{D89E8A5A-ADCB-45B7-BC83-B2B42D7BFBF1}" srcId="{E9998C53-58B2-40AF-A777-E9B36E201A9D}" destId="{DD8833BE-E4B8-4351-9905-96834985BD0B}" srcOrd="2" destOrd="0" parTransId="{E9CD9F03-512E-4A68-B6FF-CEE700F9A687}" sibTransId="{1E8DE8D9-E432-497A-A002-BAEF1BA05BE9}"/>
    <dgm:cxn modelId="{D724DDF2-7E9A-474C-84DB-D8F4A0678C7D}" srcId="{DD8833BE-E4B8-4351-9905-96834985BD0B}" destId="{5A800987-7948-473F-86B8-E61B63BF28CC}" srcOrd="1" destOrd="0" parTransId="{E1EF0DD3-9BDA-4033-B04B-1AC38001EE2F}" sibTransId="{05632968-94E4-4E2B-9BAE-9A6104B16DEE}"/>
    <dgm:cxn modelId="{26721812-58F2-42A4-BA29-8CB15F6FC59F}" type="presOf" srcId="{0CB75A3D-8885-4EF3-BF4A-95C0C9AA2310}" destId="{5725525C-C44F-4FEB-9B12-EE5DCB76C293}" srcOrd="0" destOrd="0" presId="urn:microsoft.com/office/officeart/2005/8/layout/vList5"/>
    <dgm:cxn modelId="{CC9FD534-884C-4942-ABEF-F30B17F59299}" type="presOf" srcId="{E9998C53-58B2-40AF-A777-E9B36E201A9D}" destId="{09757CE3-7569-408F-98F6-86AEFE2A9BE4}" srcOrd="0" destOrd="0" presId="urn:microsoft.com/office/officeart/2005/8/layout/vList5"/>
    <dgm:cxn modelId="{634D5CBA-24AA-4A55-B338-5C2638E35B44}" type="presOf" srcId="{EA6E8305-B463-4F43-9A6D-D9124413F4B6}" destId="{9848D1F8-B555-45A3-A30B-03069A13F135}" srcOrd="0" destOrd="0" presId="urn:microsoft.com/office/officeart/2005/8/layout/vList5"/>
    <dgm:cxn modelId="{879AC8B2-19D1-4FD9-A700-C5FAC557B3E6}" type="presOf" srcId="{1C89551C-F678-4222-953B-1BB715466A06}" destId="{F05823F1-0CD6-407E-9458-C7CA48E39B1D}" srcOrd="0" destOrd="0" presId="urn:microsoft.com/office/officeart/2005/8/layout/vList5"/>
    <dgm:cxn modelId="{BBCF4652-236B-45DB-AD33-64DAF509E570}" type="presOf" srcId="{C8470CF4-06AA-4E54-9089-4ECAD0F621BD}" destId="{B845B4F7-CE40-47DB-B800-985E40CC2C03}" srcOrd="0" destOrd="0" presId="urn:microsoft.com/office/officeart/2005/8/layout/vList5"/>
    <dgm:cxn modelId="{DC866695-05FE-4EA2-B71F-2243B99C258F}" type="presParOf" srcId="{09757CE3-7569-408F-98F6-86AEFE2A9BE4}" destId="{524D2DB1-E3CB-4BF3-A56C-CA7B3A44A2C3}" srcOrd="0" destOrd="0" presId="urn:microsoft.com/office/officeart/2005/8/layout/vList5"/>
    <dgm:cxn modelId="{0C9572B8-D31D-4B31-A174-815408AE1AE4}" type="presParOf" srcId="{524D2DB1-E3CB-4BF3-A56C-CA7B3A44A2C3}" destId="{547CDE41-C059-4AEC-852B-CDF7DA1EB265}" srcOrd="0" destOrd="0" presId="urn:microsoft.com/office/officeart/2005/8/layout/vList5"/>
    <dgm:cxn modelId="{93475932-1F42-4886-9F26-EE3349EEF5EB}" type="presParOf" srcId="{524D2DB1-E3CB-4BF3-A56C-CA7B3A44A2C3}" destId="{B845B4F7-CE40-47DB-B800-985E40CC2C03}" srcOrd="1" destOrd="0" presId="urn:microsoft.com/office/officeart/2005/8/layout/vList5"/>
    <dgm:cxn modelId="{2C00C73A-B5CD-4432-A130-7ED68304BE83}" type="presParOf" srcId="{09757CE3-7569-408F-98F6-86AEFE2A9BE4}" destId="{11CEDBDA-EF76-4E80-B7F7-C52541A4F1DC}" srcOrd="1" destOrd="0" presId="urn:microsoft.com/office/officeart/2005/8/layout/vList5"/>
    <dgm:cxn modelId="{6F79915A-81B5-48F7-8B54-9B4274540567}" type="presParOf" srcId="{09757CE3-7569-408F-98F6-86AEFE2A9BE4}" destId="{D696147E-4BEE-4B09-8C0C-1230CAC1CA23}" srcOrd="2" destOrd="0" presId="urn:microsoft.com/office/officeart/2005/8/layout/vList5"/>
    <dgm:cxn modelId="{5B2F868E-1C3C-486D-9B59-6573BEA19290}" type="presParOf" srcId="{D696147E-4BEE-4B09-8C0C-1230CAC1CA23}" destId="{5725525C-C44F-4FEB-9B12-EE5DCB76C293}" srcOrd="0" destOrd="0" presId="urn:microsoft.com/office/officeart/2005/8/layout/vList5"/>
    <dgm:cxn modelId="{40C77EE9-120A-4859-A255-A8E99C5664AA}" type="presParOf" srcId="{D696147E-4BEE-4B09-8C0C-1230CAC1CA23}" destId="{F05823F1-0CD6-407E-9458-C7CA48E39B1D}" srcOrd="1" destOrd="0" presId="urn:microsoft.com/office/officeart/2005/8/layout/vList5"/>
    <dgm:cxn modelId="{BC43A384-BE9F-4FE6-9ADA-B06E3EC2E91E}" type="presParOf" srcId="{09757CE3-7569-408F-98F6-86AEFE2A9BE4}" destId="{C54996F7-ED5E-4997-AE9C-FBA2260F7102}" srcOrd="3" destOrd="0" presId="urn:microsoft.com/office/officeart/2005/8/layout/vList5"/>
    <dgm:cxn modelId="{86A1406A-CA07-47E0-B600-CE794580DFF2}" type="presParOf" srcId="{09757CE3-7569-408F-98F6-86AEFE2A9BE4}" destId="{3EFAC9F0-A298-432B-A00C-6BAF5FB376BA}" srcOrd="4" destOrd="0" presId="urn:microsoft.com/office/officeart/2005/8/layout/vList5"/>
    <dgm:cxn modelId="{4D23643F-6374-4691-A41C-4F79F24E4200}" type="presParOf" srcId="{3EFAC9F0-A298-432B-A00C-6BAF5FB376BA}" destId="{6C806F84-28F0-47B9-8C2C-B37630C144E8}" srcOrd="0" destOrd="0" presId="urn:microsoft.com/office/officeart/2005/8/layout/vList5"/>
    <dgm:cxn modelId="{9189B345-0125-4772-BDA1-279DA972D9DE}" type="presParOf" srcId="{3EFAC9F0-A298-432B-A00C-6BAF5FB376BA}" destId="{7462C911-E02C-4B0A-A019-60E7FE48251D}" srcOrd="1" destOrd="0" presId="urn:microsoft.com/office/officeart/2005/8/layout/vList5"/>
    <dgm:cxn modelId="{A07B6D17-76E5-412E-9260-E8670BE28CDF}" type="presParOf" srcId="{09757CE3-7569-408F-98F6-86AEFE2A9BE4}" destId="{03C102D0-1C23-42A7-AE24-B37CAD004FB8}" srcOrd="5" destOrd="0" presId="urn:microsoft.com/office/officeart/2005/8/layout/vList5"/>
    <dgm:cxn modelId="{F96F3FA3-FCEC-46EF-B179-FDE4705A585F}" type="presParOf" srcId="{09757CE3-7569-408F-98F6-86AEFE2A9BE4}" destId="{5425746C-6326-447F-887D-D4990B668905}" srcOrd="6" destOrd="0" presId="urn:microsoft.com/office/officeart/2005/8/layout/vList5"/>
    <dgm:cxn modelId="{5908C261-4787-4FA6-A467-27D2B4F6B8A8}" type="presParOf" srcId="{5425746C-6326-447F-887D-D4990B668905}" destId="{9848D1F8-B555-45A3-A30B-03069A13F135}" srcOrd="0" destOrd="0" presId="urn:microsoft.com/office/officeart/2005/8/layout/vList5"/>
    <dgm:cxn modelId="{6762FE01-D026-4251-B957-76252902EDE3}" type="presParOf" srcId="{5425746C-6326-447F-887D-D4990B668905}" destId="{4447447A-D9E9-4B9B-A922-239B6630347F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45B4F7-CE40-47DB-B800-985E40CC2C03}">
      <dsp:nvSpPr>
        <dsp:cNvPr id="0" name=""/>
        <dsp:cNvSpPr/>
      </dsp:nvSpPr>
      <dsp:spPr>
        <a:xfrm rot="5400000">
          <a:off x="6135604" y="-3815303"/>
          <a:ext cx="1566996" cy="920198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Незаменима при написании планов, презентаций, отчётов с использованием символики.</a:t>
          </a:r>
          <a:endParaRPr lang="ru-RU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Быстро изменяет регистр, подстрочные и надстрочные символы.</a:t>
          </a:r>
          <a:endParaRPr lang="ru-RU" sz="2400" kern="1200" dirty="0"/>
        </a:p>
      </dsp:txBody>
      <dsp:txXfrm rot="-5400000">
        <a:off x="2318108" y="78687"/>
        <a:ext cx="9125495" cy="1414008"/>
      </dsp:txXfrm>
    </dsp:sp>
    <dsp:sp modelId="{547CDE41-C059-4AEC-852B-CDF7DA1EB265}">
      <dsp:nvSpPr>
        <dsp:cNvPr id="0" name=""/>
        <dsp:cNvSpPr/>
      </dsp:nvSpPr>
      <dsp:spPr>
        <a:xfrm>
          <a:off x="6494" y="98840"/>
          <a:ext cx="2311613" cy="13737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err="1" smtClean="0"/>
            <a:t>EquPixy</a:t>
          </a:r>
          <a:endParaRPr lang="ru-RU" sz="2600" kern="1200" dirty="0"/>
        </a:p>
      </dsp:txBody>
      <dsp:txXfrm>
        <a:off x="73553" y="165899"/>
        <a:ext cx="2177495" cy="1239582"/>
      </dsp:txXfrm>
    </dsp:sp>
    <dsp:sp modelId="{F05823F1-0CD6-407E-9458-C7CA48E39B1D}">
      <dsp:nvSpPr>
        <dsp:cNvPr id="0" name=""/>
        <dsp:cNvSpPr/>
      </dsp:nvSpPr>
      <dsp:spPr>
        <a:xfrm rot="5400000">
          <a:off x="6076928" y="-2164426"/>
          <a:ext cx="1631263" cy="923586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Периодическая система Менделеева с счётчиком молярной массы и методом электронного баланса.</a:t>
          </a:r>
          <a:endParaRPr lang="ru-RU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Недостатком данной программы считаем слабые возможности редактирования базы данных. Поэтому надо заняться поиском альтернативного решения.</a:t>
          </a:r>
          <a:endParaRPr lang="ru-RU" sz="2400" kern="1200" dirty="0"/>
        </a:p>
      </dsp:txBody>
      <dsp:txXfrm rot="-5400000">
        <a:off x="2274628" y="1717506"/>
        <a:ext cx="9156232" cy="1471999"/>
      </dsp:txXfrm>
    </dsp:sp>
    <dsp:sp modelId="{5725525C-C44F-4FEB-9B12-EE5DCB76C293}">
      <dsp:nvSpPr>
        <dsp:cNvPr id="0" name=""/>
        <dsp:cNvSpPr/>
      </dsp:nvSpPr>
      <dsp:spPr>
        <a:xfrm>
          <a:off x="6494" y="1766655"/>
          <a:ext cx="2268133" cy="13737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err="1" smtClean="0"/>
            <a:t>PLTable</a:t>
          </a:r>
          <a:endParaRPr lang="ru-RU" sz="2600" kern="1200" dirty="0"/>
        </a:p>
      </dsp:txBody>
      <dsp:txXfrm>
        <a:off x="73553" y="1833714"/>
        <a:ext cx="2134015" cy="1239582"/>
      </dsp:txXfrm>
    </dsp:sp>
    <dsp:sp modelId="{7462C911-E02C-4B0A-A019-60E7FE48251D}">
      <dsp:nvSpPr>
        <dsp:cNvPr id="0" name=""/>
        <dsp:cNvSpPr/>
      </dsp:nvSpPr>
      <dsp:spPr>
        <a:xfrm rot="5400000">
          <a:off x="5414800" y="336162"/>
          <a:ext cx="1098960" cy="737701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Помогает в объяснении электронного строения атома.</a:t>
          </a:r>
          <a:endParaRPr lang="ru-RU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Развивает образное мышление у ребят.</a:t>
          </a:r>
          <a:endParaRPr lang="ru-RU" sz="2400" kern="1200" dirty="0"/>
        </a:p>
      </dsp:txBody>
      <dsp:txXfrm rot="-5400000">
        <a:off x="2275772" y="3528838"/>
        <a:ext cx="7323371" cy="991666"/>
      </dsp:txXfrm>
    </dsp:sp>
    <dsp:sp modelId="{6C806F84-28F0-47B9-8C2C-B37630C144E8}">
      <dsp:nvSpPr>
        <dsp:cNvPr id="0" name=""/>
        <dsp:cNvSpPr/>
      </dsp:nvSpPr>
      <dsp:spPr>
        <a:xfrm>
          <a:off x="6494" y="3337822"/>
          <a:ext cx="2269277" cy="13737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Orbital Viewer</a:t>
          </a:r>
          <a:endParaRPr lang="ru-RU" sz="2600" kern="1200" dirty="0"/>
        </a:p>
      </dsp:txBody>
      <dsp:txXfrm>
        <a:off x="73553" y="3404881"/>
        <a:ext cx="2135159" cy="1239582"/>
      </dsp:txXfrm>
    </dsp:sp>
    <dsp:sp modelId="{4447447A-D9E9-4B9B-A922-239B6630347F}">
      <dsp:nvSpPr>
        <dsp:cNvPr id="0" name=""/>
        <dsp:cNvSpPr/>
      </dsp:nvSpPr>
      <dsp:spPr>
        <a:xfrm rot="5400000">
          <a:off x="5430320" y="1817198"/>
          <a:ext cx="1098960" cy="737701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Развивает творческий подход в  химии. Облегчает познание многообразия веществ.</a:t>
          </a:r>
          <a:endParaRPr lang="ru-RU" sz="2400" kern="1200" dirty="0"/>
        </a:p>
      </dsp:txBody>
      <dsp:txXfrm rot="-5400000">
        <a:off x="2291292" y="5009874"/>
        <a:ext cx="7323371" cy="991666"/>
      </dsp:txXfrm>
    </dsp:sp>
    <dsp:sp modelId="{9848D1F8-B555-45A3-A30B-03069A13F135}">
      <dsp:nvSpPr>
        <dsp:cNvPr id="0" name=""/>
        <dsp:cNvSpPr/>
      </dsp:nvSpPr>
      <dsp:spPr>
        <a:xfrm>
          <a:off x="6494" y="4780207"/>
          <a:ext cx="2315627" cy="13737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err="1" smtClean="0"/>
            <a:t>MarvinSketch</a:t>
          </a:r>
          <a:endParaRPr lang="ru-RU" sz="2600" kern="1200" dirty="0"/>
        </a:p>
      </dsp:txBody>
      <dsp:txXfrm>
        <a:off x="73553" y="4847266"/>
        <a:ext cx="2181509" cy="12395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57280-F26E-4A26-8E54-B7D03FCB09E4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DD9F-448C-490B-9A55-3BCC44BA5A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5926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57280-F26E-4A26-8E54-B7D03FCB09E4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DD9F-448C-490B-9A55-3BCC44BA5A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6969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57280-F26E-4A26-8E54-B7D03FCB09E4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DD9F-448C-490B-9A55-3BCC44BA5A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0749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57280-F26E-4A26-8E54-B7D03FCB09E4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DD9F-448C-490B-9A55-3BCC44BA5A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5539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57280-F26E-4A26-8E54-B7D03FCB09E4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DD9F-448C-490B-9A55-3BCC44BA5A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3395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57280-F26E-4A26-8E54-B7D03FCB09E4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DD9F-448C-490B-9A55-3BCC44BA5A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3420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57280-F26E-4A26-8E54-B7D03FCB09E4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DD9F-448C-490B-9A55-3BCC44BA5A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0886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57280-F26E-4A26-8E54-B7D03FCB09E4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DD9F-448C-490B-9A55-3BCC44BA5A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9233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57280-F26E-4A26-8E54-B7D03FCB09E4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DD9F-448C-490B-9A55-3BCC44BA5A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7535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57280-F26E-4A26-8E54-B7D03FCB09E4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DD9F-448C-490B-9A55-3BCC44BA5A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4161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57280-F26E-4A26-8E54-B7D03FCB09E4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DD9F-448C-490B-9A55-3BCC44BA5A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577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157280-F26E-4A26-8E54-B7D03FCB09E4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9DD9F-448C-490B-9A55-3BCC44BA5A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1279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dnevnik.ru/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dnews.ru/902905" TargetMode="External"/><Relationship Id="rId2" Type="http://schemas.openxmlformats.org/officeDocument/2006/relationships/hyperlink" Target="http://www.ferra.ru/ru/apps/custom/2014/10/06/windows-10-review.html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00044" y="3602038"/>
            <a:ext cx="3867955" cy="165576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Учитель биологии, химии</a:t>
            </a:r>
          </a:p>
          <a:p>
            <a:r>
              <a:rPr lang="ru-RU" dirty="0" smtClean="0"/>
              <a:t>Лазарев Олег Геннадьевич</a:t>
            </a:r>
          </a:p>
          <a:p>
            <a:r>
              <a:rPr lang="ru-RU" dirty="0" smtClean="0"/>
              <a:t>ОГОУ «Школа-интернат № 11» п. Лесогорск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900372" y="2031616"/>
            <a:ext cx="6335389" cy="7571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50" dirty="0" smtClean="0">
                <a:ln w="0"/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ИКТ в помощь учителю.</a:t>
            </a:r>
            <a:endParaRPr lang="ru-RU" sz="4800" b="1" cap="none" spc="50" dirty="0">
              <a:ln w="0"/>
              <a:solidFill>
                <a:srgbClr val="FF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855334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0537" y="299544"/>
            <a:ext cx="8093362" cy="6070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5462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644314"/>
          </a:xfrm>
        </p:spPr>
        <p:txBody>
          <a:bodyPr>
            <a:noAutofit/>
          </a:bodyPr>
          <a:lstStyle/>
          <a:p>
            <a:r>
              <a:rPr lang="ru-RU" sz="4000" dirty="0">
                <a:solidFill>
                  <a:srgbClr val="FF0000"/>
                </a:solidFill>
                <a:latin typeface="+mn-lt"/>
              </a:rPr>
              <a:t>Провели </a:t>
            </a:r>
            <a:r>
              <a:rPr lang="ru-RU" sz="4000" dirty="0" smtClean="0">
                <a:solidFill>
                  <a:srgbClr val="FF0000"/>
                </a:solidFill>
                <a:latin typeface="+mn-lt"/>
              </a:rPr>
              <a:t>исследования </a:t>
            </a:r>
            <a:r>
              <a:rPr lang="ru-RU" sz="4000" dirty="0">
                <a:solidFill>
                  <a:srgbClr val="FF0000"/>
                </a:solidFill>
                <a:latin typeface="+mn-lt"/>
              </a:rPr>
              <a:t>антивирусов, совместимых с </a:t>
            </a:r>
            <a:r>
              <a:rPr lang="en-US" sz="4000" dirty="0">
                <a:solidFill>
                  <a:srgbClr val="FF0000"/>
                </a:solidFill>
                <a:latin typeface="+mn-lt"/>
              </a:rPr>
              <a:t>Windows </a:t>
            </a:r>
            <a:r>
              <a:rPr lang="en-US" sz="4000" dirty="0" smtClean="0">
                <a:solidFill>
                  <a:srgbClr val="FF0000"/>
                </a:solidFill>
                <a:latin typeface="+mn-lt"/>
              </a:rPr>
              <a:t>8</a:t>
            </a:r>
            <a:r>
              <a:rPr lang="ru-RU" sz="4000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ru-RU" sz="2400" dirty="0" smtClean="0">
                <a:solidFill>
                  <a:srgbClr val="FF0000"/>
                </a:solidFill>
                <a:latin typeface="+mn-lt"/>
              </a:rPr>
              <a:t>(</a:t>
            </a:r>
            <a:r>
              <a:rPr lang="ru-RU" sz="2400" dirty="0">
                <a:solidFill>
                  <a:srgbClr val="FF0000"/>
                </a:solidFill>
                <a:latin typeface="+mn-lt"/>
              </a:rPr>
              <a:t>Н</a:t>
            </a:r>
            <a:r>
              <a:rPr lang="ru-RU" sz="2400" dirty="0" smtClean="0">
                <a:solidFill>
                  <a:srgbClr val="FF0000"/>
                </a:solidFill>
                <a:latin typeface="+mn-lt"/>
              </a:rPr>
              <a:t>а момент выхода операционной системы совместимость антивирусов оставляла желать лучшего).</a:t>
            </a:r>
            <a:endParaRPr lang="ru-RU" sz="24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2179750"/>
            <a:ext cx="10972800" cy="4525963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В наличии школьный компьютер и флэш-память с 3 вирусами, обычно распространяемых в сети и </a:t>
            </a:r>
            <a:r>
              <a:rPr lang="ru-RU" sz="2400" dirty="0"/>
              <a:t>д</a:t>
            </a:r>
            <a:r>
              <a:rPr lang="ru-RU" sz="2400" dirty="0" smtClean="0"/>
              <a:t>истрибутивы </a:t>
            </a:r>
            <a:r>
              <a:rPr lang="ru-RU" sz="2400" dirty="0" err="1" smtClean="0"/>
              <a:t>триальных</a:t>
            </a:r>
            <a:r>
              <a:rPr lang="ru-RU" sz="2400" dirty="0" smtClean="0"/>
              <a:t> версий антивирусов.</a:t>
            </a:r>
          </a:p>
          <a:p>
            <a:r>
              <a:rPr lang="ru-RU" sz="2400" dirty="0" smtClean="0"/>
              <a:t>Если кратко, то защитники показали себя следующим образом.</a:t>
            </a:r>
          </a:p>
          <a:p>
            <a:r>
              <a:rPr lang="ru-RU" sz="2400" dirty="0" smtClean="0"/>
              <a:t>2 из 3 нашёл </a:t>
            </a:r>
            <a:r>
              <a:rPr lang="en-US" sz="2400" dirty="0" smtClean="0"/>
              <a:t>AVG</a:t>
            </a:r>
            <a:r>
              <a:rPr lang="ru-RU" sz="2400" dirty="0" smtClean="0"/>
              <a:t> значительно понизив производительность системы.</a:t>
            </a:r>
          </a:p>
          <a:p>
            <a:r>
              <a:rPr lang="ru-RU" sz="2400" dirty="0" smtClean="0"/>
              <a:t>1 из 3 – </a:t>
            </a:r>
            <a:r>
              <a:rPr lang="en-US" sz="2400" dirty="0" smtClean="0"/>
              <a:t>AVIRA. </a:t>
            </a:r>
            <a:r>
              <a:rPr lang="ru-RU" sz="2400" dirty="0" smtClean="0"/>
              <a:t>Кроме того имеет настолько сложный интерфейс, что потребует значительных затрат времени на изучение.</a:t>
            </a:r>
          </a:p>
          <a:p>
            <a:r>
              <a:rPr lang="ru-RU" sz="2400" dirty="0" smtClean="0"/>
              <a:t>0 из 3 –</a:t>
            </a:r>
            <a:r>
              <a:rPr lang="en-US" sz="2400" dirty="0" smtClean="0"/>
              <a:t> Panda.</a:t>
            </a:r>
            <a:endParaRPr lang="ru-RU" sz="2400" dirty="0"/>
          </a:p>
        </p:txBody>
      </p:sp>
      <p:pic>
        <p:nvPicPr>
          <p:cNvPr id="10242" name="Picture 2" descr="I:\День учителя химии\анимация\химия1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97344" y="5380988"/>
            <a:ext cx="1285056" cy="11215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68006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I:\День учителя химии\анимация\химю1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6360" y="4581129"/>
            <a:ext cx="1085850" cy="180022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+mn-lt"/>
              </a:rPr>
              <a:t>Выводы.</a:t>
            </a:r>
            <a:endParaRPr lang="ru-RU" sz="40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В новой операционной системе имеется встроенный антивирусный продукт.</a:t>
            </a:r>
          </a:p>
          <a:p>
            <a:r>
              <a:rPr lang="ru-RU" sz="2400" dirty="0" smtClean="0"/>
              <a:t>Он представляет собой объединённый защитник и предлагаемый ранее </a:t>
            </a:r>
            <a:r>
              <a:rPr lang="en-US" sz="2400" dirty="0" smtClean="0"/>
              <a:t>Microsoft </a:t>
            </a:r>
            <a:r>
              <a:rPr lang="ru-RU" sz="2400" dirty="0" smtClean="0"/>
              <a:t>бесплатный антивирус </a:t>
            </a:r>
            <a:r>
              <a:rPr lang="en-US" sz="2400" dirty="0" err="1" smtClean="0"/>
              <a:t>Essentiale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Абсолютно бесплатен. Находит 2 из 3 червей. Плохо видит троянов, но стабилен в системе и не потребляет значительных ресурсов.</a:t>
            </a:r>
          </a:p>
          <a:p>
            <a:r>
              <a:rPr lang="ru-RU" sz="2400" dirty="0" smtClean="0"/>
              <a:t>А самое главное имеет простой и легко понятный интерфейс.</a:t>
            </a:r>
          </a:p>
        </p:txBody>
      </p:sp>
    </p:spTree>
    <p:extLst>
      <p:ext uri="{BB962C8B-B14F-4D97-AF65-F5344CB8AC3E}">
        <p14:creationId xmlns:p14="http://schemas.microsoft.com/office/powerpoint/2010/main" val="1999717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7108" y="231820"/>
            <a:ext cx="9175360" cy="6453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3526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+mn-lt"/>
              </a:rPr>
              <a:t>Совместимость драйверов и химических программ.</a:t>
            </a:r>
            <a:endParaRPr lang="ru-RU" sz="40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Драйвера установились без проблем.</a:t>
            </a:r>
          </a:p>
          <a:p>
            <a:r>
              <a:rPr lang="ru-RU" sz="2400" dirty="0" smtClean="0"/>
              <a:t>Обновления не требуют.</a:t>
            </a:r>
          </a:p>
          <a:p>
            <a:r>
              <a:rPr lang="ru-RU" sz="2400" dirty="0" smtClean="0"/>
              <a:t>Программа обновления </a:t>
            </a:r>
            <a:r>
              <a:rPr lang="en-US" sz="2400" dirty="0" smtClean="0"/>
              <a:t>Windows</a:t>
            </a:r>
            <a:r>
              <a:rPr lang="ru-RU" sz="2400" dirty="0" smtClean="0"/>
              <a:t> подгружает на порядок меньше трафик драйверов и заплаток, чем та же 7.</a:t>
            </a:r>
          </a:p>
          <a:p>
            <a:r>
              <a:rPr lang="ru-RU" sz="2400" dirty="0" smtClean="0"/>
              <a:t>Программы встают на 50% без вмешательства.</a:t>
            </a:r>
          </a:p>
          <a:p>
            <a:r>
              <a:rPr lang="ru-RU" sz="2400" dirty="0" smtClean="0"/>
              <a:t>50% лечатся использованием совместимости с пред идущими операционными системами и прав администратора.</a:t>
            </a:r>
          </a:p>
        </p:txBody>
      </p:sp>
    </p:spTree>
    <p:extLst>
      <p:ext uri="{BB962C8B-B14F-4D97-AF65-F5344CB8AC3E}">
        <p14:creationId xmlns:p14="http://schemas.microsoft.com/office/powerpoint/2010/main" val="3316500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7118" y="246063"/>
            <a:ext cx="9582150" cy="641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0854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solidFill>
                  <a:prstClr val="black"/>
                </a:solidFill>
              </a:rPr>
              <a:t>OneNote </a:t>
            </a:r>
            <a:r>
              <a:rPr lang="ru-RU" sz="2400" dirty="0">
                <a:solidFill>
                  <a:prstClr val="black"/>
                </a:solidFill>
              </a:rPr>
              <a:t>в сочетании </a:t>
            </a:r>
            <a:r>
              <a:rPr lang="ru-RU" sz="2400" dirty="0" smtClean="0">
                <a:solidFill>
                  <a:prstClr val="black"/>
                </a:solidFill>
              </a:rPr>
              <a:t>с </a:t>
            </a:r>
            <a:r>
              <a:rPr lang="ru-RU" sz="2400" dirty="0">
                <a:solidFill>
                  <a:prstClr val="black"/>
                </a:solidFill>
              </a:rPr>
              <a:t>синхронизацией </a:t>
            </a:r>
            <a:r>
              <a:rPr lang="en-US" sz="2400" dirty="0" smtClean="0">
                <a:solidFill>
                  <a:prstClr val="black"/>
                </a:solidFill>
              </a:rPr>
              <a:t>OneDrive</a:t>
            </a:r>
            <a:r>
              <a:rPr lang="ru-RU" sz="2400" dirty="0" smtClean="0">
                <a:solidFill>
                  <a:prstClr val="black"/>
                </a:solidFill>
              </a:rPr>
              <a:t> и </a:t>
            </a:r>
            <a:r>
              <a:rPr lang="ru-RU" sz="2400" dirty="0">
                <a:solidFill>
                  <a:prstClr val="black"/>
                </a:solidFill>
              </a:rPr>
              <a:t>заполнением </a:t>
            </a:r>
            <a:r>
              <a:rPr lang="en-US" sz="2400" dirty="0">
                <a:solidFill>
                  <a:prstClr val="black"/>
                </a:solidFill>
                <a:hlinkClick r:id="rId2"/>
              </a:rPr>
              <a:t>https://Dnevnik.ru</a:t>
            </a:r>
            <a:endParaRPr lang="ru-RU" sz="2400" dirty="0">
              <a:solidFill>
                <a:prstClr val="black"/>
              </a:solidFill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</a:rPr>
              <a:t>значительно упростил </a:t>
            </a:r>
            <a:r>
              <a:rPr lang="ru-RU" sz="2400" dirty="0" smtClean="0">
                <a:solidFill>
                  <a:prstClr val="black"/>
                </a:solidFill>
              </a:rPr>
              <a:t>написание поурочных </a:t>
            </a:r>
            <a:r>
              <a:rPr lang="ru-RU" sz="2400" dirty="0">
                <a:solidFill>
                  <a:prstClr val="black"/>
                </a:solidFill>
              </a:rPr>
              <a:t>планов и их </a:t>
            </a:r>
            <a:r>
              <a:rPr lang="ru-RU" sz="2400" dirty="0" smtClean="0">
                <a:solidFill>
                  <a:prstClr val="black"/>
                </a:solidFill>
              </a:rPr>
              <a:t>систематизацию</a:t>
            </a:r>
            <a:r>
              <a:rPr lang="ru-RU" sz="2400" dirty="0">
                <a:solidFill>
                  <a:prstClr val="black"/>
                </a:solidFill>
              </a:rPr>
              <a:t>. </a:t>
            </a:r>
            <a:endParaRPr lang="en-US" sz="2400" dirty="0">
              <a:solidFill>
                <a:prstClr val="black"/>
              </a:solidFill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</a:rPr>
              <a:t>Возможность вернуться к планам </a:t>
            </a:r>
            <a:r>
              <a:rPr lang="ru-RU" sz="2400" dirty="0" smtClean="0">
                <a:solidFill>
                  <a:prstClr val="black"/>
                </a:solidFill>
              </a:rPr>
              <a:t>в любое </a:t>
            </a:r>
            <a:r>
              <a:rPr lang="ru-RU" sz="2400" dirty="0">
                <a:solidFill>
                  <a:prstClr val="black"/>
                </a:solidFill>
              </a:rPr>
              <a:t>время и месте со смартфона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</a:rPr>
              <a:t>или планшета позволяет не </a:t>
            </a:r>
            <a:r>
              <a:rPr lang="ru-RU" sz="2400" dirty="0" smtClean="0">
                <a:solidFill>
                  <a:prstClr val="black"/>
                </a:solidFill>
              </a:rPr>
              <a:t>упустить важные </a:t>
            </a:r>
            <a:r>
              <a:rPr lang="ru-RU" sz="2400" dirty="0">
                <a:solidFill>
                  <a:prstClr val="black"/>
                </a:solidFill>
              </a:rPr>
              <a:t>мысли, события.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</a:rPr>
              <a:t>Но самое главное при написании </a:t>
            </a:r>
            <a:r>
              <a:rPr lang="ru-RU" sz="2400" dirty="0" smtClean="0">
                <a:solidFill>
                  <a:prstClr val="black"/>
                </a:solidFill>
              </a:rPr>
              <a:t>значительно </a:t>
            </a:r>
            <a:r>
              <a:rPr lang="ru-RU" sz="2400" dirty="0">
                <a:solidFill>
                  <a:prstClr val="black"/>
                </a:solidFill>
              </a:rPr>
              <a:t>сократилось время, так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</a:rPr>
              <a:t>как не надо писать снова, а лишь </a:t>
            </a:r>
            <a:r>
              <a:rPr lang="ru-RU" sz="2400" dirty="0" smtClean="0">
                <a:solidFill>
                  <a:prstClr val="black"/>
                </a:solidFill>
              </a:rPr>
              <a:t>откорректировать</a:t>
            </a:r>
            <a:r>
              <a:rPr lang="ru-RU" sz="2400" dirty="0">
                <a:solidFill>
                  <a:prstClr val="black"/>
                </a:solidFill>
              </a:rPr>
              <a:t>. Лучшее оставляешь,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</a:rPr>
              <a:t>что-то дополняешь, что-то удаляешь.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</a:rPr>
              <a:t>В итоге экономия бумаги, порядок </a:t>
            </a:r>
            <a:r>
              <a:rPr lang="ru-RU" sz="2400" dirty="0" smtClean="0">
                <a:solidFill>
                  <a:prstClr val="black"/>
                </a:solidFill>
              </a:rPr>
              <a:t>на полках</a:t>
            </a:r>
            <a:r>
              <a:rPr lang="ru-RU" sz="2400" dirty="0">
                <a:solidFill>
                  <a:prstClr val="black"/>
                </a:solidFill>
              </a:rPr>
              <a:t>.</a:t>
            </a: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Microsoft Office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7008808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106" y="0"/>
            <a:ext cx="121929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4208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775520" y="274638"/>
            <a:ext cx="8640960" cy="1642194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Наиболее востребованное программное обеспечение по химии.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4849" y="1562605"/>
            <a:ext cx="3882312" cy="274242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8079" y="1562605"/>
            <a:ext cx="3971103" cy="274242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4849" y="4469316"/>
            <a:ext cx="3882312" cy="22473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8080" y="4469315"/>
            <a:ext cx="3985862" cy="224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9023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14792433"/>
              </p:ext>
            </p:extLst>
          </p:nvPr>
        </p:nvGraphicFramePr>
        <p:xfrm>
          <a:off x="373487" y="399246"/>
          <a:ext cx="11526592" cy="6156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357251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096000" y="477845"/>
            <a:ext cx="5223456" cy="721297"/>
          </a:xfrm>
        </p:spPr>
        <p:txBody>
          <a:bodyPr>
            <a:noAutofit/>
          </a:bodyPr>
          <a:lstStyle/>
          <a:p>
            <a:r>
              <a:rPr lang="ru-RU" sz="2400" dirty="0" smtClean="0"/>
              <a:t>«Всё течёт, всё изменяется».</a:t>
            </a:r>
            <a:br>
              <a:rPr lang="ru-RU" sz="2400" dirty="0" smtClean="0"/>
            </a:br>
            <a:r>
              <a:rPr lang="ru-RU" sz="2400" dirty="0" smtClean="0"/>
              <a:t>Гераклит (VI - V века до нашей эры).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28352" y="1199142"/>
            <a:ext cx="105156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Воспитание образованного человека, адаптированного к условиям жизни современного общества. Развитие потребности поиска, умений исследования, опыта и эксперимента. Использование информационных технологий: цифрового микроскопа, персонального компьютера, интерактивной доски, интернета для совершенствования знаний, не забывая о существовании альтернативных, бесплатных способов. Формирование навыков быстрого поиска информации, выделения главного, её систематизирования. Развитие у ребёнка способностей самоанализа, уважения к чужому мнению и права иметь собственное. Воспитание в нём личности, не останавливающейся в самосовершенствовании на достигнутом.</a:t>
            </a:r>
          </a:p>
        </p:txBody>
      </p:sp>
    </p:spTree>
    <p:extLst>
      <p:ext uri="{BB962C8B-B14F-4D97-AF65-F5344CB8AC3E}">
        <p14:creationId xmlns:p14="http://schemas.microsoft.com/office/powerpoint/2010/main" val="21956105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1544" y="188640"/>
            <a:ext cx="8229600" cy="868958"/>
          </a:xfrm>
        </p:spPr>
        <p:txBody>
          <a:bodyPr>
            <a:normAutofit/>
          </a:bodyPr>
          <a:lstStyle/>
          <a:p>
            <a:pPr lvl="0"/>
            <a:r>
              <a:rPr lang="en-US" sz="4000" dirty="0" err="1" smtClean="0"/>
              <a:t>EquPixy</a:t>
            </a:r>
            <a:endParaRPr lang="ru-RU" sz="4000" dirty="0"/>
          </a:p>
        </p:txBody>
      </p:sp>
      <p:pic>
        <p:nvPicPr>
          <p:cNvPr id="5" name="Содержимое 4" descr="EquPixy.pn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4344" y="852621"/>
            <a:ext cx="9144000" cy="5786438"/>
          </a:xfrm>
        </p:spPr>
      </p:pic>
    </p:spTree>
    <p:extLst>
      <p:ext uri="{BB962C8B-B14F-4D97-AF65-F5344CB8AC3E}">
        <p14:creationId xmlns:p14="http://schemas.microsoft.com/office/powerpoint/2010/main" val="166454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706090"/>
          </a:xfrm>
        </p:spPr>
        <p:txBody>
          <a:bodyPr>
            <a:normAutofit/>
          </a:bodyPr>
          <a:lstStyle/>
          <a:p>
            <a:pPr lvl="0"/>
            <a:r>
              <a:rPr lang="en-US" sz="4000" dirty="0" err="1" smtClean="0"/>
              <a:t>PLTable</a:t>
            </a:r>
            <a:endParaRPr lang="ru-RU" sz="4000" dirty="0"/>
          </a:p>
        </p:txBody>
      </p:sp>
      <p:pic>
        <p:nvPicPr>
          <p:cNvPr id="4" name="Содержимое 3" descr="PLTable.pn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7190" y="1052513"/>
            <a:ext cx="8017620" cy="5073650"/>
          </a:xfrm>
        </p:spPr>
      </p:pic>
    </p:spTree>
    <p:extLst>
      <p:ext uri="{BB962C8B-B14F-4D97-AF65-F5344CB8AC3E}">
        <p14:creationId xmlns:p14="http://schemas.microsoft.com/office/powerpoint/2010/main" val="2740095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Для структуризации вещества</a:t>
            </a:r>
            <a:br>
              <a:rPr lang="ru-RU" sz="4000" dirty="0" smtClean="0"/>
            </a:br>
            <a:r>
              <a:rPr lang="en-US" sz="4000" dirty="0" smtClean="0"/>
              <a:t>FX </a:t>
            </a:r>
            <a:r>
              <a:rPr lang="en-US" sz="4000" dirty="0" err="1" smtClean="0"/>
              <a:t>ChemStruct</a:t>
            </a:r>
            <a:endParaRPr lang="ru-RU" sz="4000" dirty="0"/>
          </a:p>
        </p:txBody>
      </p:sp>
      <p:pic>
        <p:nvPicPr>
          <p:cNvPr id="4" name="Содержимое 3" descr="ChemStruct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0" y="1628800"/>
            <a:ext cx="9120785" cy="4680520"/>
          </a:xfrm>
        </p:spPr>
      </p:pic>
    </p:spTree>
    <p:extLst>
      <p:ext uri="{BB962C8B-B14F-4D97-AF65-F5344CB8AC3E}">
        <p14:creationId xmlns:p14="http://schemas.microsoft.com/office/powerpoint/2010/main" val="1356097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err="1" smtClean="0"/>
              <a:t>MarvinSketch</a:t>
            </a:r>
            <a:endParaRPr lang="ru-RU" sz="40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91545" y="1556792"/>
            <a:ext cx="7544361" cy="4963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50692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9766" y="489872"/>
            <a:ext cx="9152817" cy="60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2506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5282" y="369688"/>
            <a:ext cx="8097259" cy="6057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52271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778098"/>
          </a:xfrm>
        </p:spPr>
        <p:txBody>
          <a:bodyPr>
            <a:normAutofit/>
          </a:bodyPr>
          <a:lstStyle/>
          <a:p>
            <a:pPr lvl="0"/>
            <a:r>
              <a:rPr lang="en-US" sz="4000" dirty="0" smtClean="0"/>
              <a:t>Orbital Viewer</a:t>
            </a:r>
            <a:endParaRPr lang="ru-RU" sz="4000" dirty="0"/>
          </a:p>
        </p:txBody>
      </p:sp>
      <p:pic>
        <p:nvPicPr>
          <p:cNvPr id="6" name="Содержимое 5" descr="Screenshot (18).pn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799" y="1019079"/>
            <a:ext cx="8586952" cy="5586853"/>
          </a:xfrm>
        </p:spPr>
      </p:pic>
    </p:spTree>
    <p:extLst>
      <p:ext uri="{BB962C8B-B14F-4D97-AF65-F5344CB8AC3E}">
        <p14:creationId xmlns:p14="http://schemas.microsoft.com/office/powerpoint/2010/main" val="2492793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Screenshot (21).pn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03549" y="470078"/>
            <a:ext cx="8070761" cy="6053071"/>
          </a:xfrm>
        </p:spPr>
      </p:pic>
    </p:spTree>
    <p:extLst>
      <p:ext uri="{BB962C8B-B14F-4D97-AF65-F5344CB8AC3E}">
        <p14:creationId xmlns:p14="http://schemas.microsoft.com/office/powerpoint/2010/main" val="4209954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Для написания рефератов пригодится </a:t>
            </a:r>
            <a:r>
              <a:rPr lang="en-US" sz="4000" dirty="0" err="1" smtClean="0"/>
              <a:t>ChemLab</a:t>
            </a:r>
            <a:endParaRPr lang="ru-RU" sz="40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5793" y="1437488"/>
            <a:ext cx="7840717" cy="4607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33976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2938338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Система живого опроса </a:t>
            </a:r>
            <a:r>
              <a:rPr lang="en-US" sz="4000" dirty="0" err="1" smtClean="0"/>
              <a:t>Optivote</a:t>
            </a:r>
            <a:r>
              <a:rPr lang="ru-RU" sz="4000" dirty="0" smtClean="0"/>
              <a:t>.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81200" y="3284985"/>
            <a:ext cx="8229600" cy="2841179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Систему мы освоили на следующий день.</a:t>
            </a:r>
          </a:p>
          <a:p>
            <a:r>
              <a:rPr lang="ru-RU" sz="2400" dirty="0" smtClean="0"/>
              <a:t>И теперь мгновенно видим свои оценки.</a:t>
            </a:r>
          </a:p>
          <a:p>
            <a:r>
              <a:rPr lang="ru-RU" sz="2400" dirty="0" smtClean="0"/>
              <a:t>% успеваемости возрос на ¼. Приятно законно </a:t>
            </a:r>
            <a:r>
              <a:rPr lang="ru-RU" sz="2400" dirty="0" err="1" smtClean="0"/>
              <a:t>самообманываться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К сожалению приготовить тесты для системы на каждый день сложно, но по мере накопления базы тестов применение системы станет более упорядоченным.</a:t>
            </a:r>
            <a:endParaRPr lang="ru-RU" sz="2400" dirty="0"/>
          </a:p>
        </p:txBody>
      </p:sp>
      <p:pic>
        <p:nvPicPr>
          <p:cNvPr id="14340" name="Picture 4" descr="C:\Users\Олег Геннадьевич\Downloads\ani-crow_eating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741923"/>
            <a:ext cx="1143000" cy="8001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0001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43954" y="1154170"/>
            <a:ext cx="8345511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Воспитание и образование органически едины в общности целей всестороннего развития детей. Основной задачей воспитания, образования и обучения ставлю подготовку активных, сознательных людей, обладающих основами знаний, ориентированных в современном информационном мире, понимающих и выполняющих нормы поведения. Приходится учитывать влияние на личность социальной среды и общества, в котором происходит информационная революция на основе цифровых технологий.</a:t>
            </a:r>
          </a:p>
          <a:p>
            <a:r>
              <a:rPr lang="ru-RU" sz="2400" dirty="0"/>
              <a:t>21 век - век господства цифры. Значение её трудно переоценить.</a:t>
            </a:r>
          </a:p>
        </p:txBody>
      </p:sp>
    </p:spTree>
    <p:extLst>
      <p:ext uri="{BB962C8B-B14F-4D97-AF65-F5344CB8AC3E}">
        <p14:creationId xmlns:p14="http://schemas.microsoft.com/office/powerpoint/2010/main" val="182934260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1357" y="405913"/>
            <a:ext cx="7845650" cy="5852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22392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8538" y="334933"/>
            <a:ext cx="9511270" cy="612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37935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Олег Геннадьевич\Downloads\3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32304" y="404664"/>
            <a:ext cx="1835696" cy="254702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185821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Общее впечатление от новой операционной системы - положительное.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91544" y="2332038"/>
            <a:ext cx="8229600" cy="3833267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Фиксировали время включения и выключения компьютера и были удивлены.</a:t>
            </a:r>
          </a:p>
          <a:p>
            <a:r>
              <a:rPr lang="ru-RU" sz="2400" dirty="0" smtClean="0"/>
              <a:t>29 секунд на включение, 9 выключение.</a:t>
            </a:r>
          </a:p>
          <a:p>
            <a:r>
              <a:rPr lang="ru-RU" sz="2400" dirty="0" smtClean="0"/>
              <a:t>Стабильность при подключении внешних дисков.</a:t>
            </a:r>
          </a:p>
          <a:p>
            <a:r>
              <a:rPr lang="ru-RU" sz="2400" dirty="0" smtClean="0"/>
              <a:t>Всеядность видео и </a:t>
            </a:r>
            <a:r>
              <a:rPr lang="ru-RU" sz="2400" dirty="0" err="1" smtClean="0"/>
              <a:t>аудиоформатов</a:t>
            </a:r>
            <a:r>
              <a:rPr lang="ru-RU" sz="24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85717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Полезным дополнением операционной системы является - магазин приложений.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Из огромного количества в основном бесплатных приложений, кое что может пригодиться и в образовательном процессе.</a:t>
            </a:r>
          </a:p>
          <a:p>
            <a:r>
              <a:rPr lang="ru-RU" sz="2400" dirty="0" smtClean="0"/>
              <a:t>Учитывая мнение учеников мы оценили приложения из магазина по биологии.</a:t>
            </a:r>
          </a:p>
          <a:p>
            <a:r>
              <a:rPr lang="ru-RU" sz="2400" dirty="0" smtClean="0"/>
              <a:t>Результаты свели в таблицу.</a:t>
            </a:r>
          </a:p>
        </p:txBody>
      </p:sp>
    </p:spTree>
    <p:extLst>
      <p:ext uri="{BB962C8B-B14F-4D97-AF65-F5344CB8AC3E}">
        <p14:creationId xmlns:p14="http://schemas.microsoft.com/office/powerpoint/2010/main" val="159145733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8646042"/>
              </p:ext>
            </p:extLst>
          </p:nvPr>
        </p:nvGraphicFramePr>
        <p:xfrm>
          <a:off x="1171978" y="437877"/>
          <a:ext cx="6658378" cy="6078821"/>
        </p:xfrm>
        <a:graphic>
          <a:graphicData uri="http://schemas.openxmlformats.org/drawingml/2006/table">
            <a:tbl>
              <a:tblPr firstRow="1" firstCol="1" bandRow="1"/>
              <a:tblGrid>
                <a:gridCol w="378341"/>
                <a:gridCol w="1941581"/>
                <a:gridCol w="1009623"/>
                <a:gridCol w="1110798"/>
                <a:gridCol w="946922"/>
                <a:gridCol w="679732"/>
                <a:gridCol w="591381"/>
              </a:tblGrid>
              <a:tr h="2894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solidFill>
                          <a:srgbClr val="7B7B7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Программа</a:t>
                      </a:r>
                      <a:endParaRPr lang="ru-RU" sz="600">
                        <a:solidFill>
                          <a:srgbClr val="7B7B7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Предмет</a:t>
                      </a:r>
                      <a:endParaRPr lang="ru-RU" sz="600">
                        <a:solidFill>
                          <a:srgbClr val="7B7B7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Содержательность</a:t>
                      </a:r>
                      <a:endParaRPr lang="ru-RU" sz="600">
                        <a:solidFill>
                          <a:srgbClr val="7B7B7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Интерактивность</a:t>
                      </a:r>
                      <a:endParaRPr lang="ru-RU" sz="600">
                        <a:solidFill>
                          <a:srgbClr val="7B7B7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Общая оценка</a:t>
                      </a:r>
                      <a:endParaRPr lang="ru-RU" sz="600">
                        <a:solidFill>
                          <a:srgbClr val="7B7B7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Место</a:t>
                      </a:r>
                      <a:endParaRPr lang="ru-RU" sz="600">
                        <a:solidFill>
                          <a:srgbClr val="7B7B7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7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solidFill>
                            <a:srgbClr val="7B7B7B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600">
                        <a:solidFill>
                          <a:srgbClr val="7B7B7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IQ тест</a:t>
                      </a:r>
                      <a:endParaRPr lang="ru-RU" sz="600">
                        <a:solidFill>
                          <a:srgbClr val="7B7B7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Биология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</a:tr>
              <a:tr h="1447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600">
                        <a:solidFill>
                          <a:srgbClr val="7B7B7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Алфавит животных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7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600">
                        <a:solidFill>
                          <a:srgbClr val="7B7B7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Анатомия атлас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</a:tr>
              <a:tr h="1447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600">
                        <a:solidFill>
                          <a:srgbClr val="7B7B7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Атлас пород кошек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7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600">
                        <a:solidFill>
                          <a:srgbClr val="7B7B7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Атлас пород собак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</a:tr>
              <a:tr h="1447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solidFill>
                            <a:srgbClr val="7B7B7B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600">
                        <a:solidFill>
                          <a:srgbClr val="7B7B7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Будь грамотен</a:t>
                      </a:r>
                      <a:endParaRPr lang="ru-RU" sz="600">
                        <a:solidFill>
                          <a:srgbClr val="7B7B7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Педагогика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7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solidFill>
                            <a:srgbClr val="7B7B7B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600">
                        <a:solidFill>
                          <a:srgbClr val="7B7B7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Викторина Анатомия</a:t>
                      </a:r>
                      <a:endParaRPr lang="ru-RU" sz="600">
                        <a:solidFill>
                          <a:srgbClr val="7B7B7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 rowSpan="1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Биология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</a:tr>
              <a:tr h="1447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600">
                        <a:solidFill>
                          <a:srgbClr val="7B7B7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Виртуальная лаборатория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7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600">
                        <a:solidFill>
                          <a:srgbClr val="7B7B7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Грибы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</a:tr>
              <a:tr h="1447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solidFill>
                            <a:srgbClr val="7B7B7B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600">
                        <a:solidFill>
                          <a:srgbClr val="7B7B7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ЕГЭ тренер</a:t>
                      </a:r>
                      <a:endParaRPr lang="ru-RU" sz="600">
                        <a:solidFill>
                          <a:srgbClr val="7B7B7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7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600">
                        <a:solidFill>
                          <a:srgbClr val="7B7B7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Занимательная зоология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</a:tr>
              <a:tr h="1447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600">
                        <a:solidFill>
                          <a:srgbClr val="7B7B7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Зарядка для глаз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7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600">
                        <a:solidFill>
                          <a:srgbClr val="7B7B7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Значение цветов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</a:tr>
              <a:tr h="2894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600">
                        <a:solidFill>
                          <a:srgbClr val="7B7B7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Красная книга. Млекопитающие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4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600">
                        <a:solidFill>
                          <a:srgbClr val="7B7B7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Красная книга. Пресмыкающие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</a:tr>
              <a:tr h="1447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600">
                        <a:solidFill>
                          <a:srgbClr val="7B7B7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Красная книга. Птицы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7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600">
                        <a:solidFill>
                          <a:srgbClr val="7B7B7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Красная книга. Рыбы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</a:tr>
              <a:tr h="1447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600">
                        <a:solidFill>
                          <a:srgbClr val="7B7B7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Медсоветник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7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600">
                        <a:solidFill>
                          <a:srgbClr val="7B7B7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Мой прекрасный сад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</a:tr>
              <a:tr h="1447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600">
                        <a:solidFill>
                          <a:srgbClr val="7B7B7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Мотивация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Педагогика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7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600">
                        <a:solidFill>
                          <a:srgbClr val="7B7B7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Мудрые слова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Педагогика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</a:tr>
              <a:tr h="2894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600">
                        <a:solidFill>
                          <a:srgbClr val="7B7B7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Общая биология. Шпаргалки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Биология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7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600">
                        <a:solidFill>
                          <a:srgbClr val="7B7B7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Открытое образование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Педагогика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</a:tr>
              <a:tr h="1447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600">
                        <a:solidFill>
                          <a:srgbClr val="7B7B7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Пауки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Биология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7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600">
                        <a:solidFill>
                          <a:srgbClr val="7B7B7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Пищевая добавка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</a:tr>
              <a:tr h="1447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600">
                        <a:solidFill>
                          <a:srgbClr val="7B7B7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Подготовка к ЕГЭ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7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600">
                        <a:solidFill>
                          <a:srgbClr val="7B7B7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Пословицы и поговорки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Педагогика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</a:tr>
              <a:tr h="1447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600">
                        <a:solidFill>
                          <a:srgbClr val="7B7B7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Психология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7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600">
                        <a:solidFill>
                          <a:srgbClr val="7B7B7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Рыбки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Биология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</a:tr>
              <a:tr h="2894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solidFill>
                            <a:srgbClr val="7B7B7B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600">
                        <a:solidFill>
                          <a:srgbClr val="7B7B7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Супервикторина. Биология</a:t>
                      </a:r>
                      <a:endParaRPr lang="ru-RU" sz="600">
                        <a:solidFill>
                          <a:srgbClr val="7B7B7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4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600">
                        <a:solidFill>
                          <a:srgbClr val="7B7B7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Теория и методика воспитания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Педагогика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</a:tr>
              <a:tr h="1447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solidFill>
                            <a:srgbClr val="7B7B7B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600">
                        <a:solidFill>
                          <a:srgbClr val="7B7B7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Типы животных</a:t>
                      </a:r>
                      <a:endParaRPr lang="ru-RU" sz="600">
                        <a:solidFill>
                          <a:srgbClr val="7B7B7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Биология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7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600">
                        <a:solidFill>
                          <a:srgbClr val="7B7B7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Цитаты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Педагогика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</a:tr>
              <a:tr h="2894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="1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600">
                        <a:solidFill>
                          <a:srgbClr val="7B7B7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Шпаргалка по социальной педагогике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rgbClr val="7B7B7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39608" marR="39608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371268" y="888642"/>
            <a:ext cx="3787062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Из 34 приложений нашего</a:t>
            </a:r>
          </a:p>
          <a:p>
            <a:r>
              <a:rPr lang="ru-RU" sz="2400" dirty="0" smtClean="0"/>
              <a:t>внимания и высшей </a:t>
            </a:r>
          </a:p>
          <a:p>
            <a:r>
              <a:rPr lang="ru-RU" sz="2400" dirty="0" smtClean="0"/>
              <a:t>оценки</a:t>
            </a:r>
            <a:r>
              <a:rPr lang="ru-RU" sz="2400" dirty="0"/>
              <a:t> </a:t>
            </a:r>
            <a:r>
              <a:rPr lang="ru-RU" sz="2400" dirty="0" smtClean="0"/>
              <a:t>заслужили 5:</a:t>
            </a:r>
          </a:p>
          <a:p>
            <a:r>
              <a:rPr lang="ru-RU" sz="2400" dirty="0"/>
              <a:t>IQ </a:t>
            </a:r>
            <a:r>
              <a:rPr lang="ru-RU" sz="2400" dirty="0" smtClean="0"/>
              <a:t>тест;</a:t>
            </a:r>
          </a:p>
          <a:p>
            <a:r>
              <a:rPr lang="ru-RU" sz="2400" dirty="0" smtClean="0"/>
              <a:t>Будь грамотен;</a:t>
            </a:r>
          </a:p>
          <a:p>
            <a:r>
              <a:rPr lang="ru-RU" sz="2400" dirty="0"/>
              <a:t>Викторина </a:t>
            </a:r>
            <a:r>
              <a:rPr lang="ru-RU" sz="2400" dirty="0" smtClean="0"/>
              <a:t>Анатомия;</a:t>
            </a:r>
          </a:p>
          <a:p>
            <a:r>
              <a:rPr lang="ru-RU" sz="2400" dirty="0"/>
              <a:t>ЕГЭ </a:t>
            </a:r>
            <a:r>
              <a:rPr lang="ru-RU" sz="2400" dirty="0" smtClean="0"/>
              <a:t>тренер;</a:t>
            </a:r>
          </a:p>
          <a:p>
            <a:r>
              <a:rPr lang="ru-RU" sz="2400" dirty="0" err="1"/>
              <a:t>Супервикторина</a:t>
            </a:r>
            <a:r>
              <a:rPr lang="ru-RU" sz="2400" dirty="0"/>
              <a:t>. </a:t>
            </a:r>
            <a:r>
              <a:rPr lang="ru-RU" sz="2400" dirty="0" smtClean="0"/>
              <a:t>Биология.</a:t>
            </a:r>
          </a:p>
          <a:p>
            <a:r>
              <a:rPr lang="ru-RU" sz="2400" dirty="0" smtClean="0"/>
              <a:t>В ближайшее время </a:t>
            </a:r>
          </a:p>
          <a:p>
            <a:r>
              <a:rPr lang="ru-RU" sz="2400" dirty="0" smtClean="0"/>
              <a:t>проанализируем</a:t>
            </a:r>
          </a:p>
          <a:p>
            <a:r>
              <a:rPr lang="ru-RU" sz="2400" dirty="0" smtClean="0"/>
              <a:t>приложения по географии,</a:t>
            </a:r>
          </a:p>
          <a:p>
            <a:r>
              <a:rPr lang="ru-RU" sz="2400" dirty="0" smtClean="0"/>
              <a:t>химии, также с учётом </a:t>
            </a:r>
          </a:p>
          <a:p>
            <a:r>
              <a:rPr lang="ru-RU" sz="2400" dirty="0" smtClean="0"/>
              <a:t>содержательности и </a:t>
            </a:r>
          </a:p>
          <a:p>
            <a:r>
              <a:rPr lang="ru-RU" sz="2400" dirty="0" smtClean="0"/>
              <a:t>интерактивности.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78418621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03043" y="1443841"/>
            <a:ext cx="971067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Применение цифровых технологий в воспитании человека необходимо и неизбежно, но является всего лишь дополнительным инструментом воспитания и образования. Уровень инструментария и его качество меняется так же скоротечно, как вода в реке. И завтра мы будем удивляться, как нам приходилось работать с интерактивными досками, глупыми не интеллектуальными видеокамерами и т. д. Каждый день, просматривая сайты, обнаруживаешь усовершенствование того, что когда-то казалось пределом человеческой мысли. Не стоит во что бы то ни стало гнаться за новшествами, но и стоять на месте не допустимо. Станешь не интересным своим ученикам, в силу молодости, схватывающих всё на лету. </a:t>
            </a:r>
          </a:p>
          <a:p>
            <a:r>
              <a:rPr lang="ru-RU" sz="2400" dirty="0"/>
              <a:t>	</a:t>
            </a:r>
            <a:endParaRPr lang="ru-RU" sz="2400" dirty="0" smtClean="0"/>
          </a:p>
          <a:p>
            <a:endParaRPr lang="ru-RU" sz="2400" dirty="0"/>
          </a:p>
          <a:p>
            <a:r>
              <a:rPr lang="ru-RU" sz="2400" dirty="0" smtClean="0"/>
              <a:t>			С уважением, Лазарев Олег Геннадьевич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 flipH="1">
            <a:off x="5309637" y="605308"/>
            <a:ext cx="26974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/>
              <a:t>Вывод.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8548415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76530" y="553792"/>
            <a:ext cx="82307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Список использованной литературы.</a:t>
            </a:r>
            <a:endParaRPr lang="ru-RU" sz="4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57082" y="1702038"/>
            <a:ext cx="91354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www.ferra.ru/ru/apps/custom/2014/10/06/windows-10-review.html</a:t>
            </a:r>
            <a:endParaRPr lang="ru-RU" dirty="0" smtClean="0"/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www.3dnews.ru/902905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91832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97193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Выбор операционной системы?</a:t>
            </a:r>
            <a:endParaRPr lang="ru-RU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381000" y="1062318"/>
            <a:ext cx="1129104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На какой операционной системе работать?</a:t>
            </a:r>
          </a:p>
          <a:p>
            <a:r>
              <a:rPr lang="ru-RU" sz="2400" dirty="0" smtClean="0"/>
              <a:t> Проанализировав предварительную сборку 9926 </a:t>
            </a:r>
            <a:r>
              <a:rPr lang="en-US" sz="2400" dirty="0" smtClean="0"/>
              <a:t>Windows 10</a:t>
            </a:r>
            <a:r>
              <a:rPr lang="ru-RU" sz="2400" dirty="0" smtClean="0"/>
              <a:t> мы не заметили переход на новый виток развития программной среды, кроме того возникают проблемы при установке некоторых программ. Например, системы живого опроса </a:t>
            </a:r>
            <a:r>
              <a:rPr lang="en-US" sz="2400" dirty="0" err="1" smtClean="0"/>
              <a:t>Optivote</a:t>
            </a:r>
            <a:r>
              <a:rPr lang="ru-RU" sz="2400" dirty="0" smtClean="0"/>
              <a:t>, </a:t>
            </a:r>
            <a:r>
              <a:rPr lang="en-US" sz="2400" dirty="0" err="1" smtClean="0"/>
              <a:t>Stellarium</a:t>
            </a:r>
            <a:r>
              <a:rPr lang="ru-RU" sz="2400" dirty="0" smtClean="0"/>
              <a:t>, программ </a:t>
            </a:r>
            <a:r>
              <a:rPr lang="ru-RU" sz="2400" dirty="0" err="1" smtClean="0"/>
              <a:t>микроскопирования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0422" y="3370642"/>
            <a:ext cx="5063378" cy="332967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4035" y="3370642"/>
            <a:ext cx="5057775" cy="3338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737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5647" y="3012141"/>
            <a:ext cx="6006353" cy="384585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" y="0"/>
            <a:ext cx="7534812" cy="495935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992902" y="494592"/>
            <a:ext cx="305776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Windows 10</a:t>
            </a:r>
            <a:r>
              <a:rPr lang="ru-RU" sz="40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?</a:t>
            </a:r>
            <a:endParaRPr lang="ru-RU" sz="40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2033" y="4959354"/>
            <a:ext cx="605361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Бонус унификации разного аппаратного </a:t>
            </a:r>
          </a:p>
          <a:p>
            <a:r>
              <a:rPr lang="ru-RU" sz="2400" dirty="0" smtClean="0"/>
              <a:t>обеспечения под единую операционную </a:t>
            </a:r>
          </a:p>
          <a:p>
            <a:r>
              <a:rPr lang="ru-RU" sz="2400" dirty="0" smtClean="0"/>
              <a:t>систему – сладко манит. Что-то там про </a:t>
            </a:r>
            <a:endParaRPr lang="en-US" sz="2400" dirty="0" smtClean="0"/>
          </a:p>
          <a:p>
            <a:r>
              <a:rPr lang="en-US" sz="2400" dirty="0" smtClean="0"/>
              <a:t>Cortana,</a:t>
            </a:r>
            <a:r>
              <a:rPr lang="ru-RU" sz="2400" dirty="0" smtClean="0"/>
              <a:t> систему аутентификации </a:t>
            </a:r>
          </a:p>
          <a:p>
            <a:r>
              <a:rPr lang="en-US" sz="2400" dirty="0" smtClean="0"/>
              <a:t>Windows Hello</a:t>
            </a:r>
            <a:r>
              <a:rPr lang="ru-RU" sz="2400" dirty="0" smtClean="0"/>
              <a:t>?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918898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5151" y="3206838"/>
            <a:ext cx="5546849" cy="365116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7522214" cy="422427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148703" y="1988541"/>
            <a:ext cx="39219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Windows 8,1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1914" y="4386973"/>
            <a:ext cx="634212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Учитывая вышеизложенное не стоит</a:t>
            </a:r>
          </a:p>
          <a:p>
            <a:r>
              <a:rPr lang="ru-RU" sz="2400" b="1" dirty="0" smtClean="0"/>
              <a:t>создавать себе дополнительных трудностей</a:t>
            </a:r>
          </a:p>
          <a:p>
            <a:r>
              <a:rPr lang="ru-RU" sz="2400" b="1" dirty="0" smtClean="0"/>
              <a:t>и остаёмся на </a:t>
            </a:r>
            <a:r>
              <a:rPr lang="en-US" sz="2400" b="1" dirty="0" smtClean="0"/>
              <a:t>Windows 8,1. </a:t>
            </a:r>
            <a:r>
              <a:rPr lang="ru-RU" sz="2400" b="1" dirty="0" smtClean="0"/>
              <a:t>Работая с </a:t>
            </a:r>
          </a:p>
          <a:p>
            <a:r>
              <a:rPr lang="ru-RU" sz="2400" b="1" dirty="0" smtClean="0"/>
              <a:t>которой доставляет удовольствие уже</a:t>
            </a:r>
          </a:p>
          <a:p>
            <a:r>
              <a:rPr lang="ru-RU" sz="2400" b="1" dirty="0" smtClean="0"/>
              <a:t>более года. И в первую очередь стабильность</a:t>
            </a:r>
          </a:p>
          <a:p>
            <a:r>
              <a:rPr lang="ru-RU" sz="2400" b="1" dirty="0" smtClean="0"/>
              <a:t>и не требовательность к ресурсам.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772400" y="228600"/>
            <a:ext cx="41276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Мы пришли к выводу, что 10 всего лишь</a:t>
            </a:r>
          </a:p>
          <a:p>
            <a:r>
              <a:rPr lang="ru-RU" sz="2400" dirty="0" smtClean="0"/>
              <a:t>попытки плановой модернизации.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0187229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242021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+mn-lt"/>
              </a:rPr>
              <a:t>Предпосылки использования </a:t>
            </a:r>
            <a:r>
              <a:rPr lang="en-US" sz="4000" dirty="0" smtClean="0">
                <a:latin typeface="+mn-lt"/>
              </a:rPr>
              <a:t>Windows 8</a:t>
            </a:r>
            <a:r>
              <a:rPr lang="ru-RU" sz="4000" dirty="0" smtClean="0">
                <a:latin typeface="+mn-lt"/>
              </a:rPr>
              <a:t>.</a:t>
            </a:r>
            <a:endParaRPr lang="ru-RU" sz="40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Низкая производительность ПК</a:t>
            </a:r>
            <a:r>
              <a:rPr lang="en-US" sz="2400" dirty="0" smtClean="0"/>
              <a:t> </a:t>
            </a:r>
            <a:r>
              <a:rPr lang="ru-RU" sz="2400" dirty="0" smtClean="0"/>
              <a:t>на </a:t>
            </a:r>
            <a:r>
              <a:rPr lang="en-US" sz="2400" dirty="0" smtClean="0"/>
              <a:t>Windows 7</a:t>
            </a:r>
            <a:r>
              <a:rPr lang="ru-RU" sz="2400" dirty="0" smtClean="0"/>
              <a:t> из-за слабости процессора и видеокарты.</a:t>
            </a:r>
          </a:p>
          <a:p>
            <a:r>
              <a:rPr lang="ru-RU" sz="2400" dirty="0" smtClean="0"/>
              <a:t>Плохая согласованность драйверов на </a:t>
            </a:r>
            <a:r>
              <a:rPr lang="en-US" sz="2400" dirty="0" smtClean="0"/>
              <a:t>Windows XP</a:t>
            </a:r>
            <a:endParaRPr lang="ru-RU" sz="2400" dirty="0" smtClean="0"/>
          </a:p>
          <a:p>
            <a:r>
              <a:rPr lang="ru-RU" sz="2400" dirty="0" smtClean="0"/>
              <a:t>Прекращение поддержки </a:t>
            </a:r>
            <a:r>
              <a:rPr lang="en-US" sz="2400" dirty="0" smtClean="0"/>
              <a:t>Microsoft</a:t>
            </a:r>
          </a:p>
          <a:p>
            <a:r>
              <a:rPr lang="ru-RU" sz="2400" dirty="0" smtClean="0"/>
              <a:t>Наличие интерактивной доски и </a:t>
            </a:r>
            <a:r>
              <a:rPr lang="ru-RU" sz="2400" dirty="0" err="1"/>
              <a:t>п</a:t>
            </a:r>
            <a:r>
              <a:rPr lang="ru-RU" sz="2400" dirty="0" err="1" smtClean="0"/>
              <a:t>ланшетоориентированность</a:t>
            </a:r>
            <a:r>
              <a:rPr lang="ru-RU" sz="2400" dirty="0" smtClean="0"/>
              <a:t> новой операционной системы.</a:t>
            </a:r>
          </a:p>
          <a:p>
            <a:r>
              <a:rPr lang="ru-RU" sz="2400" dirty="0" smtClean="0"/>
              <a:t>Стремление к познанию нового.</a:t>
            </a:r>
            <a:endParaRPr lang="ru-RU" sz="2400" dirty="0"/>
          </a:p>
        </p:txBody>
      </p:sp>
      <p:pic>
        <p:nvPicPr>
          <p:cNvPr id="6146" name="Picture 2" descr="I:\День учителя химии\анимация\387321149.jpg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56240" y="4221088"/>
            <a:ext cx="2174354" cy="217435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33829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I:\День учителя химии\анимация\хим.1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44272" y="3417590"/>
            <a:ext cx="1800200" cy="1800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+mn-lt"/>
              </a:rPr>
              <a:t>Установка операционной системы</a:t>
            </a:r>
            <a:endParaRPr lang="ru-RU" sz="40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Мы установили  на жёсткий диск без разбивки последнего на разделы и не пожалели об этом.</a:t>
            </a:r>
          </a:p>
          <a:p>
            <a:r>
              <a:rPr lang="ru-RU" sz="2400" dirty="0" smtClean="0"/>
              <a:t>При установке можно воспользоваться расширенными возможностями менеджера разделов и установить в отдельном разделе.</a:t>
            </a:r>
          </a:p>
          <a:p>
            <a:r>
              <a:rPr lang="ru-RU" sz="2400" dirty="0" smtClean="0"/>
              <a:t>Ёмкость диска школьного компьютера, как правило мала.</a:t>
            </a:r>
          </a:p>
          <a:p>
            <a:r>
              <a:rPr lang="ru-RU" sz="2400" dirty="0" smtClean="0"/>
              <a:t>А </a:t>
            </a:r>
            <a:r>
              <a:rPr lang="ru-RU" sz="2400" dirty="0"/>
              <a:t>д</a:t>
            </a:r>
            <a:r>
              <a:rPr lang="ru-RU" sz="2400" dirty="0" smtClean="0"/>
              <a:t>анные храним на внешних дисках.</a:t>
            </a:r>
          </a:p>
          <a:p>
            <a:r>
              <a:rPr lang="ru-RU" sz="2400" dirty="0" smtClean="0"/>
              <a:t>Собственно установка элементарна.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577598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5160" y="0"/>
            <a:ext cx="9710670" cy="6790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21358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</TotalTime>
  <Words>1354</Words>
  <Application>Microsoft Office PowerPoint</Application>
  <PresentationFormat>Произвольный</PresentationFormat>
  <Paragraphs>342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ИКТ в помощь учителю.</vt:lpstr>
      <vt:lpstr>«Всё течёт, всё изменяется». Гераклит (VI - V века до нашей эры).</vt:lpstr>
      <vt:lpstr>Презентация PowerPoint</vt:lpstr>
      <vt:lpstr>Выбор операционной системы?</vt:lpstr>
      <vt:lpstr>Презентация PowerPoint</vt:lpstr>
      <vt:lpstr>Презентация PowerPoint</vt:lpstr>
      <vt:lpstr>Предпосылки использования Windows 8.</vt:lpstr>
      <vt:lpstr>Установка операционной системы</vt:lpstr>
      <vt:lpstr>Презентация PowerPoint</vt:lpstr>
      <vt:lpstr>Презентация PowerPoint</vt:lpstr>
      <vt:lpstr>Провели исследования антивирусов, совместимых с Windows 8 (На момент выхода операционной системы совместимость антивирусов оставляла желать лучшего).</vt:lpstr>
      <vt:lpstr>Выводы.</vt:lpstr>
      <vt:lpstr>Презентация PowerPoint</vt:lpstr>
      <vt:lpstr>Совместимость драйверов и химических программ.</vt:lpstr>
      <vt:lpstr>Презентация PowerPoint</vt:lpstr>
      <vt:lpstr>Microsoft Office </vt:lpstr>
      <vt:lpstr>Презентация PowerPoint</vt:lpstr>
      <vt:lpstr>Презентация PowerPoint</vt:lpstr>
      <vt:lpstr>Презентация PowerPoint</vt:lpstr>
      <vt:lpstr>EquPixy</vt:lpstr>
      <vt:lpstr>PLTable</vt:lpstr>
      <vt:lpstr>Для структуризации вещества FX ChemStruct</vt:lpstr>
      <vt:lpstr>MarvinSketch</vt:lpstr>
      <vt:lpstr>Презентация PowerPoint</vt:lpstr>
      <vt:lpstr>Презентация PowerPoint</vt:lpstr>
      <vt:lpstr>Orbital Viewer</vt:lpstr>
      <vt:lpstr>Презентация PowerPoint</vt:lpstr>
      <vt:lpstr>Для написания рефератов пригодится ChemLab</vt:lpstr>
      <vt:lpstr>Система живого опроса Optivote.</vt:lpstr>
      <vt:lpstr>Презентация PowerPoint</vt:lpstr>
      <vt:lpstr>Презентация PowerPoint</vt:lpstr>
      <vt:lpstr>Общее впечатление от новой операционной системы - положительное.</vt:lpstr>
      <vt:lpstr>Полезным дополнением операционной системы является - магазин приложений.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 Лазарев</dc:creator>
  <cp:lastModifiedBy>Igorevich</cp:lastModifiedBy>
  <cp:revision>32</cp:revision>
  <dcterms:created xsi:type="dcterms:W3CDTF">2015-03-19T10:50:51Z</dcterms:created>
  <dcterms:modified xsi:type="dcterms:W3CDTF">2015-03-23T20:02:34Z</dcterms:modified>
</cp:coreProperties>
</file>