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1" r:id="rId4"/>
    <p:sldId id="262" r:id="rId5"/>
    <p:sldId id="270" r:id="rId6"/>
    <p:sldId id="263" r:id="rId7"/>
    <p:sldId id="268" r:id="rId8"/>
    <p:sldId id="269" r:id="rId9"/>
    <p:sldId id="264" r:id="rId10"/>
    <p:sldId id="265" r:id="rId11"/>
    <p:sldId id="266" r:id="rId12"/>
    <p:sldId id="267" r:id="rId13"/>
    <p:sldId id="271" r:id="rId14"/>
    <p:sldId id="272" r:id="rId15"/>
    <p:sldId id="274" r:id="rId16"/>
    <p:sldId id="275" r:id="rId17"/>
    <p:sldId id="276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713605"/>
    <a:srgbClr val="FFFF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5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7.wdp"/><Relationship Id="rId5" Type="http://schemas.openxmlformats.org/officeDocument/2006/relationships/image" Target="../media/image31.png"/><Relationship Id="rId4" Type="http://schemas.microsoft.com/office/2007/relationships/hdphoto" Target="../media/hdphoto16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9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microsoft.com/office/2007/relationships/hdphoto" Target="../media/hdphoto20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1.wdp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microsoft.com/office/2007/relationships/hdphoto" Target="../media/hdphoto2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3.wdp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microsoft.com/office/2007/relationships/hdphoto" Target="../media/hdphoto2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microsoft.com/office/2007/relationships/hdphoto" Target="../media/hdphoto6.wdp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microsoft.com/office/2007/relationships/hdphoto" Target="../media/hdphoto8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microsoft.com/office/2007/relationships/hdphoto" Target="../media/hdphoto7.wdp"/><Relationship Id="rId4" Type="http://schemas.openxmlformats.org/officeDocument/2006/relationships/image" Target="../media/image17.png"/><Relationship Id="rId9" Type="http://schemas.microsoft.com/office/2007/relationships/hdphoto" Target="../media/hdphoto9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0.wdp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2.wdp"/><Relationship Id="rId5" Type="http://schemas.openxmlformats.org/officeDocument/2006/relationships/image" Target="../media/image23.png"/><Relationship Id="rId10" Type="http://schemas.microsoft.com/office/2007/relationships/hdphoto" Target="../media/hdphoto14.wdp"/><Relationship Id="rId4" Type="http://schemas.microsoft.com/office/2007/relationships/hdphoto" Target="../media/hdphoto11.wdp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276872"/>
            <a:ext cx="8467176" cy="2088232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FF66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ЭМОЦИОНАЛЬНЫЙ МИР ЧЕЛОВЕКА</a:t>
            </a:r>
            <a:r>
              <a:rPr lang="ru-RU" b="1" dirty="0" smtClean="0">
                <a:solidFill>
                  <a:srgbClr val="FF66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/>
            </a:r>
            <a:br>
              <a:rPr lang="ru-RU" b="1" dirty="0" smtClean="0">
                <a:solidFill>
                  <a:srgbClr val="FF66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</a:br>
            <a:r>
              <a:rPr lang="ru-RU" sz="3600" b="1" dirty="0" smtClean="0">
                <a:solidFill>
                  <a:srgbClr val="FF66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6 класс</a:t>
            </a:r>
            <a:endParaRPr lang="ru-RU" sz="3600" b="1" dirty="0">
              <a:solidFill>
                <a:srgbClr val="FF66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67" r="100000">
                        <a14:foregroundMark x1="17195" y1="15473" x2="17195" y2="15473"/>
                        <a14:foregroundMark x1="40067" y1="14550" x2="40067" y2="14550"/>
                        <a14:foregroundMark x1="67112" y1="16628" x2="67112" y2="16628"/>
                        <a14:foregroundMark x1="37896" y1="21247" x2="37896" y2="21247"/>
                        <a14:foregroundMark x1="40568" y1="18245" x2="40568" y2="18245"/>
                        <a14:foregroundMark x1="36060" y1="21016" x2="36060" y2="21016"/>
                        <a14:foregroundMark x1="39566" y1="21478" x2="39566" y2="21478"/>
                        <a14:foregroundMark x1="41402" y1="16628" x2="41402" y2="16628"/>
                        <a14:foregroundMark x1="14691" y1="45266" x2="14691" y2="45266"/>
                        <a14:foregroundMark x1="31219" y1="46420" x2="31219" y2="46420"/>
                        <a14:foregroundMark x1="34725" y1="43649" x2="34725" y2="43649"/>
                        <a14:foregroundMark x1="52755" y1="46189" x2="52755" y2="46189"/>
                        <a14:foregroundMark x1="87145" y1="53811" x2="87145" y2="53811"/>
                        <a14:foregroundMark x1="85810" y1="81755" x2="85810" y2="81755"/>
                        <a14:foregroundMark x1="64942" y1="84296" x2="64942" y2="84296"/>
                        <a14:foregroundMark x1="35893" y1="83603" x2="35893" y2="83603"/>
                        <a14:foregroundMark x1="13689" y1="82448" x2="13689" y2="82448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014"/>
          <a:stretch/>
        </p:blipFill>
        <p:spPr bwMode="auto">
          <a:xfrm>
            <a:off x="323528" y="260648"/>
            <a:ext cx="8467176" cy="1896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74"/>
          <a:stretch/>
        </p:blipFill>
        <p:spPr bwMode="auto">
          <a:xfrm>
            <a:off x="338138" y="4541520"/>
            <a:ext cx="8467725" cy="1948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024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2498" cy="106613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НАСТРОЕНИЕ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67944" y="3789040"/>
            <a:ext cx="4896544" cy="27873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500" b="1" dirty="0">
                <a:solidFill>
                  <a:srgbClr val="713605"/>
                </a:solidFill>
              </a:rPr>
              <a:t>По </a:t>
            </a:r>
            <a:r>
              <a:rPr lang="ru-RU" sz="2500" b="1" dirty="0" smtClean="0">
                <a:solidFill>
                  <a:srgbClr val="713605"/>
                </a:solidFill>
              </a:rPr>
              <a:t>настроению </a:t>
            </a:r>
            <a:r>
              <a:rPr lang="ru-RU" sz="2500" b="1" dirty="0">
                <a:solidFill>
                  <a:srgbClr val="713605"/>
                </a:solidFill>
              </a:rPr>
              <a:t>у человека мы </a:t>
            </a:r>
            <a:r>
              <a:rPr lang="ru-RU" sz="2500" b="1" dirty="0" smtClean="0">
                <a:solidFill>
                  <a:srgbClr val="713605"/>
                </a:solidFill>
              </a:rPr>
              <a:t>можем </a:t>
            </a:r>
            <a:r>
              <a:rPr lang="ru-RU" sz="2500" b="1" dirty="0">
                <a:solidFill>
                  <a:srgbClr val="713605"/>
                </a:solidFill>
              </a:rPr>
              <a:t>узнать о том, </a:t>
            </a:r>
            <a:r>
              <a:rPr lang="ru-RU" sz="2500" b="1" dirty="0" smtClean="0">
                <a:solidFill>
                  <a:srgbClr val="713605"/>
                </a:solidFill>
              </a:rPr>
              <a:t>как человек себя чувствует. От </a:t>
            </a:r>
            <a:r>
              <a:rPr lang="ru-RU" sz="2500" b="1" dirty="0">
                <a:solidFill>
                  <a:srgbClr val="713605"/>
                </a:solidFill>
              </a:rPr>
              <a:t>настроения зависит то, какие решения примет человек или как отреагирует на любую жизненную ситуацию.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1268760"/>
            <a:ext cx="8568952" cy="2304256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НАСТРОЕНИЕ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ВНУТРЕННЕЕ ПРОДОЛЖИТЕЛЬНОЕ ЭМОЦИОНАЛЬНОЕ СОСТОЯНИЕ ЧЕЛОВЕКА В ДАННЫЙ МОМЕНТ ВРЕМЕНИ.  </a:t>
            </a: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1"/>
            <a:ext cx="3672408" cy="278735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811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2498" cy="106613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ВИДЫ НАСТРОЕНИЙ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967" y="4095368"/>
            <a:ext cx="3910985" cy="24299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r>
              <a:rPr lang="ru-RU" sz="3200" b="1" dirty="0">
                <a:solidFill>
                  <a:srgbClr val="713605"/>
                </a:solidFill>
              </a:rPr>
              <a:t>1. </a:t>
            </a:r>
            <a:r>
              <a:rPr lang="ru-RU" sz="3200" b="1" dirty="0" smtClean="0">
                <a:solidFill>
                  <a:srgbClr val="713605"/>
                </a:solidFill>
              </a:rPr>
              <a:t>ПОЛОЖИТЕЛЬНОЕ</a:t>
            </a:r>
            <a:endParaRPr lang="ru-RU" sz="3200" b="1" dirty="0">
              <a:solidFill>
                <a:srgbClr val="713605"/>
              </a:solidFill>
            </a:endParaRPr>
          </a:p>
          <a:p>
            <a:pPr>
              <a:spcAft>
                <a:spcPts val="1200"/>
              </a:spcAft>
            </a:pPr>
            <a:r>
              <a:rPr lang="ru-RU" sz="3200" b="1" dirty="0">
                <a:solidFill>
                  <a:srgbClr val="713605"/>
                </a:solidFill>
              </a:rPr>
              <a:t>2. </a:t>
            </a:r>
            <a:r>
              <a:rPr lang="ru-RU" sz="3200" b="1" dirty="0" smtClean="0">
                <a:solidFill>
                  <a:srgbClr val="713605"/>
                </a:solidFill>
              </a:rPr>
              <a:t>ОТРИЦАТЕЛЬНОЕ</a:t>
            </a:r>
            <a:endParaRPr lang="ru-RU" sz="3200" b="1" dirty="0">
              <a:solidFill>
                <a:srgbClr val="713605"/>
              </a:solidFill>
            </a:endParaRPr>
          </a:p>
          <a:p>
            <a:pPr>
              <a:spcAft>
                <a:spcPts val="1200"/>
              </a:spcAft>
            </a:pPr>
            <a:r>
              <a:rPr lang="ru-RU" sz="3200" b="1" dirty="0">
                <a:solidFill>
                  <a:srgbClr val="713605"/>
                </a:solidFill>
              </a:rPr>
              <a:t>3. </a:t>
            </a:r>
            <a:r>
              <a:rPr lang="ru-RU" sz="3200" b="1" dirty="0" smtClean="0">
                <a:solidFill>
                  <a:srgbClr val="713605"/>
                </a:solidFill>
              </a:rPr>
              <a:t>НЕЙТРАЛЬНОЕ</a:t>
            </a:r>
            <a:endParaRPr lang="ru-RU" sz="3200" b="1" dirty="0">
              <a:solidFill>
                <a:srgbClr val="713605"/>
              </a:solidFill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34" b="10074"/>
          <a:stretch/>
        </p:blipFill>
        <p:spPr bwMode="auto">
          <a:xfrm>
            <a:off x="228967" y="1253600"/>
            <a:ext cx="4318665" cy="28266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620" y="1253600"/>
            <a:ext cx="4239912" cy="28266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47" t="24020"/>
          <a:stretch/>
        </p:blipFill>
        <p:spPr bwMode="auto">
          <a:xfrm>
            <a:off x="4547632" y="4080207"/>
            <a:ext cx="4252900" cy="24721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534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2498" cy="778098"/>
          </a:xfrm>
        </p:spPr>
        <p:txBody>
          <a:bodyPr>
            <a:normAutofit/>
          </a:bodyPr>
          <a:lstStyle/>
          <a:p>
            <a:r>
              <a:rPr lang="ru-RU" sz="4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ИЗМЕНЕНИЕ НАСТРОЕНИЯ</a:t>
            </a:r>
            <a:endParaRPr lang="ru-RU" sz="4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052736"/>
            <a:ext cx="8568952" cy="5544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500" b="1" dirty="0" smtClean="0">
                <a:solidFill>
                  <a:srgbClr val="713605"/>
                </a:solidFill>
              </a:rPr>
              <a:t>Мы </a:t>
            </a:r>
            <a:r>
              <a:rPr lang="ru-RU" sz="2500" b="1" dirty="0">
                <a:solidFill>
                  <a:srgbClr val="713605"/>
                </a:solidFill>
              </a:rPr>
              <a:t>способны менять свое </a:t>
            </a:r>
            <a:endParaRPr lang="ru-RU" sz="2500" b="1" dirty="0" smtClean="0">
              <a:solidFill>
                <a:srgbClr val="713605"/>
              </a:solidFill>
            </a:endParaRPr>
          </a:p>
          <a:p>
            <a:r>
              <a:rPr lang="ru-RU" sz="2500" b="1" dirty="0" smtClean="0">
                <a:solidFill>
                  <a:srgbClr val="713605"/>
                </a:solidFill>
              </a:rPr>
              <a:t>настроение</a:t>
            </a:r>
            <a:r>
              <a:rPr lang="ru-RU" sz="2500" b="1" dirty="0">
                <a:solidFill>
                  <a:srgbClr val="713605"/>
                </a:solidFill>
              </a:rPr>
              <a:t>, точнее оно само </a:t>
            </a:r>
            <a:r>
              <a:rPr lang="ru-RU" sz="2500" b="1" dirty="0" smtClean="0">
                <a:solidFill>
                  <a:srgbClr val="713605"/>
                </a:solidFill>
              </a:rPr>
              <a:t>будет</a:t>
            </a:r>
          </a:p>
          <a:p>
            <a:r>
              <a:rPr lang="ru-RU" sz="2500" b="1" dirty="0" smtClean="0">
                <a:solidFill>
                  <a:srgbClr val="713605"/>
                </a:solidFill>
              </a:rPr>
              <a:t>меняться </a:t>
            </a:r>
            <a:r>
              <a:rPr lang="ru-RU" sz="2500" b="1" dirty="0">
                <a:solidFill>
                  <a:srgbClr val="713605"/>
                </a:solidFill>
              </a:rPr>
              <a:t>под воздействием многих </a:t>
            </a:r>
            <a:endParaRPr lang="ru-RU" sz="2500" b="1" dirty="0" smtClean="0">
              <a:solidFill>
                <a:srgbClr val="713605"/>
              </a:solidFill>
            </a:endParaRPr>
          </a:p>
          <a:p>
            <a:r>
              <a:rPr lang="ru-RU" sz="2500" b="1" dirty="0" smtClean="0">
                <a:solidFill>
                  <a:srgbClr val="713605"/>
                </a:solidFill>
              </a:rPr>
              <a:t>факторов</a:t>
            </a:r>
            <a:r>
              <a:rPr lang="ru-RU" sz="2500" b="1" dirty="0">
                <a:solidFill>
                  <a:srgbClr val="713605"/>
                </a:solidFill>
              </a:rPr>
              <a:t>, таких как</a:t>
            </a:r>
            <a:r>
              <a:rPr lang="ru-RU" sz="2500" b="1" dirty="0" smtClean="0">
                <a:solidFill>
                  <a:srgbClr val="713605"/>
                </a:solidFill>
              </a:rPr>
              <a:t>:</a:t>
            </a:r>
            <a:endParaRPr lang="ru-RU" sz="2500" b="1" dirty="0">
              <a:solidFill>
                <a:srgbClr val="713605"/>
              </a:solidFill>
            </a:endParaRPr>
          </a:p>
          <a:p>
            <a:pPr marL="342900" indent="-342900">
              <a:buClr>
                <a:srgbClr val="713605"/>
              </a:buClr>
              <a:buFont typeface="Wingdings" pitchFamily="2" charset="2"/>
              <a:buChar char="§"/>
            </a:pP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</a:t>
            </a:r>
            <a:r>
              <a:rPr lang="ru-RU" sz="2500" b="1" dirty="0" smtClean="0">
                <a:solidFill>
                  <a:srgbClr val="713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500" b="1" dirty="0">
                <a:solidFill>
                  <a:srgbClr val="713605"/>
                </a:solidFill>
              </a:rPr>
              <a:t>— то, о чем говорят </a:t>
            </a:r>
          </a:p>
          <a:p>
            <a:r>
              <a:rPr lang="ru-RU" sz="2500" b="1" dirty="0" smtClean="0">
                <a:solidFill>
                  <a:srgbClr val="713605"/>
                </a:solidFill>
              </a:rPr>
              <a:t>     человеку </a:t>
            </a:r>
            <a:r>
              <a:rPr lang="ru-RU" sz="2500" b="1" dirty="0">
                <a:solidFill>
                  <a:srgbClr val="713605"/>
                </a:solidFill>
              </a:rPr>
              <a:t>или он говорит сам и </a:t>
            </a:r>
            <a:endParaRPr lang="ru-RU" sz="2500" b="1" dirty="0" smtClean="0">
              <a:solidFill>
                <a:srgbClr val="713605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2500" b="1" dirty="0">
                <a:solidFill>
                  <a:srgbClr val="713605"/>
                </a:solidFill>
              </a:rPr>
              <a:t> </a:t>
            </a:r>
            <a:r>
              <a:rPr lang="ru-RU" sz="2500" b="1" dirty="0" smtClean="0">
                <a:solidFill>
                  <a:srgbClr val="713605"/>
                </a:solidFill>
              </a:rPr>
              <a:t>    самое главное </a:t>
            </a:r>
            <a:r>
              <a:rPr lang="ru-RU" sz="2500" b="1" dirty="0">
                <a:solidFill>
                  <a:srgbClr val="713605"/>
                </a:solidFill>
              </a:rPr>
              <a:t>как (</a:t>
            </a:r>
            <a:r>
              <a:rPr lang="ru-RU" sz="2500" b="1" dirty="0" smtClean="0">
                <a:solidFill>
                  <a:srgbClr val="713605"/>
                </a:solidFill>
              </a:rPr>
              <a:t>эмоции) </a:t>
            </a:r>
          </a:p>
          <a:p>
            <a:pPr marL="342900" indent="-342900">
              <a:spcAft>
                <a:spcPts val="600"/>
              </a:spcAft>
              <a:buClr>
                <a:srgbClr val="713605"/>
              </a:buClr>
              <a:buFont typeface="Wingdings" pitchFamily="2" charset="2"/>
              <a:buChar char="§"/>
            </a:pP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ДЕЙСТВИЯ</a:t>
            </a:r>
            <a:r>
              <a:rPr lang="ru-RU" sz="2500" b="1" dirty="0" smtClean="0">
                <a:solidFill>
                  <a:srgbClr val="713605"/>
                </a:solidFill>
              </a:rPr>
              <a:t> </a:t>
            </a:r>
            <a:r>
              <a:rPr lang="ru-RU" sz="2500" b="1" dirty="0">
                <a:solidFill>
                  <a:srgbClr val="713605"/>
                </a:solidFill>
              </a:rPr>
              <a:t>— то, чем занимается человек, что делает и на что он тратит свою </a:t>
            </a:r>
            <a:r>
              <a:rPr lang="ru-RU" sz="2500" b="1" dirty="0" smtClean="0">
                <a:solidFill>
                  <a:srgbClr val="713605"/>
                </a:solidFill>
              </a:rPr>
              <a:t>энергию</a:t>
            </a:r>
            <a:endParaRPr lang="ru-RU" sz="2500" b="1" dirty="0">
              <a:solidFill>
                <a:srgbClr val="713605"/>
              </a:solidFill>
            </a:endParaRPr>
          </a:p>
          <a:p>
            <a:pPr marL="342900" indent="-342900">
              <a:spcAft>
                <a:spcPts val="600"/>
              </a:spcAft>
              <a:buClr>
                <a:srgbClr val="713605"/>
              </a:buClr>
              <a:buFont typeface="Wingdings" pitchFamily="2" charset="2"/>
              <a:buChar char="§"/>
            </a:pP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СОБЫТИЯ</a:t>
            </a:r>
            <a:r>
              <a:rPr lang="ru-RU" sz="2500" b="1" dirty="0" smtClean="0">
                <a:solidFill>
                  <a:srgbClr val="713605"/>
                </a:solidFill>
              </a:rPr>
              <a:t> </a:t>
            </a:r>
            <a:r>
              <a:rPr lang="ru-RU" sz="2500" b="1" dirty="0">
                <a:solidFill>
                  <a:srgbClr val="713605"/>
                </a:solidFill>
              </a:rPr>
              <a:t>— ситуации, которые возникают зависимо или независимо от этого </a:t>
            </a:r>
            <a:r>
              <a:rPr lang="ru-RU" sz="2500" b="1" dirty="0" smtClean="0">
                <a:solidFill>
                  <a:srgbClr val="713605"/>
                </a:solidFill>
              </a:rPr>
              <a:t>человека</a:t>
            </a:r>
            <a:endParaRPr lang="ru-RU" sz="2500" b="1" dirty="0">
              <a:solidFill>
                <a:srgbClr val="713605"/>
              </a:solidFill>
            </a:endParaRPr>
          </a:p>
          <a:p>
            <a:pPr marL="342900" indent="-342900">
              <a:spcAft>
                <a:spcPts val="600"/>
              </a:spcAft>
              <a:buClr>
                <a:srgbClr val="713605"/>
              </a:buClr>
              <a:buFont typeface="Wingdings" pitchFamily="2" charset="2"/>
              <a:buChar char="§"/>
            </a:pP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ВНУТРЕННИЕ </a:t>
            </a: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ПЕРЕЖИВАНИЯ </a:t>
            </a:r>
            <a:r>
              <a:rPr lang="ru-RU" sz="2500" b="1" dirty="0" smtClean="0">
                <a:solidFill>
                  <a:srgbClr val="713605"/>
                </a:solidFill>
              </a:rPr>
              <a:t>— </a:t>
            </a:r>
            <a:r>
              <a:rPr lang="ru-RU" sz="2500" b="1" dirty="0">
                <a:solidFill>
                  <a:srgbClr val="713605"/>
                </a:solidFill>
              </a:rPr>
              <a:t>это то, что думает человек о том, что происходит вокруг (слова, действия,  события</a:t>
            </a:r>
            <a:r>
              <a:rPr lang="ru-RU" sz="2500" b="1" dirty="0" smtClean="0">
                <a:solidFill>
                  <a:srgbClr val="713605"/>
                </a:solidFill>
              </a:rPr>
              <a:t>)</a:t>
            </a:r>
            <a:endParaRPr lang="ru-RU" sz="2500" b="1" dirty="0">
              <a:solidFill>
                <a:srgbClr val="713605"/>
              </a:solidFill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22" b="95223" l="3750" r="95000">
                        <a14:foregroundMark x1="63000" y1="26115" x2="63000" y2="26115"/>
                        <a14:backgroundMark x1="43250" y1="81847" x2="43250" y2="81847"/>
                        <a14:backgroundMark x1="60000" y1="76752" x2="60000" y2="76752"/>
                        <a14:backgroundMark x1="67250" y1="78662" x2="67250" y2="78662"/>
                        <a14:backgroundMark x1="73000" y1="80255" x2="73000" y2="80255"/>
                        <a14:backgroundMark x1="77750" y1="79618" x2="77750" y2="79618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140" y="1196752"/>
            <a:ext cx="3531603" cy="2772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122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2498" cy="922114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ЧУВСТВА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24719" y="3717032"/>
            <a:ext cx="4295753" cy="280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713605"/>
                </a:solidFill>
              </a:rPr>
              <a:t>Эмоции кратковременные, а чувства длительные и устойчивые, эмоциями мы реагируем на </a:t>
            </a:r>
            <a:r>
              <a:rPr lang="ru-RU" sz="2600" b="1" dirty="0" smtClean="0">
                <a:solidFill>
                  <a:srgbClr val="713605"/>
                </a:solidFill>
              </a:rPr>
              <a:t>какую-либо ситуацию </a:t>
            </a:r>
            <a:endParaRPr lang="ru-RU" sz="2600" b="1" dirty="0">
              <a:solidFill>
                <a:srgbClr val="713605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0243" y="1165920"/>
            <a:ext cx="8568952" cy="2304256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ЧУВСТВА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ПЕРЕЖИВАЕМЫЕ В РАЗЛИЧНОЙ ФОРМЕ ОТНОШЕНИЯ ЧЕЛОВЕКА К ПРЕДМЕТАМ И ЯВЛЕНИЯМ ДЕЙСТВИТЕЛЬНОСТИ.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44" y="3638737"/>
            <a:ext cx="4065131" cy="302154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321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2498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ВИДЫ ЧУВСТВ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967" y="4797152"/>
            <a:ext cx="8724111" cy="18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Aft>
                <a:spcPts val="600"/>
              </a:spcAft>
              <a:buClr>
                <a:srgbClr val="713605"/>
              </a:buClr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МОРАЛЬНЫЕ</a:t>
            </a:r>
            <a:r>
              <a:rPr lang="ru-RU" sz="2800" b="1" dirty="0" smtClean="0">
                <a:solidFill>
                  <a:srgbClr val="713605"/>
                </a:solidFill>
              </a:rPr>
              <a:t> –  </a:t>
            </a:r>
            <a:r>
              <a:rPr lang="ru-RU" sz="2800" b="1" dirty="0">
                <a:solidFill>
                  <a:srgbClr val="713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патриотизм, чувство долга, товарищества, сочувствия, симпатии, </a:t>
            </a:r>
            <a:r>
              <a:rPr lang="ru-RU" sz="2800" b="1" dirty="0" smtClean="0">
                <a:solidFill>
                  <a:srgbClr val="713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любви </a:t>
            </a:r>
            <a:r>
              <a:rPr lang="ru-RU" sz="2800" b="1" dirty="0" smtClean="0">
                <a:solidFill>
                  <a:srgbClr val="713605"/>
                </a:solidFill>
              </a:rPr>
              <a:t>(отображают </a:t>
            </a:r>
            <a:r>
              <a:rPr lang="ru-RU" sz="2800" b="1" dirty="0">
                <a:solidFill>
                  <a:srgbClr val="713605"/>
                </a:solidFill>
              </a:rPr>
              <a:t>отношение человека к другим людям, обществу и к самому </a:t>
            </a:r>
            <a:r>
              <a:rPr lang="ru-RU" sz="2800" b="1" dirty="0" smtClean="0">
                <a:solidFill>
                  <a:srgbClr val="713605"/>
                </a:solidFill>
              </a:rPr>
              <a:t>себе)</a:t>
            </a:r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0" r="5929"/>
          <a:stretch/>
        </p:blipFill>
        <p:spPr bwMode="auto">
          <a:xfrm>
            <a:off x="228967" y="1043003"/>
            <a:ext cx="4602112" cy="372558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491"/>
          <a:stretch/>
        </p:blipFill>
        <p:spPr bwMode="auto">
          <a:xfrm>
            <a:off x="4892844" y="1032347"/>
            <a:ext cx="4072026" cy="37255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23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2498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ВИДЫ ЧУВСТВ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967" y="4221088"/>
            <a:ext cx="8591505" cy="23762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Aft>
                <a:spcPts val="600"/>
              </a:spcAft>
              <a:buClr>
                <a:srgbClr val="713605"/>
              </a:buClr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ИНТЕЛЛЕКТУАЛЬНЫЕ</a:t>
            </a:r>
            <a:r>
              <a:rPr lang="ru-RU" sz="2800" b="1" dirty="0" smtClean="0">
                <a:solidFill>
                  <a:srgbClr val="713605"/>
                </a:solidFill>
              </a:rPr>
              <a:t> – заинтересованность</a:t>
            </a:r>
            <a:r>
              <a:rPr lang="ru-RU" sz="2800" b="1" dirty="0">
                <a:solidFill>
                  <a:srgbClr val="713605"/>
                </a:solidFill>
              </a:rPr>
              <a:t>, удивление, сомнение, разочарование, </a:t>
            </a:r>
            <a:r>
              <a:rPr lang="ru-RU" sz="2800" b="1" dirty="0" smtClean="0">
                <a:solidFill>
                  <a:srgbClr val="713605"/>
                </a:solidFill>
              </a:rPr>
              <a:t>уверенность (возникают </a:t>
            </a:r>
            <a:r>
              <a:rPr lang="ru-RU" sz="2800" b="1" dirty="0">
                <a:solidFill>
                  <a:srgbClr val="713605"/>
                </a:solidFill>
              </a:rPr>
              <a:t>в связи с познавательной деятельностью, направленной на </a:t>
            </a:r>
            <a:r>
              <a:rPr lang="ru-RU" sz="2800" b="1" dirty="0" smtClean="0">
                <a:solidFill>
                  <a:srgbClr val="713605"/>
                </a:solidFill>
              </a:rPr>
              <a:t> </a:t>
            </a:r>
            <a:r>
              <a:rPr lang="ru-RU" sz="2800" b="1" dirty="0">
                <a:solidFill>
                  <a:srgbClr val="713605"/>
                </a:solidFill>
              </a:rPr>
              <a:t>освоение </a:t>
            </a:r>
            <a:r>
              <a:rPr lang="ru-RU" sz="2800" b="1" dirty="0" smtClean="0">
                <a:solidFill>
                  <a:srgbClr val="713605"/>
                </a:solidFill>
              </a:rPr>
              <a:t>действительности)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64" y="1068132"/>
            <a:ext cx="4258376" cy="319378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575" y="1068132"/>
            <a:ext cx="4706626" cy="319378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985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2498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ВИДЫ ЧУВСТВ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967" y="4653136"/>
            <a:ext cx="8591505" cy="1944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Aft>
                <a:spcPts val="600"/>
              </a:spcAft>
              <a:buClr>
                <a:srgbClr val="713605"/>
              </a:buClr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FF6600"/>
                </a:solidFill>
              </a:rPr>
              <a:t>ЭСТЕТИЧЕСКИЕ</a:t>
            </a:r>
            <a:r>
              <a:rPr lang="ru-RU" sz="2800" b="1" dirty="0" smtClean="0">
                <a:solidFill>
                  <a:srgbClr val="713605"/>
                </a:solidFill>
              </a:rPr>
              <a:t> – чувство </a:t>
            </a:r>
            <a:r>
              <a:rPr lang="ru-RU" sz="2800" b="1" dirty="0">
                <a:solidFill>
                  <a:srgbClr val="713605"/>
                </a:solidFill>
              </a:rPr>
              <a:t>юмора, чувство трагического, комического, чувство </a:t>
            </a:r>
            <a:r>
              <a:rPr lang="ru-RU" sz="2800" b="1" dirty="0" smtClean="0">
                <a:solidFill>
                  <a:srgbClr val="713605"/>
                </a:solidFill>
              </a:rPr>
              <a:t>прекрасного, ирония (исходят </a:t>
            </a:r>
            <a:r>
              <a:rPr lang="ru-RU" sz="2800" b="1" dirty="0">
                <a:solidFill>
                  <a:srgbClr val="713605"/>
                </a:solidFill>
              </a:rPr>
              <a:t>из представлений и ощущений человека о прекрасном и </a:t>
            </a:r>
            <a:r>
              <a:rPr lang="ru-RU" sz="2800" b="1" dirty="0" smtClean="0">
                <a:solidFill>
                  <a:srgbClr val="713605"/>
                </a:solidFill>
              </a:rPr>
              <a:t>уродливом</a:t>
            </a:r>
            <a:r>
              <a:rPr lang="ru-RU" sz="2800" b="1" dirty="0">
                <a:solidFill>
                  <a:srgbClr val="713605"/>
                </a:solidFill>
              </a:rPr>
              <a:t>)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67" y="1143000"/>
            <a:ext cx="5243357" cy="35101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626" y="1143000"/>
            <a:ext cx="4680181" cy="35101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765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2498" cy="106613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ЭМПАТИЯ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967" y="1124744"/>
            <a:ext cx="8591505" cy="17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ЭМПАТИЯ</a:t>
            </a:r>
            <a:r>
              <a:rPr lang="ru-RU" sz="2500" b="1" dirty="0" smtClean="0">
                <a:solidFill>
                  <a:srgbClr val="713605"/>
                </a:solidFill>
              </a:rPr>
              <a:t> </a:t>
            </a:r>
            <a:r>
              <a:rPr lang="ru-RU" sz="2500" b="1" dirty="0">
                <a:solidFill>
                  <a:srgbClr val="713605"/>
                </a:solidFill>
              </a:rPr>
              <a:t>– это </a:t>
            </a:r>
            <a:r>
              <a:rPr lang="ru-RU" sz="2500" b="1" dirty="0" smtClean="0">
                <a:solidFill>
                  <a:srgbClr val="713605"/>
                </a:solidFill>
              </a:rPr>
              <a:t>проникновение </a:t>
            </a:r>
            <a:r>
              <a:rPr lang="ru-RU" sz="2500" b="1" dirty="0">
                <a:solidFill>
                  <a:srgbClr val="713605"/>
                </a:solidFill>
              </a:rPr>
              <a:t>во внутренний мир </a:t>
            </a:r>
            <a:r>
              <a:rPr lang="ru-RU" sz="2500" b="1" dirty="0" smtClean="0">
                <a:solidFill>
                  <a:srgbClr val="713605"/>
                </a:solidFill>
              </a:rPr>
              <a:t>человека. Эмпатическая </a:t>
            </a:r>
            <a:r>
              <a:rPr lang="ru-RU" sz="2500" b="1" dirty="0">
                <a:solidFill>
                  <a:srgbClr val="713605"/>
                </a:solidFill>
              </a:rPr>
              <a:t>личность способна воспринимать переживания другого человека с его позиции, </a:t>
            </a:r>
            <a:r>
              <a:rPr lang="ru-RU" sz="2500" b="1" dirty="0" smtClean="0">
                <a:solidFill>
                  <a:srgbClr val="713605"/>
                </a:solidFill>
              </a:rPr>
              <a:t>не </a:t>
            </a:r>
            <a:r>
              <a:rPr lang="ru-RU" sz="2500" b="1" dirty="0">
                <a:solidFill>
                  <a:srgbClr val="713605"/>
                </a:solidFill>
              </a:rPr>
              <a:t>теряя при этом ясности понимания собственной личности.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67" y="2972936"/>
            <a:ext cx="5187896" cy="367475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697" y="2960927"/>
            <a:ext cx="3698775" cy="3698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929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2498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КОНТРОЛЬ НАД ЭМОЦИЯМИ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42" y="3465004"/>
            <a:ext cx="3822602" cy="316514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28967" y="1124744"/>
            <a:ext cx="8591505" cy="4320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500" b="1" dirty="0" smtClean="0">
                <a:solidFill>
                  <a:srgbClr val="713605"/>
                </a:solidFill>
              </a:rPr>
              <a:t>1. Используйте </a:t>
            </a:r>
            <a:r>
              <a:rPr lang="ru-RU" sz="2500" b="1" dirty="0">
                <a:solidFill>
                  <a:srgbClr val="713605"/>
                </a:solidFill>
              </a:rPr>
              <a:t>свое воображение как холст. </a:t>
            </a:r>
            <a:endParaRPr lang="ru-RU" sz="2500" b="1" dirty="0" smtClean="0">
              <a:solidFill>
                <a:srgbClr val="713605"/>
              </a:solidFill>
            </a:endParaRPr>
          </a:p>
          <a:p>
            <a:r>
              <a:rPr lang="ru-RU" sz="2500" b="1" dirty="0" smtClean="0">
                <a:solidFill>
                  <a:srgbClr val="713605"/>
                </a:solidFill>
              </a:rPr>
              <a:t>2. Если </a:t>
            </a:r>
            <a:r>
              <a:rPr lang="ru-RU" sz="2500" b="1" dirty="0">
                <a:solidFill>
                  <a:srgbClr val="713605"/>
                </a:solidFill>
              </a:rPr>
              <a:t>вы обсуждаете неприятные вещи, представьте что вокруг вас прочная стена, через которую не проникает негативная энергия собеседника. </a:t>
            </a:r>
          </a:p>
          <a:p>
            <a:r>
              <a:rPr lang="ru-RU" sz="2500" b="1" dirty="0" smtClean="0">
                <a:solidFill>
                  <a:srgbClr val="713605"/>
                </a:solidFill>
              </a:rPr>
              <a:t>3. Рисуйте </a:t>
            </a:r>
            <a:r>
              <a:rPr lang="ru-RU" sz="2500" b="1" dirty="0">
                <a:solidFill>
                  <a:srgbClr val="713605"/>
                </a:solidFill>
              </a:rPr>
              <a:t>на бумаге. </a:t>
            </a:r>
            <a:endParaRPr lang="ru-RU" sz="2500" b="1" dirty="0" smtClean="0">
              <a:solidFill>
                <a:srgbClr val="713605"/>
              </a:solidFill>
            </a:endParaRPr>
          </a:p>
          <a:p>
            <a:r>
              <a:rPr lang="ru-RU" sz="2500" b="1" dirty="0" smtClean="0">
                <a:solidFill>
                  <a:srgbClr val="713605"/>
                </a:solidFill>
              </a:rPr>
              <a:t>4. Научитесь </a:t>
            </a:r>
            <a:r>
              <a:rPr lang="ru-RU" sz="2500" b="1" dirty="0">
                <a:solidFill>
                  <a:srgbClr val="713605"/>
                </a:solidFill>
              </a:rPr>
              <a:t>тренировать свои чувства с помощью </a:t>
            </a:r>
            <a:r>
              <a:rPr lang="ru-RU" sz="2500" b="1" dirty="0" smtClean="0">
                <a:solidFill>
                  <a:srgbClr val="713605"/>
                </a:solidFill>
              </a:rPr>
              <a:t>    </a:t>
            </a:r>
          </a:p>
          <a:p>
            <a:r>
              <a:rPr lang="ru-RU" sz="2500" b="1" dirty="0">
                <a:solidFill>
                  <a:srgbClr val="713605"/>
                </a:solidFill>
              </a:rPr>
              <a:t> </a:t>
            </a:r>
            <a:r>
              <a:rPr lang="ru-RU" sz="2500" b="1" dirty="0" smtClean="0">
                <a:solidFill>
                  <a:srgbClr val="713605"/>
                </a:solidFill>
              </a:rPr>
              <a:t>                                                     следующего алгоритма: </a:t>
            </a:r>
          </a:p>
          <a:p>
            <a:r>
              <a:rPr lang="ru-RU" sz="2500" b="1" dirty="0">
                <a:solidFill>
                  <a:srgbClr val="713605"/>
                </a:solidFill>
              </a:rPr>
              <a:t> </a:t>
            </a:r>
            <a:r>
              <a:rPr lang="ru-RU" sz="2500" b="1" dirty="0" smtClean="0">
                <a:solidFill>
                  <a:srgbClr val="713605"/>
                </a:solidFill>
              </a:rPr>
              <a:t>                                                     распознавайте </a:t>
            </a:r>
            <a:r>
              <a:rPr lang="ru-RU" sz="2500" b="1" dirty="0">
                <a:solidFill>
                  <a:srgbClr val="713605"/>
                </a:solidFill>
              </a:rPr>
              <a:t>свои </a:t>
            </a:r>
            <a:r>
              <a:rPr lang="ru-RU" sz="2500" b="1" dirty="0" smtClean="0">
                <a:solidFill>
                  <a:srgbClr val="713605"/>
                </a:solidFill>
              </a:rPr>
              <a:t>эмоции;</a:t>
            </a:r>
            <a:endParaRPr lang="ru-RU" sz="2500" b="1" dirty="0">
              <a:solidFill>
                <a:srgbClr val="713605"/>
              </a:solidFill>
            </a:endParaRPr>
          </a:p>
          <a:p>
            <a:r>
              <a:rPr lang="ru-RU" sz="2500" b="1" dirty="0" smtClean="0">
                <a:solidFill>
                  <a:srgbClr val="713605"/>
                </a:solidFill>
              </a:rPr>
              <a:t>                                                      признайте </a:t>
            </a:r>
            <a:r>
              <a:rPr lang="ru-RU" sz="2500" b="1" dirty="0">
                <a:solidFill>
                  <a:srgbClr val="713605"/>
                </a:solidFill>
              </a:rPr>
              <a:t>тот факт, что вами </a:t>
            </a:r>
            <a:endParaRPr lang="ru-RU" sz="2500" b="1" dirty="0" smtClean="0">
              <a:solidFill>
                <a:srgbClr val="713605"/>
              </a:solidFill>
            </a:endParaRPr>
          </a:p>
          <a:p>
            <a:r>
              <a:rPr lang="ru-RU" sz="2500" b="1" dirty="0">
                <a:solidFill>
                  <a:srgbClr val="713605"/>
                </a:solidFill>
              </a:rPr>
              <a:t> </a:t>
            </a:r>
            <a:r>
              <a:rPr lang="ru-RU" sz="2500" b="1" dirty="0" smtClean="0">
                <a:solidFill>
                  <a:srgbClr val="713605"/>
                </a:solidFill>
              </a:rPr>
              <a:t>                                                     овладела </a:t>
            </a:r>
            <a:r>
              <a:rPr lang="ru-RU" sz="2500" b="1" dirty="0">
                <a:solidFill>
                  <a:srgbClr val="713605"/>
                </a:solidFill>
              </a:rPr>
              <a:t>именно та или иная </a:t>
            </a:r>
            <a:endParaRPr lang="ru-RU" sz="2500" b="1" dirty="0" smtClean="0">
              <a:solidFill>
                <a:srgbClr val="713605"/>
              </a:solidFill>
            </a:endParaRPr>
          </a:p>
          <a:p>
            <a:r>
              <a:rPr lang="ru-RU" sz="2500" b="1" dirty="0">
                <a:solidFill>
                  <a:srgbClr val="713605"/>
                </a:solidFill>
              </a:rPr>
              <a:t> </a:t>
            </a:r>
            <a:r>
              <a:rPr lang="ru-RU" sz="2500" b="1" dirty="0" smtClean="0">
                <a:solidFill>
                  <a:srgbClr val="713605"/>
                </a:solidFill>
              </a:rPr>
              <a:t>                                                     эмоция; проанализируйте</a:t>
            </a:r>
            <a:r>
              <a:rPr lang="ru-RU" sz="2500" b="1" dirty="0">
                <a:solidFill>
                  <a:srgbClr val="713605"/>
                </a:solidFill>
              </a:rPr>
              <a:t>, </a:t>
            </a:r>
            <a:r>
              <a:rPr lang="ru-RU" sz="2500" b="1" dirty="0" smtClean="0">
                <a:solidFill>
                  <a:srgbClr val="713605"/>
                </a:solidFill>
              </a:rPr>
              <a:t>что</a:t>
            </a:r>
          </a:p>
          <a:p>
            <a:r>
              <a:rPr lang="ru-RU" sz="2500" b="1" dirty="0">
                <a:solidFill>
                  <a:srgbClr val="713605"/>
                </a:solidFill>
              </a:rPr>
              <a:t> </a:t>
            </a:r>
            <a:r>
              <a:rPr lang="ru-RU" sz="2500" b="1" dirty="0" smtClean="0">
                <a:solidFill>
                  <a:srgbClr val="713605"/>
                </a:solidFill>
              </a:rPr>
              <a:t>                                                     именно </a:t>
            </a:r>
            <a:r>
              <a:rPr lang="ru-RU" sz="2500" b="1" dirty="0">
                <a:solidFill>
                  <a:srgbClr val="713605"/>
                </a:solidFill>
              </a:rPr>
              <a:t>ее вызвало.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5715744"/>
            <a:ext cx="47525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понимая самого себя, невозможно понять других.</a:t>
            </a:r>
          </a:p>
        </p:txBody>
      </p:sp>
    </p:spTree>
    <p:extLst>
      <p:ext uri="{BB962C8B-B14F-4D97-AF65-F5344CB8AC3E}">
        <p14:creationId xmlns:p14="http://schemas.microsoft.com/office/powerpoint/2010/main" val="91615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994122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МИР ЭМОЦИЙ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24744"/>
            <a:ext cx="8568952" cy="1944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>
                <a:solidFill>
                  <a:srgbClr val="713605"/>
                </a:solidFill>
              </a:rPr>
              <a:t>Воспринимая окружающий мир, человек своеобразно выражает свое личное отношение к разным предметам и явлениям. И это не просто суждения, а особые сложные переживания, которые доступны всем нам благодаря комплексу различных эмоций.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4751" y="1124744"/>
            <a:ext cx="8568952" cy="1944216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ЭМОЦИИ – ЭТО РЕАКЦИИ НАШЕГО ОРГАНИЗМА НА ПРИЯТНЫЕ И НЕПРИЯТНЫЕ ВОЗДЕЙСТВИЯ ОКРУЖАЮЩЕГО МИРА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00" r="29204"/>
          <a:stretch/>
        </p:blipFill>
        <p:spPr bwMode="auto">
          <a:xfrm>
            <a:off x="3033034" y="3157163"/>
            <a:ext cx="3392738" cy="358680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0" r="10743"/>
          <a:stretch/>
        </p:blipFill>
        <p:spPr bwMode="auto">
          <a:xfrm>
            <a:off x="234751" y="3157163"/>
            <a:ext cx="2819243" cy="356464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772" y="3164285"/>
            <a:ext cx="2440240" cy="355752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958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2498" cy="128215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ВИДЫ ЭМОЦИЙ 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У ЖИВОТНЫХ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67" y="1628800"/>
            <a:ext cx="2859752" cy="285975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107" y="1628800"/>
            <a:ext cx="4266297" cy="285975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68" y="4221088"/>
            <a:ext cx="3070892" cy="230316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61" r="18500"/>
          <a:stretch/>
        </p:blipFill>
        <p:spPr bwMode="auto">
          <a:xfrm>
            <a:off x="5940152" y="1628800"/>
            <a:ext cx="2933952" cy="273969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4" r="3417"/>
          <a:stretch/>
        </p:blipFill>
        <p:spPr bwMode="auto">
          <a:xfrm>
            <a:off x="6080045" y="4221088"/>
            <a:ext cx="2800483" cy="22893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47"/>
          <a:stretch/>
        </p:blipFill>
        <p:spPr bwMode="auto">
          <a:xfrm>
            <a:off x="3211286" y="4221088"/>
            <a:ext cx="3013508" cy="230316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199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2498" cy="106613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ВИДЫ ЭМОЦИЙ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1800" y="1340768"/>
            <a:ext cx="6012387" cy="17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i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Известный американский психолог </a:t>
            </a:r>
            <a:r>
              <a:rPr lang="ru-RU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Кэррол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Изард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составил 10 основных эмоций человека</a:t>
            </a:r>
            <a:endParaRPr lang="ru-RU" sz="3200" b="1" i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23"/>
          <a:stretch/>
        </p:blipFill>
        <p:spPr bwMode="auto">
          <a:xfrm>
            <a:off x="323528" y="1182469"/>
            <a:ext cx="2254800" cy="209775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3528" y="3320378"/>
            <a:ext cx="5630024" cy="32769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ru-RU" sz="2500" b="1" dirty="0" smtClean="0">
                <a:solidFill>
                  <a:srgbClr val="713605"/>
                </a:solidFill>
              </a:rPr>
              <a:t>1. </a:t>
            </a: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</a:t>
            </a:r>
            <a:r>
              <a:rPr lang="ru-RU" sz="2500" b="1" dirty="0" smtClean="0">
                <a:solidFill>
                  <a:srgbClr val="713605"/>
                </a:solidFill>
              </a:rPr>
              <a:t> </a:t>
            </a:r>
            <a:r>
              <a:rPr lang="ru-RU" sz="2500" b="1" dirty="0">
                <a:solidFill>
                  <a:srgbClr val="713605"/>
                </a:solidFill>
              </a:rPr>
              <a:t>– позитивная эмоция, которая </a:t>
            </a:r>
            <a:r>
              <a:rPr lang="ru-RU" sz="2500" b="1" dirty="0" smtClean="0">
                <a:solidFill>
                  <a:srgbClr val="713605"/>
                </a:solidFill>
              </a:rPr>
              <a:t>способствует </a:t>
            </a:r>
            <a:r>
              <a:rPr lang="ru-RU" sz="2500" b="1" dirty="0">
                <a:solidFill>
                  <a:srgbClr val="713605"/>
                </a:solidFill>
              </a:rPr>
              <a:t>творческой деятельности, позитивно влияет на </a:t>
            </a:r>
            <a:r>
              <a:rPr lang="ru-RU" sz="2500" b="1" dirty="0" smtClean="0">
                <a:solidFill>
                  <a:srgbClr val="713605"/>
                </a:solidFill>
              </a:rPr>
              <a:t>внимание.</a:t>
            </a:r>
            <a:endParaRPr lang="ru-RU" sz="2500" b="1" dirty="0">
              <a:solidFill>
                <a:srgbClr val="713605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2500" b="1" dirty="0" smtClean="0">
                <a:solidFill>
                  <a:srgbClr val="713605"/>
                </a:solidFill>
              </a:rPr>
              <a:t>2. </a:t>
            </a: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РАДОСТЬ</a:t>
            </a:r>
            <a:r>
              <a:rPr lang="ru-RU" sz="2500" b="1" dirty="0" smtClean="0">
                <a:solidFill>
                  <a:srgbClr val="713605"/>
                </a:solidFill>
              </a:rPr>
              <a:t> </a:t>
            </a:r>
            <a:r>
              <a:rPr lang="ru-RU" sz="2500" b="1" dirty="0">
                <a:solidFill>
                  <a:srgbClr val="713605"/>
                </a:solidFill>
              </a:rPr>
              <a:t>– максимально-желательная эмоция, которая </a:t>
            </a:r>
            <a:r>
              <a:rPr lang="ru-RU" sz="2500" b="1" dirty="0" smtClean="0">
                <a:solidFill>
                  <a:srgbClr val="713605"/>
                </a:solidFill>
              </a:rPr>
              <a:t>связано </a:t>
            </a:r>
            <a:r>
              <a:rPr lang="ru-RU" sz="2500" b="1" dirty="0">
                <a:solidFill>
                  <a:srgbClr val="713605"/>
                </a:solidFill>
              </a:rPr>
              <a:t>с уверенностью, собственной значимостью</a:t>
            </a:r>
            <a:r>
              <a:rPr lang="ru-RU" sz="2500" b="1" dirty="0" smtClean="0">
                <a:solidFill>
                  <a:srgbClr val="713605"/>
                </a:solidFill>
              </a:rPr>
              <a:t>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12159" y="2855513"/>
            <a:ext cx="2808313" cy="19105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76"/>
          <a:stretch/>
        </p:blipFill>
        <p:spPr bwMode="auto">
          <a:xfrm>
            <a:off x="6012160" y="4879361"/>
            <a:ext cx="2808313" cy="17444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047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2498" cy="106613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ВИДЫ ЭМОЦИЙ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967" y="3284984"/>
            <a:ext cx="8591505" cy="3312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ru-RU" sz="2500" b="1" dirty="0" smtClean="0">
                <a:solidFill>
                  <a:srgbClr val="713605"/>
                </a:solidFill>
              </a:rPr>
              <a:t>3. </a:t>
            </a: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ПРЕЗРЕНИЕ</a:t>
            </a:r>
            <a:r>
              <a:rPr lang="ru-RU" sz="2500" b="1" dirty="0" smtClean="0">
                <a:solidFill>
                  <a:srgbClr val="713605"/>
                </a:solidFill>
              </a:rPr>
              <a:t> </a:t>
            </a:r>
            <a:r>
              <a:rPr lang="ru-RU" sz="2500" b="1" dirty="0">
                <a:solidFill>
                  <a:srgbClr val="713605"/>
                </a:solidFill>
              </a:rPr>
              <a:t>— отрицательное эмоциональное состояние</a:t>
            </a:r>
            <a:r>
              <a:rPr lang="ru-RU" sz="2500" b="1" dirty="0" smtClean="0">
                <a:solidFill>
                  <a:srgbClr val="713605"/>
                </a:solidFill>
              </a:rPr>
              <a:t>, порождаемое рассогласованием жизненных позиций, взглядов и поведения субъекта с жизненными позициями, взглядами и поведением объекта, </a:t>
            </a:r>
            <a:r>
              <a:rPr lang="ru-RU" sz="2500" b="1" dirty="0">
                <a:solidFill>
                  <a:srgbClr val="713605"/>
                </a:solidFill>
              </a:rPr>
              <a:t>связано с чувством собственного превосходства. </a:t>
            </a:r>
            <a:endParaRPr lang="ru-RU" sz="2500" b="1" dirty="0" smtClean="0">
              <a:solidFill>
                <a:srgbClr val="713605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2500" b="1" dirty="0">
                <a:solidFill>
                  <a:srgbClr val="713605"/>
                </a:solidFill>
              </a:rPr>
              <a:t>4. </a:t>
            </a:r>
            <a:r>
              <a:rPr lang="ru-RU" sz="25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СТРАДАНИЕ</a:t>
            </a:r>
            <a:r>
              <a:rPr lang="ru-RU" sz="2500" b="1" dirty="0">
                <a:solidFill>
                  <a:srgbClr val="713605"/>
                </a:solidFill>
              </a:rPr>
              <a:t> — отрицательное состояние, связанное с невозможностью удовлетворения важнейших жизненных потребностей, ощущение </a:t>
            </a:r>
            <a:r>
              <a:rPr lang="ru-RU" sz="2500" b="1" dirty="0" smtClean="0">
                <a:solidFill>
                  <a:srgbClr val="713605"/>
                </a:solidFill>
              </a:rPr>
              <a:t>жалости </a:t>
            </a:r>
            <a:r>
              <a:rPr lang="ru-RU" sz="2500" b="1" dirty="0">
                <a:solidFill>
                  <a:srgbClr val="713605"/>
                </a:solidFill>
              </a:rPr>
              <a:t>к себе.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204388"/>
            <a:ext cx="2088232" cy="208823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53" y="1204388"/>
            <a:ext cx="2071074" cy="207107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http://mamunya.net/files/2010/05/pechal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69" b="19420"/>
          <a:stretch/>
        </p:blipFill>
        <p:spPr bwMode="auto">
          <a:xfrm>
            <a:off x="2196689" y="1184014"/>
            <a:ext cx="2347143" cy="209144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716"/>
          <a:stretch/>
        </p:blipFill>
        <p:spPr bwMode="auto">
          <a:xfrm>
            <a:off x="4507559" y="1204388"/>
            <a:ext cx="2367276" cy="209775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907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2498" cy="106613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ВИДЫ ЭМОЦИЙ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3842016"/>
            <a:ext cx="8496944" cy="2755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ru-RU" sz="2500" b="1" dirty="0" smtClean="0">
                <a:solidFill>
                  <a:srgbClr val="713605"/>
                </a:solidFill>
              </a:rPr>
              <a:t>5. </a:t>
            </a: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ГНЕВ</a:t>
            </a:r>
            <a:r>
              <a:rPr lang="ru-RU" sz="2500" b="1" dirty="0" smtClean="0">
                <a:solidFill>
                  <a:srgbClr val="713605"/>
                </a:solidFill>
              </a:rPr>
              <a:t> —состояние</a:t>
            </a:r>
            <a:r>
              <a:rPr lang="ru-RU" sz="2500" b="1" dirty="0">
                <a:solidFill>
                  <a:srgbClr val="713605"/>
                </a:solidFill>
              </a:rPr>
              <a:t>, </a:t>
            </a:r>
            <a:r>
              <a:rPr lang="ru-RU" sz="2500" b="1" dirty="0" smtClean="0">
                <a:solidFill>
                  <a:srgbClr val="713605"/>
                </a:solidFill>
              </a:rPr>
              <a:t>вызываемое </a:t>
            </a:r>
            <a:r>
              <a:rPr lang="ru-RU" sz="2500" b="1" dirty="0">
                <a:solidFill>
                  <a:srgbClr val="713605"/>
                </a:solidFill>
              </a:rPr>
              <a:t>внезапным возникновением серьезного препятствия на пути удовлетворения исключительно важной </a:t>
            </a:r>
            <a:r>
              <a:rPr lang="ru-RU" sz="2500" b="1" dirty="0" smtClean="0">
                <a:solidFill>
                  <a:srgbClr val="713605"/>
                </a:solidFill>
              </a:rPr>
              <a:t>потребности</a:t>
            </a:r>
            <a:r>
              <a:rPr lang="ru-RU" sz="2500" b="1" dirty="0">
                <a:solidFill>
                  <a:srgbClr val="713605"/>
                </a:solidFill>
              </a:rPr>
              <a:t>.</a:t>
            </a:r>
          </a:p>
          <a:p>
            <a:pPr>
              <a:spcAft>
                <a:spcPts val="600"/>
              </a:spcAft>
            </a:pPr>
            <a:r>
              <a:rPr lang="ru-RU" sz="2500" b="1" dirty="0">
                <a:solidFill>
                  <a:srgbClr val="713605"/>
                </a:solidFill>
              </a:rPr>
              <a:t>6</a:t>
            </a:r>
            <a:r>
              <a:rPr lang="ru-RU" sz="2500" b="1" dirty="0" smtClean="0">
                <a:solidFill>
                  <a:srgbClr val="713605"/>
                </a:solidFill>
              </a:rPr>
              <a:t>. </a:t>
            </a: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ОТВРАЩЕНИЕ</a:t>
            </a:r>
            <a:r>
              <a:rPr lang="ru-RU" sz="2500" b="1" dirty="0" smtClean="0">
                <a:solidFill>
                  <a:srgbClr val="713605"/>
                </a:solidFill>
              </a:rPr>
              <a:t> —состояние</a:t>
            </a:r>
            <a:r>
              <a:rPr lang="ru-RU" sz="2500" b="1" dirty="0">
                <a:solidFill>
                  <a:srgbClr val="713605"/>
                </a:solidFill>
              </a:rPr>
              <a:t>, вызываемое </a:t>
            </a:r>
            <a:r>
              <a:rPr lang="ru-RU" sz="2500" b="1" dirty="0" smtClean="0">
                <a:solidFill>
                  <a:srgbClr val="713605"/>
                </a:solidFill>
              </a:rPr>
              <a:t>предметами</a:t>
            </a:r>
            <a:r>
              <a:rPr lang="ru-RU" sz="2500" b="1" dirty="0">
                <a:solidFill>
                  <a:srgbClr val="713605"/>
                </a:solidFill>
              </a:rPr>
              <a:t>, людьми, </a:t>
            </a:r>
            <a:r>
              <a:rPr lang="ru-RU" sz="2500" b="1" dirty="0" smtClean="0">
                <a:solidFill>
                  <a:srgbClr val="713605"/>
                </a:solidFill>
              </a:rPr>
              <a:t>обстоятельствами, </a:t>
            </a:r>
            <a:r>
              <a:rPr lang="ru-RU" sz="2500" b="1" dirty="0">
                <a:solidFill>
                  <a:srgbClr val="713605"/>
                </a:solidFill>
              </a:rPr>
              <a:t>соприкосновение с которыми </a:t>
            </a:r>
            <a:r>
              <a:rPr lang="ru-RU" sz="2500" b="1" dirty="0" smtClean="0">
                <a:solidFill>
                  <a:srgbClr val="713605"/>
                </a:solidFill>
              </a:rPr>
              <a:t>вступает </a:t>
            </a:r>
            <a:r>
              <a:rPr lang="ru-RU" sz="2500" b="1" dirty="0">
                <a:solidFill>
                  <a:srgbClr val="713605"/>
                </a:solidFill>
              </a:rPr>
              <a:t>в резкое противоречие с </a:t>
            </a:r>
            <a:r>
              <a:rPr lang="ru-RU" sz="2500" b="1" dirty="0" smtClean="0">
                <a:solidFill>
                  <a:srgbClr val="713605"/>
                </a:solidFill>
              </a:rPr>
              <a:t>принципами </a:t>
            </a:r>
            <a:r>
              <a:rPr lang="ru-RU" sz="2500" b="1" dirty="0">
                <a:solidFill>
                  <a:srgbClr val="713605"/>
                </a:solidFill>
              </a:rPr>
              <a:t>и установками субъекта. </a:t>
            </a:r>
            <a:endParaRPr lang="ru-RU" sz="2500" b="1" dirty="0" smtClean="0">
              <a:solidFill>
                <a:srgbClr val="713605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29155"/>
            <a:ext cx="3600400" cy="261286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392" y="1229155"/>
            <a:ext cx="4180577" cy="261286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977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2498" cy="869312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ВИДЫ ЭМОЦИЙ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1299782"/>
            <a:ext cx="6014824" cy="26332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ru-RU" sz="2500" b="1" dirty="0" smtClean="0">
                <a:solidFill>
                  <a:srgbClr val="713605"/>
                </a:solidFill>
              </a:rPr>
              <a:t>7. </a:t>
            </a: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УДИВЛЕНИЕ</a:t>
            </a:r>
            <a:r>
              <a:rPr lang="ru-RU" sz="2500" b="1" dirty="0" smtClean="0">
                <a:solidFill>
                  <a:srgbClr val="713605"/>
                </a:solidFill>
              </a:rPr>
              <a:t> </a:t>
            </a:r>
            <a:r>
              <a:rPr lang="ru-RU" sz="2500" b="1" dirty="0">
                <a:solidFill>
                  <a:srgbClr val="713605"/>
                </a:solidFill>
              </a:rPr>
              <a:t>–  </a:t>
            </a:r>
            <a:r>
              <a:rPr lang="ru-RU" sz="2500" b="1" dirty="0" err="1" smtClean="0">
                <a:solidFill>
                  <a:srgbClr val="713605"/>
                </a:solidFill>
              </a:rPr>
              <a:t>нетральная</a:t>
            </a:r>
            <a:r>
              <a:rPr lang="ru-RU" sz="2500" b="1" dirty="0" smtClean="0">
                <a:solidFill>
                  <a:srgbClr val="713605"/>
                </a:solidFill>
              </a:rPr>
              <a:t> реакция </a:t>
            </a:r>
            <a:r>
              <a:rPr lang="ru-RU" sz="2500" b="1" dirty="0">
                <a:solidFill>
                  <a:srgbClr val="713605"/>
                </a:solidFill>
              </a:rPr>
              <a:t>на внезапно возникшие обстоятельства.</a:t>
            </a:r>
          </a:p>
          <a:p>
            <a:pPr>
              <a:spcAft>
                <a:spcPts val="600"/>
              </a:spcAft>
            </a:pPr>
            <a:r>
              <a:rPr lang="ru-RU" sz="2500" b="1" dirty="0" smtClean="0">
                <a:solidFill>
                  <a:srgbClr val="713605"/>
                </a:solidFill>
              </a:rPr>
              <a:t>8. </a:t>
            </a: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СТРАХ</a:t>
            </a:r>
            <a:r>
              <a:rPr lang="ru-RU" sz="2500" b="1" dirty="0" smtClean="0">
                <a:solidFill>
                  <a:srgbClr val="713605"/>
                </a:solidFill>
              </a:rPr>
              <a:t> —состояние, появляющееся при получении субъектом информации о возможной угрозе его жизненному благополучию, о реальной или воображаемой опасности.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922"/>
          <a:stretch/>
        </p:blipFill>
        <p:spPr bwMode="auto">
          <a:xfrm>
            <a:off x="297964" y="1207646"/>
            <a:ext cx="2529954" cy="272541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801"/>
          <a:stretch/>
        </p:blipFill>
        <p:spPr bwMode="auto">
          <a:xfrm>
            <a:off x="6359127" y="3995536"/>
            <a:ext cx="2571513" cy="26617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43" t="4641" r="11066" b="5200"/>
          <a:stretch/>
        </p:blipFill>
        <p:spPr bwMode="auto">
          <a:xfrm>
            <a:off x="3491880" y="3995536"/>
            <a:ext cx="2721084" cy="26383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90" t="6718" r="18447" b="19771"/>
          <a:stretch/>
        </p:blipFill>
        <p:spPr bwMode="auto">
          <a:xfrm>
            <a:off x="311030" y="4051140"/>
            <a:ext cx="3036834" cy="259259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879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2498" cy="106613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ВИДЫ ЭМОЦИЙ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967" y="3717032"/>
            <a:ext cx="8591505" cy="288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ru-RU" sz="2500" b="1" dirty="0" smtClean="0">
                <a:solidFill>
                  <a:srgbClr val="713605"/>
                </a:solidFill>
              </a:rPr>
              <a:t>9. </a:t>
            </a: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СТЫД</a:t>
            </a:r>
            <a:r>
              <a:rPr lang="ru-RU" sz="2500" b="1" dirty="0" smtClean="0">
                <a:solidFill>
                  <a:srgbClr val="713605"/>
                </a:solidFill>
              </a:rPr>
              <a:t> </a:t>
            </a:r>
            <a:r>
              <a:rPr lang="ru-RU" sz="2500" b="1" dirty="0">
                <a:solidFill>
                  <a:srgbClr val="713605"/>
                </a:solidFill>
              </a:rPr>
              <a:t>— отрицательное состояние, выражающееся в осознании несоответствия собственных помыслом, поступков и внешности не только ожиданиям окружающих, но и собственным представлениям о подобающем поведении и внешнем облике</a:t>
            </a:r>
            <a:r>
              <a:rPr lang="ru-RU" sz="2500" b="1" dirty="0" smtClean="0">
                <a:solidFill>
                  <a:srgbClr val="713605"/>
                </a:solidFill>
              </a:rPr>
              <a:t>.</a:t>
            </a:r>
          </a:p>
          <a:p>
            <a:pPr>
              <a:spcAft>
                <a:spcPts val="600"/>
              </a:spcAft>
            </a:pPr>
            <a:r>
              <a:rPr lang="ru-RU" sz="2500" b="1" dirty="0" smtClean="0">
                <a:solidFill>
                  <a:srgbClr val="713605"/>
                </a:solidFill>
              </a:rPr>
              <a:t>10. </a:t>
            </a: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ПЕЧАЛЬ</a:t>
            </a:r>
            <a:r>
              <a:rPr lang="ru-RU" sz="2500" b="1" dirty="0" smtClean="0">
                <a:solidFill>
                  <a:srgbClr val="713605"/>
                </a:solidFill>
              </a:rPr>
              <a:t> </a:t>
            </a:r>
            <a:r>
              <a:rPr lang="ru-RU" sz="2500" b="1" dirty="0">
                <a:solidFill>
                  <a:srgbClr val="713605"/>
                </a:solidFill>
              </a:rPr>
              <a:t>– негативная эмоция, связанная с переживанием негативного факта (смерть, </a:t>
            </a:r>
            <a:r>
              <a:rPr lang="ru-RU" sz="2500" b="1" dirty="0" smtClean="0">
                <a:solidFill>
                  <a:srgbClr val="713605"/>
                </a:solidFill>
              </a:rPr>
              <a:t>разочарование</a:t>
            </a:r>
            <a:r>
              <a:rPr lang="ru-RU" sz="2500" b="1" dirty="0">
                <a:solidFill>
                  <a:srgbClr val="713605"/>
                </a:solidFill>
              </a:rPr>
              <a:t>).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2"/>
          <a:stretch/>
        </p:blipFill>
        <p:spPr bwMode="auto">
          <a:xfrm>
            <a:off x="5337118" y="1239104"/>
            <a:ext cx="3483353" cy="24634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61"/>
          <a:stretch/>
        </p:blipFill>
        <p:spPr bwMode="auto">
          <a:xfrm>
            <a:off x="2915816" y="1239104"/>
            <a:ext cx="2969488" cy="24779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67" y="1228728"/>
            <a:ext cx="2830865" cy="24749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259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2498" cy="106613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ФУНКЦИИ ЭМОЦИЙ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967" y="1268760"/>
            <a:ext cx="8591505" cy="53285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ОЦЕНОЧНАЯ</a:t>
            </a:r>
            <a:r>
              <a:rPr lang="ru-RU" sz="2500" b="1" dirty="0" smtClean="0">
                <a:solidFill>
                  <a:srgbClr val="713605"/>
                </a:solidFill>
              </a:rPr>
              <a:t> – оценка </a:t>
            </a:r>
            <a:r>
              <a:rPr lang="ru-RU" sz="2500" b="1" dirty="0">
                <a:solidFill>
                  <a:srgbClr val="713605"/>
                </a:solidFill>
              </a:rPr>
              <a:t>возможности удовлетворения актуальных </a:t>
            </a:r>
            <a:r>
              <a:rPr lang="ru-RU" sz="2500" b="1" dirty="0" smtClean="0">
                <a:solidFill>
                  <a:srgbClr val="713605"/>
                </a:solidFill>
              </a:rPr>
              <a:t>потребностей </a:t>
            </a:r>
            <a:r>
              <a:rPr lang="ru-RU" sz="2500" b="1" dirty="0">
                <a:solidFill>
                  <a:srgbClr val="713605"/>
                </a:solidFill>
              </a:rPr>
              <a:t>и </a:t>
            </a:r>
            <a:r>
              <a:rPr lang="ru-RU" sz="2500" b="1" dirty="0" smtClean="0">
                <a:solidFill>
                  <a:srgbClr val="713605"/>
                </a:solidFill>
              </a:rPr>
              <a:t>построение </a:t>
            </a:r>
            <a:r>
              <a:rPr lang="ru-RU" sz="2500" b="1" dirty="0">
                <a:solidFill>
                  <a:srgbClr val="713605"/>
                </a:solidFill>
              </a:rPr>
              <a:t>прогноза будущих </a:t>
            </a:r>
            <a:r>
              <a:rPr lang="ru-RU" sz="2500" b="1" dirty="0" smtClean="0">
                <a:solidFill>
                  <a:srgbClr val="713605"/>
                </a:solidFill>
              </a:rPr>
              <a:t>событий</a:t>
            </a:r>
            <a:endParaRPr lang="ru-RU" sz="2500" b="1" dirty="0">
              <a:solidFill>
                <a:srgbClr val="713605"/>
              </a:solidFill>
            </a:endParaRPr>
          </a:p>
          <a:p>
            <a:pPr>
              <a:spcAft>
                <a:spcPts val="1200"/>
              </a:spcAft>
            </a:pP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ПОДКРЕПЛЯЮЩАЯ</a:t>
            </a:r>
            <a:r>
              <a:rPr lang="ru-RU" sz="2500" b="1" dirty="0" smtClean="0">
                <a:solidFill>
                  <a:srgbClr val="713605"/>
                </a:solidFill>
              </a:rPr>
              <a:t> – вырабатываются </a:t>
            </a:r>
            <a:r>
              <a:rPr lang="ru-RU" sz="2500" b="1" dirty="0">
                <a:solidFill>
                  <a:srgbClr val="713605"/>
                </a:solidFill>
              </a:rPr>
              <a:t>условные рефлексы, и остаются более глубокие следы </a:t>
            </a:r>
            <a:r>
              <a:rPr lang="ru-RU" sz="2500" b="1" dirty="0" smtClean="0">
                <a:solidFill>
                  <a:srgbClr val="713605"/>
                </a:solidFill>
              </a:rPr>
              <a:t>памяти</a:t>
            </a:r>
            <a:endParaRPr lang="ru-RU" sz="2500" b="1" dirty="0">
              <a:solidFill>
                <a:srgbClr val="713605"/>
              </a:solidFill>
            </a:endParaRPr>
          </a:p>
          <a:p>
            <a:pPr>
              <a:spcAft>
                <a:spcPts val="1200"/>
              </a:spcAft>
            </a:pP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КОММУНИКАТИВНАЯ</a:t>
            </a:r>
            <a:r>
              <a:rPr lang="ru-RU" sz="2500" b="1" dirty="0" smtClean="0">
                <a:solidFill>
                  <a:srgbClr val="713605"/>
                </a:solidFill>
              </a:rPr>
              <a:t> – улучшают </a:t>
            </a:r>
            <a:r>
              <a:rPr lang="ru-RU" sz="2500" b="1" dirty="0">
                <a:solidFill>
                  <a:srgbClr val="713605"/>
                </a:solidFill>
              </a:rPr>
              <a:t>понимание людьми других людей за счет «считывания» невербальных </a:t>
            </a:r>
            <a:r>
              <a:rPr lang="ru-RU" sz="2500" b="1" dirty="0" smtClean="0">
                <a:solidFill>
                  <a:srgbClr val="713605"/>
                </a:solidFill>
              </a:rPr>
              <a:t>реакций</a:t>
            </a:r>
          </a:p>
          <a:p>
            <a:pPr>
              <a:spcAft>
                <a:spcPts val="1200"/>
              </a:spcAft>
            </a:pP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МОБИЛИЗУЮЩАЯ</a:t>
            </a:r>
            <a:r>
              <a:rPr lang="ru-RU" sz="2500" b="1" dirty="0" smtClean="0">
                <a:solidFill>
                  <a:srgbClr val="713605"/>
                </a:solidFill>
              </a:rPr>
              <a:t> – мобилизует </a:t>
            </a:r>
            <a:r>
              <a:rPr lang="ru-RU" sz="2500" b="1" dirty="0">
                <a:solidFill>
                  <a:srgbClr val="713605"/>
                </a:solidFill>
              </a:rPr>
              <a:t>скрытые резервы организма в критических ситуациях </a:t>
            </a:r>
          </a:p>
          <a:p>
            <a:pPr>
              <a:spcAft>
                <a:spcPts val="1200"/>
              </a:spcAft>
            </a:pPr>
            <a:r>
              <a:rPr lang="ru-RU" sz="25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ЗАПУСК СТЕРЕОТИПНЫХ РЕАКЦИЙ </a:t>
            </a:r>
            <a:r>
              <a:rPr lang="ru-RU" sz="2500" b="1" dirty="0" smtClean="0">
                <a:solidFill>
                  <a:srgbClr val="713605"/>
                </a:solidFill>
              </a:rPr>
              <a:t>– в </a:t>
            </a:r>
            <a:r>
              <a:rPr lang="ru-RU" sz="2500" b="1" dirty="0">
                <a:solidFill>
                  <a:srgbClr val="713605"/>
                </a:solidFill>
              </a:rPr>
              <a:t>критических </a:t>
            </a:r>
            <a:r>
              <a:rPr lang="ru-RU" sz="2500" b="1" dirty="0" smtClean="0">
                <a:solidFill>
                  <a:srgbClr val="713605"/>
                </a:solidFill>
              </a:rPr>
              <a:t>ситуациях запускают </a:t>
            </a:r>
            <a:r>
              <a:rPr lang="ru-RU" sz="2500" b="1" dirty="0">
                <a:solidFill>
                  <a:srgbClr val="713605"/>
                </a:solidFill>
              </a:rPr>
              <a:t>стереотипные реакции (страх – бегство; ярость - борьба)</a:t>
            </a:r>
          </a:p>
        </p:txBody>
      </p:sp>
    </p:spTree>
    <p:extLst>
      <p:ext uri="{BB962C8B-B14F-4D97-AF65-F5344CB8AC3E}">
        <p14:creationId xmlns:p14="http://schemas.microsoft.com/office/powerpoint/2010/main" val="192923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742</Words>
  <Application>Microsoft Office PowerPoint</Application>
  <PresentationFormat>Экран (4:3)</PresentationFormat>
  <Paragraphs>68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ЭМОЦИОНАЛЬНЫЙ МИР ЧЕЛОВЕКА 6 класс</vt:lpstr>
      <vt:lpstr>МИР ЭМОЦИЙ</vt:lpstr>
      <vt:lpstr>ВИДЫ ЭМОЦИЙ  У ЖИВОТНЫХ</vt:lpstr>
      <vt:lpstr>ВИДЫ ЭМОЦИЙ</vt:lpstr>
      <vt:lpstr>ВИДЫ ЭМОЦИЙ</vt:lpstr>
      <vt:lpstr>ВИДЫ ЭМОЦИЙ</vt:lpstr>
      <vt:lpstr>ВИДЫ ЭМОЦИЙ</vt:lpstr>
      <vt:lpstr>ВИДЫ ЭМОЦИЙ</vt:lpstr>
      <vt:lpstr>ФУНКЦИИ ЭМОЦИЙ</vt:lpstr>
      <vt:lpstr>НАСТРОЕНИЕ</vt:lpstr>
      <vt:lpstr>ВИДЫ НАСТРОЕНИЙ</vt:lpstr>
      <vt:lpstr>ИЗМЕНЕНИЕ НАСТРОЕНИЯ</vt:lpstr>
      <vt:lpstr>ЧУВСТВА</vt:lpstr>
      <vt:lpstr>ВИДЫ ЧУВСТВ</vt:lpstr>
      <vt:lpstr>ВИДЫ ЧУВСТВ</vt:lpstr>
      <vt:lpstr>ВИДЫ ЧУВСТВ</vt:lpstr>
      <vt:lpstr>ЭМПАТИЯ</vt:lpstr>
      <vt:lpstr>КОНТРОЛЬ НАД ЭМОЦИЯМИ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33</cp:revision>
  <dcterms:created xsi:type="dcterms:W3CDTF">2015-06-29T17:37:56Z</dcterms:created>
  <dcterms:modified xsi:type="dcterms:W3CDTF">2015-11-20T13:29:22Z</dcterms:modified>
</cp:coreProperties>
</file>