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4"/>
  </p:notesMasterIdLst>
  <p:sldIdLst>
    <p:sldId id="270" r:id="rId3"/>
    <p:sldId id="256" r:id="rId4"/>
    <p:sldId id="257" r:id="rId5"/>
    <p:sldId id="259" r:id="rId6"/>
    <p:sldId id="261" r:id="rId7"/>
    <p:sldId id="263" r:id="rId8"/>
    <p:sldId id="264" r:id="rId9"/>
    <p:sldId id="267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8C030B6-ACB7-40A5-8BF6-CC44F3A5ABEA}" type="datetimeFigureOut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C7FF004-920A-4F0E-8DDC-C2C6472AB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212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</p:grpSp>
      </p:grpSp>
      <p:sp>
        <p:nvSpPr>
          <p:cNvPr id="28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1613A21-C0B4-4D2F-B1D5-2C429E9F2AF3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E50D6C-9635-49C4-A0B9-A62BD90B23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69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A0A61-036D-4161-B4CD-DC18DE5E21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2D59-22B3-42AC-8068-A84CCCE7F869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239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289AF-D7E3-4DE7-AB63-C408FE99C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89F5D-231B-4FE1-BD91-9C6B7B35E64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576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C4D83-BDA6-460C-9DC6-FC963ACB4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239C3-6BFD-4046-ABCA-B3A74FD3BA47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87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  <a:cs typeface="+mn-cs"/>
                </a:endParaRPr>
              </a:p>
            </p:txBody>
          </p:sp>
        </p:grpSp>
      </p:grpSp>
      <p:sp>
        <p:nvSpPr>
          <p:cNvPr id="286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6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473EFF9-10E8-4BD0-8D83-589564D4F810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  <a:endParaRPr lang="ru-RU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37EA25-2419-42AD-B945-1CFD7BAF36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061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18C0A-E1E7-4B73-963F-5107C2DDD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FD347-00ED-422F-97FC-BBC6F6782961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341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8EE14-53EE-4F27-8A9C-E08131CF6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28DDDE-ED15-46E3-8E84-9BE55950933E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13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FF62FE-669F-494D-B20B-437BFABEB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F8EBF-11FC-4016-BF46-9C1F9C092127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0823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19B0-69D5-42FB-9FEE-681310736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A2496-DC3B-4750-94A4-46D1F2D35D8A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9418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27DEB-E86B-470B-B097-6C4F807F7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6D851-4EB4-4460-9EE0-7547D5778F9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1786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C51A7-8AA1-43DC-87D8-AE3A6BCDE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C17FB-BB32-4171-9172-518E89162B95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67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079D0-39B5-409E-9711-62382955E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E8AB-517B-49C3-B882-FE1A1843F768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356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098CA-D38C-4A9F-942F-7C951602FD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4BFFD-2F59-4B80-8E96-6A5E798FBEF6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91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E818D-3536-4F90-B775-2107004D2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29218-27D2-4031-BF22-90F3A02AD338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80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49270-0E2B-4062-B990-49D19F3B0D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942B8-EFA5-4327-A37B-A4F5471E35BD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554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6AF4E-C1F5-4A83-833A-D98B32B1B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E163A-D31C-4914-9528-9A10A8183E54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9603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E3423-691F-40C4-8FCF-0333206E6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D06B2-8D35-485B-8CE9-C9D3B526A9A5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34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FAF7A-4E98-4F6F-8F43-FFBBACD22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879C-1CD4-4A06-B147-A65AEDCD556F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04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3AD34-ECEF-42CC-ADFF-10AA92788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2C114-7090-4FF1-B587-B795E96ABDAE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020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2DD8C-0069-4D3F-8AD1-4D2C1369E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3089F-5805-4293-9FDA-7EB2696DBD9C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32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2041C-719B-4FF6-A8BB-ECEA4304A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066C4-19F2-4A78-97CD-CDFF6D75C6FC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6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22FEE-CB30-497D-858A-16A040A071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A3060-F06B-46D6-93EE-DAB08C037EC0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416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BB14D-1A04-4B2F-90B5-A7A387E68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A2DB6-8D24-43AA-B0B6-4AF076716052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08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F889B-91D9-4CB2-BE64-78125E321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52470-EE7F-48B1-93B9-DD95282601AB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6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6974B071-130C-4078-8D0F-39BA52C04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09FF753-E324-4C80-A636-AA43A0FA2A8A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  <p:sldLayoutId id="2147483688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Попова Ирина Александровна МОУ "Чергинская СОШ"</a:t>
            </a:r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0000"/>
                </a:solidFill>
                <a:latin typeface="Arial Black" pitchFamily="34" charset="0"/>
                <a:cs typeface="+mn-cs"/>
              </a:defRPr>
            </a:lvl1pPr>
          </a:lstStyle>
          <a:p>
            <a:pPr>
              <a:defRPr/>
            </a:pPr>
            <a:fld id="{B6657142-F1EA-4491-81BE-09DF70508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765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5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5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  <p:sp>
          <p:nvSpPr>
            <p:cNvPr id="2765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666699"/>
                </a:solidFill>
                <a:latin typeface="+mn-lt"/>
                <a:cs typeface="+mn-cs"/>
              </a:endParaRPr>
            </a:p>
          </p:txBody>
        </p:sp>
        <p:sp>
          <p:nvSpPr>
            <p:cNvPr id="2765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  <a:cs typeface="+mn-cs"/>
              </a:endParaRPr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9999CC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0363BB-3364-4BED-9D60-A2FF619BB74A}" type="datetime1">
              <a:rPr lang="ru-RU"/>
              <a:pPr>
                <a:defRPr/>
              </a:pPr>
              <a:t>20.12.2012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9" r:id="rId2"/>
    <p:sldLayoutId id="2147483708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  <p:sldLayoutId id="2147483699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68760"/>
            <a:ext cx="3024336" cy="26071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Picture 2" descr="C:\Documents and Settings\Администратор\Рабочий стол\Командина\ф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092610" cy="24168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Облако 6"/>
          <p:cNvSpPr/>
          <p:nvPr/>
        </p:nvSpPr>
        <p:spPr>
          <a:xfrm>
            <a:off x="323850" y="260350"/>
            <a:ext cx="8569325" cy="1439863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25" name="Заголовок 5"/>
          <p:cNvSpPr>
            <a:spLocks noGrp="1"/>
          </p:cNvSpPr>
          <p:nvPr>
            <p:ph type="title"/>
          </p:nvPr>
        </p:nvSpPr>
        <p:spPr>
          <a:xfrm>
            <a:off x="611188" y="549275"/>
            <a:ext cx="8229600" cy="1150938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</a:rPr>
              <a:t>Предположите о чем пойдет </a:t>
            </a:r>
            <a:br>
              <a:rPr lang="ru-RU" sz="3600" b="1" smtClean="0">
                <a:solidFill>
                  <a:srgbClr val="C00000"/>
                </a:solidFill>
              </a:rPr>
            </a:br>
            <a:r>
              <a:rPr lang="ru-RU" sz="3600" b="1" smtClean="0">
                <a:solidFill>
                  <a:srgbClr val="C00000"/>
                </a:solidFill>
              </a:rPr>
              <a:t>речь на уроке</a:t>
            </a:r>
          </a:p>
        </p:txBody>
      </p:sp>
      <p:sp>
        <p:nvSpPr>
          <p:cNvPr id="5126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/>
              <a:t>Попова Ирина Александровна МОУ "Чергинская СОШ"</a:t>
            </a:r>
          </a:p>
        </p:txBody>
      </p:sp>
      <p:sp>
        <p:nvSpPr>
          <p:cNvPr id="5127" name="Дата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83F1DAB-E8CC-4F38-9754-D87B773E8CBF}" type="datetime1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20.12.2012</a:t>
            </a:fld>
            <a:endParaRPr lang="ru-RU"/>
          </a:p>
        </p:txBody>
      </p:sp>
      <p:sp>
        <p:nvSpPr>
          <p:cNvPr id="5128" name="Номер слайда 1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D3A68E-78AC-4A46-8206-285702AB9304}" type="slidenum">
              <a:rPr lang="ru-RU"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latin typeface="Arial Black" pitchFamily="34" charset="0"/>
            </a:endParaRPr>
          </a:p>
        </p:txBody>
      </p:sp>
      <p:pic>
        <p:nvPicPr>
          <p:cNvPr id="12" name="Picture 2" descr="C:\Users\ПК\Desktop\images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4077072"/>
            <a:ext cx="3168351" cy="23762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146" name="Picture 2" descr="C:\Users\ПК\Desktop\default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4149080"/>
            <a:ext cx="3152187" cy="23762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3000" y="4714875"/>
            <a:ext cx="5786438" cy="10715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b="1" i="1" smtClean="0"/>
              <a:t>Где вам могут пригодиться знания, полученные на уроке?</a:t>
            </a:r>
          </a:p>
          <a:p>
            <a:endParaRPr lang="ru-RU" smtClean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71563" y="1285875"/>
            <a:ext cx="6715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Что нового вы узнали на уроке?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116013" y="1844675"/>
            <a:ext cx="4976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Что вас более всего удивило?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143000" y="2500313"/>
            <a:ext cx="5270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Что  вам более всего запомнилось?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143000" y="3244850"/>
            <a:ext cx="5000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Что вам понравилось?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071563" y="3857625"/>
            <a:ext cx="4841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</a:rPr>
              <a:t>Что для вас было сложным?</a:t>
            </a:r>
          </a:p>
        </p:txBody>
      </p:sp>
      <p:pic>
        <p:nvPicPr>
          <p:cNvPr id="12" name="Рисунок 11" descr="cartoon-clipart-free-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628800"/>
            <a:ext cx="2967450" cy="2967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48" name="Номер слайда 1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FB2D999-143C-4340-9487-20DCC8995641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323850" y="1981200"/>
            <a:ext cx="8569325" cy="1376363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§ 11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Рабочая тетрадь: выполнить задания к § 11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82093" y="3643314"/>
            <a:ext cx="579645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Желаю успехов!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5367" name="Picture 7" descr="C:\Users\ПК\AppData\Local\Microsoft\Windows\Temporary Internet Files\Content.IE5\J7HWOUB3\MC90043316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7" t="6897"/>
          <a:stretch>
            <a:fillRect/>
          </a:stretch>
        </p:blipFill>
        <p:spPr bwMode="auto">
          <a:xfrm>
            <a:off x="3563938" y="4581525"/>
            <a:ext cx="1944687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8" name="Номер слайда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480498A-814A-42E4-8A9D-1DB32DD07C46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3419872" y="6542886"/>
            <a:ext cx="2592288" cy="338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b="1" smtClean="0">
                <a:hlinkClick r:id="rId3"/>
              </a:rPr>
              <a:t>Prezentacii.com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smtClean="0"/>
              <a:t>Экономическая деятельность подростка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mtClean="0"/>
              <a:t>Урок обществознания </a:t>
            </a:r>
          </a:p>
          <a:p>
            <a:pPr algn="ctr"/>
            <a:r>
              <a:rPr lang="ru-RU" smtClean="0"/>
              <a:t>в 6 классе</a:t>
            </a:r>
          </a:p>
        </p:txBody>
      </p:sp>
      <p:sp>
        <p:nvSpPr>
          <p:cNvPr id="6148" name="Дата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2CB753-A54D-4505-980C-5E7E8BBF8E9C}" type="datetime1">
              <a:rPr lang="ru-RU" sz="1600" b="1"/>
              <a:pPr fontAlgn="base">
                <a:spcBef>
                  <a:spcPct val="0"/>
                </a:spcBef>
                <a:spcAft>
                  <a:spcPct val="0"/>
                </a:spcAft>
              </a:pPr>
              <a:t>20.12.2012</a:t>
            </a:fld>
            <a:endParaRPr lang="ru-RU" sz="1600" b="1"/>
          </a:p>
        </p:txBody>
      </p:sp>
      <p:sp>
        <p:nvSpPr>
          <p:cNvPr id="6150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4FF365-A9E9-44CB-B3CC-F8D71F456F4B}" type="slidenum">
              <a:rPr lang="ru-RU"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ертикальный свиток 5"/>
          <p:cNvSpPr/>
          <p:nvPr/>
        </p:nvSpPr>
        <p:spPr>
          <a:xfrm>
            <a:off x="323850" y="1484313"/>
            <a:ext cx="8208963" cy="3960812"/>
          </a:xfrm>
          <a:prstGeom prst="verticalScroll">
            <a:avLst>
              <a:gd name="adj" fmla="val 204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172" name="Заголовок 1"/>
          <p:cNvSpPr>
            <a:spLocks noGrp="1"/>
          </p:cNvSpPr>
          <p:nvPr>
            <p:ph type="title"/>
          </p:nvPr>
        </p:nvSpPr>
        <p:spPr>
          <a:xfrm>
            <a:off x="3419475" y="1341438"/>
            <a:ext cx="1954213" cy="8636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План:</a:t>
            </a:r>
          </a:p>
        </p:txBody>
      </p:sp>
      <p:sp>
        <p:nvSpPr>
          <p:cNvPr id="7173" name="Содержимое 2"/>
          <p:cNvSpPr>
            <a:spLocks noGrp="1"/>
          </p:cNvSpPr>
          <p:nvPr>
            <p:ph idx="1"/>
          </p:nvPr>
        </p:nvSpPr>
        <p:spPr>
          <a:xfrm>
            <a:off x="684213" y="1628775"/>
            <a:ext cx="7632700" cy="2663825"/>
          </a:xfrm>
        </p:spPr>
        <p:txBody>
          <a:bodyPr/>
          <a:lstStyle/>
          <a:p>
            <a:pPr marL="514350" indent="-514350">
              <a:buFont typeface="Arial" charset="0"/>
              <a:buAutoNum type="arabicPeriod"/>
            </a:pPr>
            <a:endParaRPr lang="ru-RU" smtClean="0"/>
          </a:p>
          <a:p>
            <a:pPr marL="514350" indent="-514350">
              <a:buFont typeface="Arial" charset="0"/>
              <a:buAutoNum type="arabicPeriod"/>
            </a:pPr>
            <a:r>
              <a:rPr lang="ru-RU" smtClean="0"/>
              <a:t>Труд детей в разные исторические эпохи.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ru-RU" smtClean="0"/>
              <a:t>Молодежная экономика в современном обществе.</a:t>
            </a:r>
          </a:p>
        </p:txBody>
      </p:sp>
      <p:sp>
        <p:nvSpPr>
          <p:cNvPr id="8" name="Облако 7"/>
          <p:cNvSpPr/>
          <p:nvPr/>
        </p:nvSpPr>
        <p:spPr>
          <a:xfrm>
            <a:off x="900113" y="260350"/>
            <a:ext cx="7559675" cy="1081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Поставьте себе цели на урок</a:t>
            </a:r>
          </a:p>
        </p:txBody>
      </p:sp>
      <p:sp>
        <p:nvSpPr>
          <p:cNvPr id="7177" name="Номер слайда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260B0E-994C-44DF-94B1-BC0DAADA944B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ижний колонтитул 3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Попова Ирина Александровна МОУ "Чергинская СОШ"</a:t>
            </a:r>
          </a:p>
        </p:txBody>
      </p:sp>
      <p:sp>
        <p:nvSpPr>
          <p:cNvPr id="8195" name="Дата 4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81C7F8-C5E6-4C8B-892D-2A859CE36B57}" type="datetime1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20.12.2012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Прямоугольник с одним вырезанным углом 5"/>
          <p:cNvSpPr/>
          <p:nvPr/>
        </p:nvSpPr>
        <p:spPr>
          <a:xfrm>
            <a:off x="250825" y="476250"/>
            <a:ext cx="8642350" cy="2376488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5">
                    <a:lumMod val="25000"/>
                  </a:schemeClr>
                </a:solidFill>
              </a:rPr>
              <a:t>«Многие думают, что детство было самым лучшим и приятным временем в жизни. Но это не так. Это самые тяжелые годы, поскольку тогда человек находится под гнетом дисциплины и редко может иметь настоящего друга, а еще реже – свободу»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5">
                    <a:lumMod val="25000"/>
                  </a:schemeClr>
                </a:solidFill>
              </a:rPr>
              <a:t>(И.Кант)</a:t>
            </a:r>
            <a:endParaRPr lang="ru-RU" sz="2400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7" name="Прямоугольник с одним вырезанным углом 6"/>
          <p:cNvSpPr/>
          <p:nvPr/>
        </p:nvSpPr>
        <p:spPr>
          <a:xfrm>
            <a:off x="250825" y="2997200"/>
            <a:ext cx="8713788" cy="2303463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5">
                    <a:lumMod val="25000"/>
                  </a:schemeClr>
                </a:solidFill>
              </a:rPr>
              <a:t>Детство подобно расплавленному металлу, который, будучи влит в форму, получает от нее свои очертания. Но лишь детство пройдет, человеческий материал делается твердым, и его нельзя уже более плавить, а можно лишь слегка подскоблить»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5">
                    <a:lumMod val="25000"/>
                  </a:schemeClr>
                </a:solidFill>
              </a:rPr>
              <a:t>(Ж. </a:t>
            </a:r>
            <a:r>
              <a:rPr lang="ru-RU" sz="2400" i="1" dirty="0" err="1">
                <a:solidFill>
                  <a:schemeClr val="accent5">
                    <a:lumMod val="25000"/>
                  </a:schemeClr>
                </a:solidFill>
              </a:rPr>
              <a:t>Рамбссон</a:t>
            </a:r>
            <a:r>
              <a:rPr lang="ru-RU" sz="2400" i="1" dirty="0">
                <a:solidFill>
                  <a:schemeClr val="accent5">
                    <a:lumMod val="25000"/>
                  </a:schemeClr>
                </a:solidFill>
              </a:rPr>
              <a:t>)</a:t>
            </a:r>
            <a:endParaRPr lang="ru-RU" sz="2400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9" name="Прямоугольник с одним вырезанным углом 8"/>
          <p:cNvSpPr/>
          <p:nvPr/>
        </p:nvSpPr>
        <p:spPr>
          <a:xfrm>
            <a:off x="250825" y="5445125"/>
            <a:ext cx="8713788" cy="1223963"/>
          </a:xfrm>
          <a:prstGeom prst="snip1Rect">
            <a:avLst/>
          </a:prstGeom>
          <a:solidFill>
            <a:schemeClr val="accent2">
              <a:lumMod val="20000"/>
              <a:lumOff val="8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5">
                    <a:lumMod val="25000"/>
                  </a:schemeClr>
                </a:solidFill>
              </a:rPr>
              <a:t>Детство – равноправная часть жизни, а не подготовка к ее наиболее значительному, взрослому периоду»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accent5">
                    <a:lumMod val="25000"/>
                  </a:schemeClr>
                </a:solidFill>
              </a:rPr>
              <a:t>(И.Песталоцци)</a:t>
            </a:r>
            <a:endParaRPr lang="ru-RU" sz="2400" i="1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8199" name="Номер слайда 9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4C8C10B-32B2-4A7A-8183-A7CE36DCDC20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документ 5"/>
          <p:cNvSpPr/>
          <p:nvPr/>
        </p:nvSpPr>
        <p:spPr>
          <a:xfrm>
            <a:off x="468313" y="1412875"/>
            <a:ext cx="8280400" cy="518477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68313" y="1412875"/>
            <a:ext cx="8280400" cy="4824413"/>
          </a:xfrm>
        </p:spPr>
        <p:txBody>
          <a:bodyPr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Прочтите текст учебника на с. 69 – 70 и ответьте на вопросы: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sz="2400" dirty="0" smtClean="0"/>
              <a:t>Какие умения и навыки должен был передать древний человек своим детям?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sz="2400" dirty="0" smtClean="0"/>
              <a:t>Чем были вынуждены заниматься дети крестьян и бедных горожан на разных этапах человеческой истории?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sz="2400" dirty="0" smtClean="0"/>
              <a:t>Каким по продолжительности был рабочий день у детей в большинстве стран до начала </a:t>
            </a:r>
            <a:r>
              <a:rPr lang="en-US" sz="2400" dirty="0" smtClean="0"/>
              <a:t>XX</a:t>
            </a:r>
            <a:r>
              <a:rPr lang="ru-RU" sz="2400" dirty="0" smtClean="0"/>
              <a:t> в.?</a:t>
            </a:r>
          </a:p>
          <a:p>
            <a:pPr>
              <a:buClr>
                <a:srgbClr val="C00000"/>
              </a:buClr>
              <a:buFont typeface="Wingdings" pitchFamily="2" charset="2"/>
              <a:buChar char="v"/>
              <a:defRPr/>
            </a:pPr>
            <a:r>
              <a:rPr lang="ru-RU" sz="2400" dirty="0" smtClean="0"/>
              <a:t>Сколько детей и подростков работало в тылу в годы Великой Отечественной войны?</a:t>
            </a:r>
            <a:endParaRPr lang="ru-RU" sz="2400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1835150" y="260350"/>
            <a:ext cx="7308850" cy="936625"/>
          </a:xfrm>
          <a:prstGeom prst="cloudCallout">
            <a:avLst>
              <a:gd name="adj1" fmla="val -52076"/>
              <a:gd name="adj2" fmla="val -28959"/>
            </a:avLst>
          </a:prstGeom>
          <a:solidFill>
            <a:schemeClr val="bg1"/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Работа с учебником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922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1296987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4" name="Номер слайда 8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CFDB8B-0103-40CC-8947-5887839C831D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Раздавать газеты.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Раздавать рекламные проспекты.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Работать курьером в каникулы.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Продавать мороженое.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Работать в фермерском хозяйстве.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Работать на предприятиях быстрого питания.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Заниматься озеленением города.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Работать в лесном хозяйстве.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z="2400" smtClean="0"/>
              <a:t>Продолжите.</a:t>
            </a:r>
          </a:p>
        </p:txBody>
      </p:sp>
      <p:sp>
        <p:nvSpPr>
          <p:cNvPr id="8" name="Лента лицом вниз 7"/>
          <p:cNvSpPr/>
          <p:nvPr/>
        </p:nvSpPr>
        <p:spPr>
          <a:xfrm>
            <a:off x="468313" y="620713"/>
            <a:ext cx="8424862" cy="1081087"/>
          </a:xfrm>
          <a:prstGeom prst="ribbon">
            <a:avLst>
              <a:gd name="adj1" fmla="val 16668"/>
              <a:gd name="adj2" fmla="val 7170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экономической деятельности подростков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</p:txBody>
      </p:sp>
      <p:pic>
        <p:nvPicPr>
          <p:cNvPr id="12" name="Picture 18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175" y="3284538"/>
            <a:ext cx="1520825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133600"/>
            <a:ext cx="1081087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5373688"/>
            <a:ext cx="9001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508500"/>
            <a:ext cx="1050925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349500"/>
            <a:ext cx="1609725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4365625"/>
            <a:ext cx="1223963" cy="105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print"/>
          <a:srcRect l="34845" t="33888" r="27643"/>
          <a:stretch>
            <a:fillRect/>
          </a:stretch>
        </p:blipFill>
        <p:spPr bwMode="auto">
          <a:xfrm>
            <a:off x="6300192" y="3284984"/>
            <a:ext cx="642002" cy="87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1773238"/>
            <a:ext cx="1228725" cy="68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5" name="Номер слайда 20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F75D231-CB44-4EB3-93CC-FC940FA63C9F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57200"/>
            <a:ext cx="8713788" cy="955675"/>
          </a:xfrm>
        </p:spPr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Порядок применения законодательных норм для несовершеннолетних от 14 до 18 лет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  <a:ln w="76200"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514350" indent="-51435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Любая сделка подростка совершается с письменного согласия законных представителей.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Подросток должен согласовывать с законным представителем каждый шаг в качестве индивидуального предпринимателя.</a:t>
            </a:r>
          </a:p>
          <a:p>
            <a:pPr marL="514350" indent="-51435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Родители должны вникать во все тонкости предпринимательской деятельности подростка, т.к. они несут ответственность за своих несовершеннолетних детей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1272" name="Номер слайда 5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3582950-AF6D-4A0D-A276-EA8F38D0EDB9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лако 6"/>
          <p:cNvSpPr/>
          <p:nvPr/>
        </p:nvSpPr>
        <p:spPr>
          <a:xfrm>
            <a:off x="2411413" y="188913"/>
            <a:ext cx="6732587" cy="1439862"/>
          </a:xfrm>
          <a:prstGeom prst="cloud">
            <a:avLst/>
          </a:prstGeom>
          <a:solidFill>
            <a:schemeClr val="bg1"/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3013075" y="620713"/>
            <a:ext cx="6130925" cy="739775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</a:rPr>
              <a:t>Дополнительное чтение</a:t>
            </a:r>
            <a:br>
              <a:rPr lang="ru-RU" sz="3600" b="1" smtClean="0">
                <a:solidFill>
                  <a:srgbClr val="C00000"/>
                </a:solidFill>
              </a:rPr>
            </a:br>
            <a:r>
              <a:rPr lang="ru-RU" sz="3600" b="1" smtClean="0">
                <a:solidFill>
                  <a:srgbClr val="C00000"/>
                </a:solidFill>
              </a:rPr>
              <a:t>с. 73</a:t>
            </a:r>
          </a:p>
        </p:txBody>
      </p:sp>
      <p:pic>
        <p:nvPicPr>
          <p:cNvPr id="122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88913"/>
            <a:ext cx="1439862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с одним вырезанным углом 8"/>
          <p:cNvSpPr/>
          <p:nvPr/>
        </p:nvSpPr>
        <p:spPr>
          <a:xfrm>
            <a:off x="3563938" y="1916113"/>
            <a:ext cx="5256212" cy="1008062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</a:rPr>
              <a:t>Почему первоначально побелка забора для Тома была наказанием?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с одним вырезанным углом 10"/>
          <p:cNvSpPr/>
          <p:nvPr/>
        </p:nvSpPr>
        <p:spPr>
          <a:xfrm>
            <a:off x="3563938" y="3284538"/>
            <a:ext cx="5256212" cy="1008062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</a:rPr>
              <a:t>В чем вы видите образец предприимчивости и трудовой смекалки в действиях главного героя?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с одним вырезанным углом 11"/>
          <p:cNvSpPr/>
          <p:nvPr/>
        </p:nvSpPr>
        <p:spPr>
          <a:xfrm>
            <a:off x="3563938" y="4581525"/>
            <a:ext cx="5256212" cy="1008063"/>
          </a:xfrm>
          <a:prstGeom prst="snip1Rect">
            <a:avLst/>
          </a:prstGeom>
          <a:solidFill>
            <a:schemeClr val="accent2">
              <a:lumMod val="40000"/>
              <a:lumOff val="60000"/>
            </a:schemeClr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</a:rPr>
              <a:t>Как бы вы поступили на месте Тома?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ПК\Desktop\images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88840"/>
            <a:ext cx="2710726" cy="36004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2299" name="Номер слайда 1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4E84269-D5C8-415A-8FC0-F56C923F8A55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1331913" y="260350"/>
            <a:ext cx="7127875" cy="1439863"/>
          </a:xfrm>
          <a:prstGeom prst="cloud">
            <a:avLst/>
          </a:prstGeom>
          <a:solidFill>
            <a:schemeClr val="bg1"/>
          </a:solidFill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84238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Мозговой штурм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>
          <a:xfrm>
            <a:off x="468313" y="1916113"/>
            <a:ext cx="8229600" cy="3886200"/>
          </a:xfrm>
        </p:spPr>
        <p:txBody>
          <a:bodyPr/>
          <a:lstStyle/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mtClean="0">
                <a:solidFill>
                  <a:srgbClr val="002060"/>
                </a:solidFill>
              </a:rPr>
              <a:t>Представьте себя подростком-предпринимателем.</a:t>
            </a:r>
          </a:p>
          <a:p>
            <a:pPr marL="514350" indent="-514350">
              <a:buClr>
                <a:srgbClr val="C00000"/>
              </a:buClr>
              <a:buFont typeface="Arial" charset="0"/>
              <a:buAutoNum type="arabicPeriod"/>
            </a:pPr>
            <a:r>
              <a:rPr lang="ru-RU" smtClean="0">
                <a:solidFill>
                  <a:srgbClr val="002060"/>
                </a:solidFill>
              </a:rPr>
              <a:t>Определите, какой экономической деятельностью в условиях нашего населенного пункта вы могли бы заниматься и почему.</a:t>
            </a:r>
          </a:p>
        </p:txBody>
      </p:sp>
      <p:sp>
        <p:nvSpPr>
          <p:cNvPr id="13319" name="Номер слайда 6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F9488C-820C-42F8-B74E-14BB167E5618}" type="slidenum">
              <a:rPr lang="ru-RU">
                <a:solidFill>
                  <a:srgbClr val="000000"/>
                </a:solidFill>
                <a:latin typeface="Arial Black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solidFill>
                <a:srgbClr val="000000"/>
              </a:solidFill>
              <a:latin typeface="Arial Black" pitchFamily="34" charset="0"/>
            </a:endParaRPr>
          </a:p>
        </p:txBody>
      </p:sp>
      <p:pic>
        <p:nvPicPr>
          <p:cNvPr id="13320" name="Picture 2" descr="C:\Users\ПК\Desktop\membership-clu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49275"/>
            <a:ext cx="123666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6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6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Тема6</Template>
  <TotalTime>329</TotalTime>
  <Words>447</Words>
  <Application>Microsoft Office PowerPoint</Application>
  <PresentationFormat>Экран (4:3)</PresentationFormat>
  <Paragraphs>72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Wingdings</vt:lpstr>
      <vt:lpstr>Calibri</vt:lpstr>
      <vt:lpstr>Arial Black</vt:lpstr>
      <vt:lpstr>Times New Roman</vt:lpstr>
      <vt:lpstr>Тема6</vt:lpstr>
      <vt:lpstr>1_Тема6</vt:lpstr>
      <vt:lpstr>Предположите о чем пойдет  речь на уроке</vt:lpstr>
      <vt:lpstr>Экономическая деятельность подростка</vt:lpstr>
      <vt:lpstr>План:</vt:lpstr>
      <vt:lpstr>Презентация PowerPoint</vt:lpstr>
      <vt:lpstr>Презентация PowerPoint</vt:lpstr>
      <vt:lpstr>Презентация PowerPoint</vt:lpstr>
      <vt:lpstr>Порядок применения законодательных норм для несовершеннолетних от 14 до 18 лет</vt:lpstr>
      <vt:lpstr>Дополнительное чтение с. 73</vt:lpstr>
      <vt:lpstr>Мозговой штурм</vt:lpstr>
      <vt:lpstr>Рефлексия</vt:lpstr>
      <vt:lpstr>Домашнее задание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Экономическая деятельность подростка</dc:title>
  <dc:creator>Попова И.А.</dc:creator>
  <cp:lastModifiedBy>Admin</cp:lastModifiedBy>
  <cp:revision>35</cp:revision>
  <dcterms:created xsi:type="dcterms:W3CDTF">2010-11-10T11:29:53Z</dcterms:created>
  <dcterms:modified xsi:type="dcterms:W3CDTF">2012-12-20T11:28:51Z</dcterms:modified>
</cp:coreProperties>
</file>