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80" r:id="rId21"/>
    <p:sldId id="275" r:id="rId22"/>
    <p:sldId id="276" r:id="rId23"/>
    <p:sldId id="277" r:id="rId24"/>
    <p:sldId id="281" r:id="rId25"/>
    <p:sldId id="278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yunc.org/%D0%9E%D1%80%D0%B8%D0%B5%D0%BD%D1%82%D0%B8%D1%80%D0%BE%D0%B2%D0%B0%D0%BD%D0%B8%D0%B5_%D1%81%D0%BF%D0%BE%D1%80%D1%82%D0%B8%D0%B2%D0%BD%D0%BE%D0%B5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день ГТО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44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28800"/>
            <a:ext cx="7704856" cy="4203829"/>
          </a:xfrm>
        </p:spPr>
        <p:txBody>
          <a:bodyPr/>
          <a:lstStyle/>
          <a:p>
            <a:pPr indent="0" algn="just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rgbClr val="231F2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</a:rPr>
              <a:t>Обладателями значков II ступени ГТО были герои Великой Отечественной войны: </a:t>
            </a:r>
            <a:endParaRPr lang="ru-RU" sz="1600" dirty="0" smtClean="0">
              <a:solidFill>
                <a:srgbClr val="231F20"/>
              </a:solidFill>
              <a:uFill>
                <a:solidFill>
                  <a:srgbClr val="000000"/>
                </a:solidFill>
              </a:uFill>
              <a:latin typeface="Times New Roman"/>
              <a:ea typeface="Times New Roman"/>
            </a:endParaRPr>
          </a:p>
          <a:p>
            <a:pPr indent="0" algn="just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ru-RU" sz="1600" dirty="0" smtClean="0">
                <a:solidFill>
                  <a:srgbClr val="231F2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</a:rPr>
              <a:t>летчики </a:t>
            </a:r>
            <a:r>
              <a:rPr lang="ru-RU" sz="1600" dirty="0">
                <a:solidFill>
                  <a:srgbClr val="231F2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</a:rPr>
              <a:t>Иван </a:t>
            </a:r>
            <a:r>
              <a:rPr lang="ru-RU" sz="1600" dirty="0" err="1">
                <a:solidFill>
                  <a:srgbClr val="231F2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</a:rPr>
              <a:t>Кожедуб</a:t>
            </a:r>
            <a:r>
              <a:rPr lang="ru-RU" sz="1600" dirty="0">
                <a:solidFill>
                  <a:srgbClr val="231F2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</a:rPr>
              <a:t>, Александр </a:t>
            </a:r>
            <a:r>
              <a:rPr lang="ru-RU" sz="1600" dirty="0" err="1">
                <a:solidFill>
                  <a:srgbClr val="231F2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</a:rPr>
              <a:t>Покрышкин</a:t>
            </a:r>
            <a:r>
              <a:rPr lang="ru-RU" sz="1600" dirty="0">
                <a:solidFill>
                  <a:srgbClr val="231F2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</a:rPr>
              <a:t>, Николай </a:t>
            </a:r>
            <a:r>
              <a:rPr lang="ru-RU" sz="1600" dirty="0" smtClean="0">
                <a:solidFill>
                  <a:srgbClr val="231F2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</a:rPr>
              <a:t>Гастелло </a:t>
            </a:r>
          </a:p>
          <a:p>
            <a:pPr marL="68580" indent="0"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864096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ГТО и Великая Отечественная Война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3" descr="http://www.9maya.ru/uploads/posts/2012-02/1329008832_kozhedub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36912"/>
            <a:ext cx="2304256" cy="330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topwar.ru/uploads/posts/2011-10/1317541377_137125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2357" y="2845118"/>
            <a:ext cx="3252207" cy="2839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020.radikal.ru/1107/7e/3078ce6dfb4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2636523"/>
            <a:ext cx="2071127" cy="3352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5610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05192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Значки ГТО времен Великой Отечественной войны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043492" y="2276872"/>
            <a:ext cx="6777317" cy="3555757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Значок ГТО 1 ступени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6858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Значки ГТО 1 и 2 ступеней 1946 – 1961годов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officeArt object" descr="http://www.znak.biz.ua/images/iv.jp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139952" y="2348880"/>
            <a:ext cx="1118870" cy="135064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1" name="officeArt object" descr="http://www.znak.biz.ua/images/via.jpg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627784" y="4405840"/>
            <a:ext cx="1094105" cy="136779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2" name="officeArt object" descr="http://www.znak.biz.ua/images/vib.jp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173027" y="4405840"/>
            <a:ext cx="1035685" cy="129476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243285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ГТО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советское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3769644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170000"/>
              </a:lnSpc>
            </a:pPr>
            <a:r>
              <a:rPr lang="ru-RU" sz="34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Введенный в 1972 году</a:t>
            </a:r>
            <a:r>
              <a:rPr lang="ru-RU" sz="3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новый комплекс ГТО</a:t>
            </a:r>
            <a:r>
              <a:rPr lang="ru-RU" sz="34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позволил </a:t>
            </a:r>
            <a:r>
              <a:rPr lang="ru-RU" sz="34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улучшить массовую физкультурно-спортивную работу в каждом коллективе, в спортивном </a:t>
            </a:r>
            <a:r>
              <a:rPr lang="ru-RU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клубе </a:t>
            </a:r>
            <a:r>
              <a:rPr lang="ru-RU" sz="34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в целом по </a:t>
            </a:r>
            <a:r>
              <a:rPr lang="ru-RU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стране.</a:t>
            </a:r>
          </a:p>
          <a:p>
            <a:pPr indent="450215" algn="just">
              <a:lnSpc>
                <a:spcPct val="170000"/>
              </a:lnSpc>
              <a:spcBef>
                <a:spcPts val="500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Расширились возрастные рамки комплекса: добавились ступени для школьников 10 - 13 лет и трудящихся 40 -60 лет.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432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450215" algn="just">
              <a:lnSpc>
                <a:spcPct val="170000"/>
              </a:lnSpc>
              <a:spcBef>
                <a:spcPts val="500"/>
              </a:spcBef>
              <a:buClr>
                <a:srgbClr val="94C600"/>
              </a:buClr>
            </a:pPr>
            <a:r>
              <a:rPr lang="ru-RU" sz="16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выполнении нормативов Комплекса ГТО участники награждались серебряными и золотыми знаками отличия, для 5-й ступени предусматривался только золотой значок, а для 4-й, кроме того, золотой с отличием.   </a:t>
            </a:r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4" name="officeArt object" descr="http://www.znak.biz.ua/images/xvi(1).jp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27584" y="4188212"/>
            <a:ext cx="1411605" cy="141160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5" name="officeArt object" descr="http://www.znak.biz.ua/images/xvi(2).jpg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339752" y="4188212"/>
            <a:ext cx="1411605" cy="141160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6" name="officeArt object" descr="http://www.znak.biz.ua/images/xvi(3).jp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3851920" y="4093638"/>
            <a:ext cx="1579880" cy="157988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7" name="officeArt object" descr="http://www.znak.biz.ua/images/xvi(4).jpg"/>
          <p:cNvPicPr/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5508104" y="4127141"/>
            <a:ext cx="1589405" cy="146685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8" name="officeArt object" descr="http://www.znak.biz.ua/images/xvi(6).jpg"/>
          <p:cNvPicPr/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7236296" y="4157428"/>
            <a:ext cx="1470025" cy="147002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ГТО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СССР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14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3" y="2323652"/>
            <a:ext cx="4968668" cy="3508977"/>
          </a:xfrm>
        </p:spPr>
        <p:txBody>
          <a:bodyPr>
            <a:normAutofit fontScale="85000" lnSpcReduction="10000"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В 1973 году при Спорткомитете СССР создан Всесоюзный совет по работе наиболее массового привлечения граждан к сдаче комплекса ГТО. Председателем Совета был назначен лётчик-космонавт СССР Алексей Архипович Леонов.</a:t>
            </a:r>
            <a:endParaRPr lang="ru-RU" sz="18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endParaRPr lang="ru-RU" dirty="0"/>
          </a:p>
        </p:txBody>
      </p:sp>
      <p:pic>
        <p:nvPicPr>
          <p:cNvPr id="4" name="Рисунок 3" descr="http://12apr.su/books/item/f00/s00/z0000033/pic/00001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636912"/>
            <a:ext cx="1967989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ГТО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СССР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90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К началу 1976 года свыше 220 миллионов человек имели значки ГТО.</a:t>
            </a:r>
            <a:endParaRPr lang="ru-RU" sz="18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В начале 1977г. во все пять ступеней были добавлены нормативы по </a:t>
            </a:r>
            <a:r>
              <a:rPr lang="ru-RU" dirty="0">
                <a:solidFill>
                  <a:srgbClr val="0000FF"/>
                </a:solidFill>
                <a:latin typeface="Times New Roman"/>
                <a:ea typeface="Times New Roman"/>
                <a:hlinkClick r:id="rId2" tooltip="Ориентирование спортивное"/>
              </a:rPr>
              <a:t>спортивному ориентированию</a:t>
            </a:r>
            <a:r>
              <a:rPr lang="ru-RU" dirty="0">
                <a:latin typeface="Times New Roman"/>
                <a:ea typeface="Times New Roman"/>
              </a:rPr>
              <a:t>.</a:t>
            </a:r>
            <a:endParaRPr lang="ru-RU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</a:rPr>
              <a:t>Нормативы </a:t>
            </a:r>
            <a:r>
              <a:rPr lang="ru-RU" dirty="0">
                <a:latin typeface="Times New Roman"/>
                <a:ea typeface="Times New Roman"/>
              </a:rPr>
              <a:t>комплекса ГТО стали инструментом, благодаря которому каждый гражданин мог проверить уровень своего физического развития.</a:t>
            </a:r>
            <a:endParaRPr lang="ru-RU" dirty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ГТО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СССР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30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3" y="2323652"/>
            <a:ext cx="5400716" cy="3508977"/>
          </a:xfrm>
        </p:spPr>
        <p:txBody>
          <a:bodyPr>
            <a:normAutofit fontScale="77500" lnSpcReduction="20000"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Значок «Отличник ГТО» вручался тем, кто сдал нормативы на золотой значок IV ступени комплекса 1972 года «Физическое совершенство» и имел один 1-й или два 2-х спортивных разряда в любом виде спорта</a:t>
            </a: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.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ru-RU" sz="18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«Почетный знак ГТО» вручался тем, кто выполнял нормативы в течение нескольких лет подряд.</a:t>
            </a:r>
            <a:endParaRPr lang="ru-RU" sz="18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endParaRPr lang="ru-RU" dirty="0"/>
          </a:p>
        </p:txBody>
      </p:sp>
      <p:pic>
        <p:nvPicPr>
          <p:cNvPr id="4" name="officeArt object" descr="http://www.znak.biz.ua/images/xxvii.jp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516216" y="2564904"/>
            <a:ext cx="1712595" cy="152146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5" name="officeArt object" descr="http://www.znak.biz.ua/images/xxviii.jpg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893168" y="4437112"/>
            <a:ext cx="1310005" cy="184912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ГТО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СССР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01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1" y="2323652"/>
            <a:ext cx="3600399" cy="3985668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Calibri"/>
              </a:rPr>
              <a:t>В 1980 году была выпущена специальная серия значков 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Calibri"/>
              </a:rPr>
              <a:t>ГТО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Calibri"/>
              </a:rPr>
              <a:t>, 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Calibri"/>
              </a:rPr>
              <a:t>посвящённая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Calibri"/>
              </a:rPr>
              <a:t>Играм XXII Олимпиады в 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Calibri"/>
              </a:rPr>
              <a:t>Москве</a:t>
            </a:r>
            <a:endParaRPr lang="ru-RU" sz="1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68580" indent="0">
              <a:lnSpc>
                <a:spcPct val="170000"/>
              </a:lnSpc>
              <a:buNone/>
            </a:pPr>
            <a:endParaRPr lang="ru-RU" sz="1400" dirty="0" smtClean="0">
              <a:solidFill>
                <a:srgbClr val="000000"/>
              </a:solidFill>
              <a:latin typeface="Times New Roman"/>
              <a:ea typeface="Calibri"/>
            </a:endParaRPr>
          </a:p>
          <a:p>
            <a:pPr indent="450215" algn="just">
              <a:lnSpc>
                <a:spcPct val="17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В начале 1985 года в Комплекс ГТО был внесен очередной пакет с изменениями. Теперь комплекс для взрослых состоял из 3 ступеней, а для школьников–из 4-х.</a:t>
            </a:r>
            <a:endParaRPr lang="ru-RU" sz="11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endParaRPr lang="ru-RU" sz="1400" dirty="0"/>
          </a:p>
        </p:txBody>
      </p:sp>
      <p:pic>
        <p:nvPicPr>
          <p:cNvPr id="4" name="officeArt object" descr="http://www.znak.biz.ua/images/xxi(1).jp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211960" y="2337758"/>
            <a:ext cx="1377950" cy="137795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5" name="officeArt object" descr="http://www.znak.biz.ua/images/xxi(2).jpg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5724128" y="2272988"/>
            <a:ext cx="1391920" cy="138493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6" name="officeArt object" descr="http://www.znak.biz.ua/images/xxi(3).jp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7164288" y="2272988"/>
            <a:ext cx="1459865" cy="150749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7" name="officeArt object" descr="http://www.znak.biz.ua/images/xxiv(1).jpg"/>
          <p:cNvPicPr/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4716016" y="4077071"/>
            <a:ext cx="1594485" cy="159448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8" name="officeArt object" descr="http://www.znak.biz.ua/images/xxiv(2).jpg"/>
          <p:cNvPicPr/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6804248" y="4143112"/>
            <a:ext cx="1528445" cy="152844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864096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ГТО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СССР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95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7272924" cy="3508977"/>
          </a:xfrm>
        </p:spPr>
        <p:txBody>
          <a:bodyPr>
            <a:normAutofit fontScale="92500"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Распад Советского Союза повлек за собой более большую пропасть в работе над воспитанием физической активности граждан. Юридически  Комплекс ГТО не был упразднен, однако фактически он </a:t>
            </a:r>
            <a:r>
              <a:rPr lang="ru-RU" dirty="0">
                <a:solidFill>
                  <a:srgbClr val="231F2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прекратил свое существование в 1991 году</a:t>
            </a:r>
            <a:r>
              <a:rPr lang="ru-RU" dirty="0" smtClean="0">
                <a:solidFill>
                  <a:srgbClr val="231F2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1991 году 60 летняя история комплекса 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замерла…</a:t>
            </a:r>
            <a:endParaRPr lang="ru-RU" sz="22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8580" indent="0"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17160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ГТО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СССР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61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i="1" dirty="0"/>
              <a:t>Новейшая история </a:t>
            </a:r>
            <a:r>
              <a:rPr lang="ru-RU" b="1" i="1" dirty="0" smtClean="0"/>
              <a:t>ГТО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60680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Helvetica"/>
                <a:cs typeface="Calibri"/>
              </a:rPr>
              <a:t>Вчера, </a:t>
            </a:r>
            <a:r>
              <a:rPr lang="ru-RU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Helvetica"/>
                <a:cs typeface="Calibri"/>
              </a:rPr>
              <a:t>24 марта 2015 г. </a:t>
            </a: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Helvetica"/>
                <a:cs typeface="Calibri"/>
              </a:rPr>
              <a:t>исполнился 1 год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Helvetica"/>
                <a:cs typeface="Calibri"/>
              </a:rPr>
              <a:t>со дня принятия Указа Президента Российской Федерации от 24 марта 2014 г.  №172 «О Всероссийском физкультурно-спортивном комплексе «Готов к труду и обороне» (ГТО)». </a:t>
            </a:r>
            <a:endParaRPr lang="ru-RU" sz="18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887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024744" cy="1224136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ГТО?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«</a:t>
            </a:r>
            <a:r>
              <a:rPr lang="ru-RU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Готов к труду и обороне»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 - </a:t>
            </a: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это программа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физической и культурной подготовки, которая основывалась на единой и поддерживаемой государством системе патриотического воспитания населения. </a:t>
            </a:r>
            <a:endParaRPr lang="ru-RU" sz="18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527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8136904" cy="4896544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ГТО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 на увеличение числа граждан, систематически занимающихся физкультурой и спортом, повышение уровня физической подготовленности и продолжительности жизни населения страны.</a:t>
            </a:r>
          </a:p>
          <a:p>
            <a:pPr algn="just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ГТО включает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 ступеней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возрастным группам (от 6 до 70 лет и старше). 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Испытания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делятся на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обязательные и по выбору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Предусмотрено 3 уровня трудности нормативов, которые соответствуют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золотому, серебряному и бронзовому знакам отличия ГТО.</a:t>
            </a:r>
          </a:p>
          <a:p>
            <a:pPr algn="just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Регионам дано право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 включить в ГТО 2 вида испытаний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(тестов), в том числе по национальным, военно-прикладным дисциплинам, а также по наиболее популярным среди молодежи видам спорта.</a:t>
            </a:r>
          </a:p>
          <a:p>
            <a:pPr algn="just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выполнения требований ГТО в субъектах Федерации планируется создать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центры тестирования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нормативов ГТО будут учитывать в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школьных образовательных программах, при приеме в вузы.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Имеющим золотой знак отличия ГТО может быть назначена повышенная государственная академическая стипендия.</a:t>
            </a:r>
          </a:p>
          <a:p>
            <a:pPr marL="68580" indent="0" algn="just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7024744" cy="601136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i="1" dirty="0"/>
              <a:t>Новейшая история </a:t>
            </a:r>
            <a:r>
              <a:rPr lang="ru-RU" b="1" i="1" dirty="0" smtClean="0"/>
              <a:t>ГТО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774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700808"/>
            <a:ext cx="6777317" cy="4131821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Государственные требования к уровню </a:t>
            </a: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физической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подготовленности населения при выполнении </a:t>
            </a: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нормативов ГТО утверждаются: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Министерством спорта </a:t>
            </a: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Российской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Федерации по согласованию </a:t>
            </a: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с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Министерством образования и науки </a:t>
            </a: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Российской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Федерации</a:t>
            </a: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Министерством обороны </a:t>
            </a: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Российской Федерации,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Министерством здравоохранения </a:t>
            </a: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Российской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Федерации.</a:t>
            </a:r>
            <a:endParaRPr lang="ru-RU" sz="18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024744" cy="864096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>Новейшая </a:t>
            </a:r>
            <a:r>
              <a:rPr lang="ru-RU" b="1" i="1" dirty="0"/>
              <a:t>история </a:t>
            </a:r>
            <a:r>
              <a:rPr lang="ru-RU" b="1" i="1" dirty="0" smtClean="0"/>
              <a:t>ГТО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80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7632848" cy="4464496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Виды испытаний (тесты) подразделяются на обязательные испытания (тесты) и испытания по выбору. </a:t>
            </a:r>
            <a:endParaRPr lang="ru-RU" sz="180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/>
              <a:ea typeface="Calibri"/>
              <a:cs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800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Обязательные </a:t>
            </a:r>
            <a:r>
              <a:rPr lang="ru-RU" sz="18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испытания (тесты) </a:t>
            </a:r>
            <a:r>
              <a:rPr lang="ru-RU" sz="18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подразделяются </a:t>
            </a:r>
            <a:r>
              <a:rPr lang="ru-RU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на:</a:t>
            </a:r>
            <a:endParaRPr lang="ru-RU" sz="14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а) испытания (тесты) по определению уровня развития скоростных </a:t>
            </a:r>
            <a:r>
              <a:rPr lang="ru-RU" sz="18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возможностей; </a:t>
            </a:r>
            <a:endParaRPr lang="ru-RU" sz="14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б) испытания (тесты) по определению уровня развития выносливости;</a:t>
            </a:r>
            <a:r>
              <a:rPr lang="en-US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MS Mincho"/>
                <a:ea typeface="Calibri"/>
                <a:cs typeface="MS Mincho"/>
              </a:rPr>
              <a:t> </a:t>
            </a:r>
            <a:endParaRPr lang="ru-RU" sz="14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в) испытания (тесты) по определению уровня развития силы;</a:t>
            </a:r>
            <a:r>
              <a:rPr lang="en-US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MS Mincho"/>
                <a:ea typeface="Calibri"/>
                <a:cs typeface="MS Mincho"/>
              </a:rPr>
              <a:t> </a:t>
            </a:r>
            <a:endParaRPr lang="ru-RU" sz="14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г) испытания (тесты) по определению уровня развития гибкости.</a:t>
            </a:r>
            <a:endParaRPr lang="ru-RU" sz="14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endParaRPr lang="ru-RU" sz="18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864096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i="1" dirty="0"/>
              <a:t>Новейшая история </a:t>
            </a:r>
            <a:r>
              <a:rPr lang="ru-RU" b="1" i="1" dirty="0" smtClean="0"/>
              <a:t>ГТО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588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916832"/>
            <a:ext cx="7488832" cy="446449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Испытания (тесты) по выбору </a:t>
            </a: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подразделяются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на:</a:t>
            </a:r>
            <a:endParaRPr lang="ru-RU" sz="18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а) испытания (тесты) по определению уровня развития скоростно-силовых </a:t>
            </a: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возможностей;</a:t>
            </a:r>
            <a:r>
              <a:rPr lang="en-US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MS Mincho"/>
                <a:ea typeface="Calibri"/>
                <a:cs typeface="MS Mincho"/>
              </a:rPr>
              <a:t> </a:t>
            </a:r>
            <a:endParaRPr lang="ru-RU" sz="18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б) испытания (тесты) по определению уровня развития координационных </a:t>
            </a: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способностей;</a:t>
            </a:r>
            <a:endParaRPr lang="ru-RU" sz="18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в) испытания (тесты) по определению уровня овладения прикладными навыками.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i="1" dirty="0"/>
              <a:t>Новейшая история </a:t>
            </a:r>
            <a:r>
              <a:rPr lang="ru-RU" b="1" i="1" dirty="0" smtClean="0"/>
              <a:t>ГТО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729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936104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испытаний для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( 5 ступеней с 1-11 классы)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772816"/>
            <a:ext cx="6777317" cy="4059813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Плавание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Бег на короткие дистанции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Бег на средние и длинные дистанции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Прыжки в длину с разбега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Прыжки в длину с места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Подтягивание на турнике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Метание спортивного снаряда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Бег на лыжах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Стрельба из пневматической винтовки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Наклоны вперед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Рывок гири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Сгибание и разгибание рук в упоре лежа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03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060848"/>
            <a:ext cx="7632847" cy="1440160"/>
          </a:xfrm>
        </p:spPr>
        <p:txBody>
          <a:bodyPr>
            <a:normAutofit/>
          </a:bodyPr>
          <a:lstStyle/>
          <a:p>
            <a:pPr algn="just"/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Лица, выполнившие нормативы, овладевшие знаниями и умениями определенных ступеней 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Всероссийского физкультурно-спортивного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комплекса, награждаются 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соответствующим 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знаком отличия 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Всероссийского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физкультурно-спортивного 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комплекса.</a:t>
            </a:r>
            <a:endParaRPr lang="ru-RU" sz="18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745152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i="1" dirty="0"/>
              <a:t>Новейшая история </a:t>
            </a:r>
            <a:r>
              <a:rPr lang="ru-RU" b="1" i="1" dirty="0" smtClean="0"/>
              <a:t>ГТО</a:t>
            </a:r>
            <a:endParaRPr lang="ru-RU" dirty="0"/>
          </a:p>
        </p:txBody>
      </p:sp>
      <p:pic>
        <p:nvPicPr>
          <p:cNvPr id="2051" name="Picture 3" descr="C:\Users\Анна Мурадовна\Desktop\Единый день ГТО 24.03\zolotoy-znachok-gt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789040"/>
            <a:ext cx="1754070" cy="173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нна Мурадовна\Desktop\Единый день ГТО 24.03\serebryanyy-znachok-gt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857843"/>
            <a:ext cx="1754070" cy="173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Анна Мурадовна\Desktop\Единый день ГТО 24.03\bronzovyy-znachok-gt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857842"/>
            <a:ext cx="1754070" cy="173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713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988840"/>
            <a:ext cx="6777317" cy="4464496"/>
          </a:xfrm>
        </p:spPr>
        <p:txBody>
          <a:bodyPr>
            <a:normAutofit fontScale="62500" lnSpcReduction="20000"/>
          </a:bodyPr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Arial Unicode MS"/>
              </a:rPr>
              <a:t>  </a:t>
            </a:r>
            <a:r>
              <a:rPr lang="ru-RU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Arial Unicode MS"/>
              </a:rPr>
              <a:t>А </a:t>
            </a:r>
            <a:r>
              <a:rPr lang="ru-RU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Arial Unicode MS"/>
              </a:rPr>
              <a:t>как вы считаете, для чего нужно стремиться молодежи 21 века к выполнению нормативов ГТО, к получению знаков отличия</a:t>
            </a:r>
            <a:r>
              <a:rPr lang="ru-RU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Arial Unicode MS"/>
              </a:rPr>
              <a:t>?</a:t>
            </a:r>
          </a:p>
          <a:p>
            <a:pPr marL="0" lvl="0" indent="0" algn="just">
              <a:lnSpc>
                <a:spcPct val="150000"/>
              </a:lnSpc>
              <a:buNone/>
            </a:pPr>
            <a:endParaRPr lang="ru-RU" sz="18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Arial Unicode MS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У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всех, кто добровольно решил пройти испытание комплексом ГТО, есть одна общая черта, – целеустремлённость. Именно эта черта является наиболее важной для людей XXI века. </a:t>
            </a:r>
            <a:endParaRPr lang="ru-RU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/>
              <a:ea typeface="Calibri"/>
              <a:cs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С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1 сентября 2016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года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все желающие  учащиеся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 смогут приступить к выполнению видов испытаний, а пока  проходит апробация его реализации в 61 регионе РФ. </a:t>
            </a:r>
            <a:endParaRPr lang="ru-RU" dirty="0" smtClean="0">
              <a:solidFill>
                <a:srgbClr val="000000"/>
              </a:solidFill>
              <a:latin typeface="Times New Roman"/>
              <a:ea typeface="Calibri"/>
              <a:cs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Не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забывайте «Движенье-это жизнь!», соблюдая рекомендации к недельному двигательному режиму, вы станете на шаг ближе к заветному знаку ГТО, обретете гармонию силы и духа. </a:t>
            </a:r>
            <a:endParaRPr lang="ru-RU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/>
              <a:ea typeface="Calibri"/>
              <a:cs typeface="Calibri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ГТО-друг </a:t>
            </a:r>
            <a:r>
              <a:rPr lang="ru-RU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здоровья!</a:t>
            </a:r>
            <a:endParaRPr lang="ru-RU" sz="1800" b="1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algn="just">
              <a:lnSpc>
                <a:spcPct val="170000"/>
              </a:lnSpc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i="1" dirty="0"/>
              <a:t>Новейшая история </a:t>
            </a:r>
            <a:r>
              <a:rPr lang="ru-RU" b="1" i="1" dirty="0" smtClean="0"/>
              <a:t>ГТО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984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94C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  <a:r>
              <a:rPr lang="ru-RU" sz="3200" b="1" dirty="0">
                <a:solidFill>
                  <a:srgbClr val="94C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возникновения комплекса ГТО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9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В 1927 году </a:t>
            </a:r>
            <a:r>
              <a:rPr lang="ru-RU" sz="19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в </a:t>
            </a:r>
            <a:r>
              <a:rPr lang="ru-RU" sz="19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СССР создается самая крупная из специализированных общественных организаций – Общество содействия обороне, авиационному и химическому строительству (ОСОАВИАХИМ</a:t>
            </a:r>
            <a:r>
              <a:rPr lang="ru-RU" sz="19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).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По всей стране под эгидой </a:t>
            </a:r>
            <a:r>
              <a:rPr lang="ru-RU" sz="1800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ОСОАВИАХИМа</a:t>
            </a:r>
            <a:r>
              <a:rPr lang="ru-RU" sz="1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 строятся тиры, стрельбища, создаются аэроклубы и военно-спортивные кружки, где молодежь осваивает  специальности радиста, телеграфиста, парашютиста, моториста, санитара, медсестры, пилота и др.</a:t>
            </a:r>
            <a:endParaRPr lang="ru-RU" sz="14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867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b="1" dirty="0" smtClean="0">
                <a:latin typeface="Times New Roman"/>
                <a:ea typeface="Calibri"/>
              </a:rPr>
              <a:t>Первый </a:t>
            </a:r>
            <a:r>
              <a:rPr lang="ru-RU" b="1" dirty="0">
                <a:latin typeface="Times New Roman"/>
                <a:ea typeface="Calibri"/>
              </a:rPr>
              <a:t>комплекс ГТО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По 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поручению Всесоюзного совета физической культуры при ЦИК СССР был разработан проект комплекса ГТО</a:t>
            </a: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, который 11 марта 1931 года после общественного обсуждения был утвержден и стал нормативной основой системы физического воспитания для всей страны. </a:t>
            </a:r>
            <a:endParaRPr lang="ru-RU" sz="18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494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К испытаниям на получение значка «Готов к труду и обороне» первоначально допускались мужчины не моложе 18 лет и женщины не моложе 17 лет. Особым условием было удовлетворительное состояние здоровья. Определял его врач, который устанавливал, что сдача норм по данному комплексу не принесет ущерба здоровью человека. К соревнованиям допускались физкультурники, организованные в коллективы, и физкультурники-одиночки. Для проведения практических испытаний они распределялись на отдельные группы по полу и возрасту. </a:t>
            </a:r>
            <a:endParaRPr lang="ru-RU" sz="18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b="1" dirty="0" smtClean="0">
                <a:latin typeface="Times New Roman"/>
                <a:ea typeface="Calibri"/>
              </a:rPr>
              <a:t>Первый </a:t>
            </a:r>
            <a:r>
              <a:rPr lang="ru-RU" b="1" dirty="0">
                <a:latin typeface="Times New Roman"/>
                <a:ea typeface="Calibri"/>
              </a:rPr>
              <a:t>комплекс ГТО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667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064896" cy="5112568"/>
          </a:xfrm>
        </p:spPr>
        <p:txBody>
          <a:bodyPr>
            <a:no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Первый комплекс ГТО состоял всего из одной </a:t>
            </a:r>
            <a:r>
              <a:rPr lang="ru-RU" sz="14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ступени и </a:t>
            </a:r>
            <a:r>
              <a:rPr lang="ru-RU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предполагал  выполнение 21 испытания, 15 из которых  носили практический характер:</a:t>
            </a:r>
            <a:endParaRPr lang="ru-RU" sz="105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- бег на 100, 500 и 1000 метров; </a:t>
            </a:r>
            <a:endParaRPr lang="ru-RU" sz="105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- прыжки в длину и высоту;</a:t>
            </a:r>
            <a:endParaRPr lang="ru-RU" sz="105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- метание гранаты;</a:t>
            </a:r>
            <a:endParaRPr lang="ru-RU" sz="105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- подтягивание на перекладине;</a:t>
            </a:r>
            <a:endParaRPr lang="ru-RU" sz="105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- лазание по канату или шесту;</a:t>
            </a:r>
            <a:endParaRPr lang="ru-RU" sz="105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-поднимание патронного ящика весом в 32 килограмма и безостановочное передвижение с ним на расстоянии 50 метров;</a:t>
            </a:r>
            <a:endParaRPr lang="ru-RU" sz="105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- плавание;</a:t>
            </a:r>
            <a:endParaRPr lang="ru-RU" sz="105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- умение ездить на велосипеде или умение управлять трактором, мотоциклом, автомобилем; </a:t>
            </a:r>
            <a:endParaRPr lang="ru-RU" sz="105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- умение грести 1 км;</a:t>
            </a:r>
            <a:endParaRPr lang="ru-RU" sz="105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- лыжи на 3 и 10 км; </a:t>
            </a:r>
            <a:endParaRPr lang="ru-RU" sz="105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Calibri"/>
              </a:rPr>
              <a:t>- верховую езду и продвижение в противогазе на 1 км. </a:t>
            </a:r>
            <a:endParaRPr lang="ru-RU" sz="105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endParaRPr lang="ru-RU" sz="14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71550" y="692150"/>
            <a:ext cx="7024688" cy="576610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/>
                <a:ea typeface="Calibri"/>
              </a:rPr>
              <a:t>Первый </a:t>
            </a:r>
            <a:r>
              <a:rPr lang="ru-RU" b="1" dirty="0">
                <a:latin typeface="Times New Roman"/>
                <a:ea typeface="Calibri"/>
              </a:rPr>
              <a:t>комплекс ГТО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524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Значки ГТО 1931-1936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ступень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fficeArt object" descr="http://www.znak.biz.ua/images/i.jpg"/>
          <p:cNvPicPr>
            <a:picLocks noGrp="1"/>
          </p:cNvPicPr>
          <p:nvPr>
            <p:ph idx="1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83568" y="2780928"/>
            <a:ext cx="1584176" cy="3073338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5" name="officeArt object" descr="http://www.znak.biz.ua/images/ii.jpg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627784" y="2780928"/>
            <a:ext cx="1641909" cy="2952328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6" name="Объект 3" descr="C:\Users\v.khakimullina\Pictures\Обладатели значка ГТО.jp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492896"/>
            <a:ext cx="3887396" cy="3508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993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326735"/>
            <a:ext cx="2952328" cy="3508977"/>
          </a:xfrm>
        </p:spPr>
        <p:txBody>
          <a:bodyPr>
            <a:normAutofit fontScale="70000" lnSpcReduction="20000"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Calibri"/>
                <a:cs typeface="Calibri"/>
              </a:rPr>
              <a:t>Первым обладателем знака ГТО I ступени стал знаменитый конькобежец Яков Федорович Мельников, первый заслуженный мастер спорта СССР чемпион России 1915 года, чемпион РСФСР 1918, 1919 и 1922 годов; чемпион СССР 1924, 1927-28, 1932-35 годов; чемпион Европы 1927 года по конькобежному спорту.</a:t>
            </a:r>
            <a:endParaRPr lang="ru-RU" sz="16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endParaRPr lang="ru-RU" dirty="0"/>
          </a:p>
        </p:txBody>
      </p:sp>
      <p:pic>
        <p:nvPicPr>
          <p:cNvPr id="4" name="Рисунок 3" descr="C:\Users\v.khakimullina\Pictures\Яков Федорович Мельников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280125"/>
            <a:ext cx="4869567" cy="345313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745152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/>
                <a:ea typeface="Calibri"/>
              </a:rPr>
              <a:t>Первый </a:t>
            </a:r>
            <a:r>
              <a:rPr lang="ru-RU" b="1" dirty="0">
                <a:latin typeface="Times New Roman"/>
                <a:ea typeface="Calibri"/>
              </a:rPr>
              <a:t>комплекс ГТО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123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ГТО и Великая Отечественная Война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indent="450215" algn="just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</a:pPr>
            <a:r>
              <a:rPr lang="ru-RU" dirty="0">
                <a:solidFill>
                  <a:srgbClr val="222222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</a:rPr>
              <a:t>Благодаря ГТО миллионы советских людей получили навыки маршевой, лыжной, стрелковой подготовки, плавания, метания гранат, преодоления водных преград и препятствий. Это помогло им в минимальные сроки овладеть военным делом, стать снайперами, разведчиками, танкистами, летчиками. Скромный значок ГТО для многих из них стал первой наградой, к которой позднее добавились ордена за трудовые и боевые заслуги.</a:t>
            </a:r>
            <a:endParaRPr lang="ru-RU" sz="20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Arial Unicode M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526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276</TotalTime>
  <Words>1128</Words>
  <Application>Microsoft Office PowerPoint</Application>
  <PresentationFormat>Экран (4:3)</PresentationFormat>
  <Paragraphs>112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Остин</vt:lpstr>
      <vt:lpstr>Единый день ГТО</vt:lpstr>
      <vt:lpstr>Что такое ГТО? </vt:lpstr>
      <vt:lpstr>История возникновения комплекса ГТО</vt:lpstr>
      <vt:lpstr>Первый комплекс ГТО </vt:lpstr>
      <vt:lpstr>Первый комплекс ГТО </vt:lpstr>
      <vt:lpstr>Первый комплекс ГТО </vt:lpstr>
      <vt:lpstr>Значки ГТО 1931-1936 годов  (I иII ступень)</vt:lpstr>
      <vt:lpstr>Первый комплекс ГТО </vt:lpstr>
      <vt:lpstr>Комплекс ГТО и Великая Отечественная Война</vt:lpstr>
      <vt:lpstr>Комплекс ГТО и Великая Отечественная Война</vt:lpstr>
      <vt:lpstr>Значки ГТО времен Великой Отечественной войны</vt:lpstr>
      <vt:lpstr>Комплекс ГТО  в советское время</vt:lpstr>
      <vt:lpstr>Комплекс ГТО  в СССР</vt:lpstr>
      <vt:lpstr>Комплекс ГТО  в СССР</vt:lpstr>
      <vt:lpstr>Комплекс ГТО  в СССР</vt:lpstr>
      <vt:lpstr>Комплекс ГТО  в СССР</vt:lpstr>
      <vt:lpstr>Комплекс ГТО в СССР</vt:lpstr>
      <vt:lpstr>Комплекс ГТО в СССР</vt:lpstr>
      <vt:lpstr>Новейшая история ГТО </vt:lpstr>
      <vt:lpstr>Новейшая история ГТО</vt:lpstr>
      <vt:lpstr>  Новейшая история ГТО</vt:lpstr>
      <vt:lpstr>Новейшая история ГТО</vt:lpstr>
      <vt:lpstr>Новейшая история ГТО</vt:lpstr>
      <vt:lpstr>Виды испытаний для школьников ( 5 ступеней с 1-11 классы)</vt:lpstr>
      <vt:lpstr>Новейшая история ГТО</vt:lpstr>
      <vt:lpstr>Новейшая история ГТО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Единый день ГТО</dc:title>
  <dc:creator>Анна Мурадовна</dc:creator>
  <cp:lastModifiedBy>Анна Мурадовна</cp:lastModifiedBy>
  <cp:revision>19</cp:revision>
  <dcterms:created xsi:type="dcterms:W3CDTF">2015-03-23T14:11:14Z</dcterms:created>
  <dcterms:modified xsi:type="dcterms:W3CDTF">2015-03-24T14:02:18Z</dcterms:modified>
</cp:coreProperties>
</file>