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93" r:id="rId2"/>
    <p:sldId id="288" r:id="rId3"/>
    <p:sldId id="289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98" r:id="rId14"/>
    <p:sldId id="296" r:id="rId15"/>
    <p:sldId id="266" r:id="rId16"/>
    <p:sldId id="279" r:id="rId17"/>
    <p:sldId id="267" r:id="rId18"/>
    <p:sldId id="278" r:id="rId19"/>
    <p:sldId id="299" r:id="rId20"/>
    <p:sldId id="268" r:id="rId21"/>
    <p:sldId id="270" r:id="rId22"/>
    <p:sldId id="269" r:id="rId23"/>
    <p:sldId id="275" r:id="rId24"/>
    <p:sldId id="276" r:id="rId25"/>
    <p:sldId id="277" r:id="rId26"/>
    <p:sldId id="280" r:id="rId27"/>
    <p:sldId id="287" r:id="rId28"/>
    <p:sldId id="272" r:id="rId29"/>
    <p:sldId id="294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14" autoAdjust="0"/>
    <p:restoredTop sz="94660"/>
  </p:normalViewPr>
  <p:slideViewPr>
    <p:cSldViewPr>
      <p:cViewPr varScale="1">
        <p:scale>
          <a:sx n="62" d="100"/>
          <a:sy n="62" d="100"/>
        </p:scale>
        <p:origin x="-8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2A147-7E01-4223-8A3B-A9E754612821}" type="datetimeFigureOut">
              <a:rPr lang="ru-RU"/>
              <a:pPr>
                <a:defRPr/>
              </a:pPr>
              <a:t>09.12.2013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F04BE-8E47-43C3-83FF-BB76503CF0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422712"/>
      </p:ext>
    </p:extLst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9A569-5F60-4537-9DBE-9692DD379BD7}" type="datetimeFigureOut">
              <a:rPr lang="ru-RU"/>
              <a:pPr>
                <a:defRPr/>
              </a:pPr>
              <a:t>09.12.2013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3BF3A-F08A-4028-A9A8-55D9B6D9D7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274036"/>
      </p:ext>
    </p:extLst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DF9CC-DCBB-4247-881D-CD5F43C81ADD}" type="datetimeFigureOut">
              <a:rPr lang="ru-RU"/>
              <a:pPr>
                <a:defRPr/>
              </a:pPr>
              <a:t>09.12.2013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B6A6C-9E69-4CE9-866A-66F0FAC3C3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676909"/>
      </p:ext>
    </p:extLst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7AE70-8314-4688-8FAA-AF075FBCBA5F}" type="datetimeFigureOut">
              <a:rPr lang="ru-RU"/>
              <a:pPr>
                <a:defRPr/>
              </a:pPr>
              <a:t>09.12.2013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566DF-93FC-43A6-98D6-11A57A0449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021979"/>
      </p:ext>
    </p:extLst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137A4-809C-47D5-804C-A496C7D062C1}" type="datetimeFigureOut">
              <a:rPr lang="ru-RU"/>
              <a:pPr>
                <a:defRPr/>
              </a:pPr>
              <a:t>09.12.2013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72349-D495-4E84-B4D0-E882055DF0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776594"/>
      </p:ext>
    </p:extLst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65D6C-44D2-4AAD-9993-4CB4E3B1A286}" type="datetimeFigureOut">
              <a:rPr lang="ru-RU"/>
              <a:pPr>
                <a:defRPr/>
              </a:pPr>
              <a:t>09.12.2013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4C67E-81E6-419C-9F44-4BF27A3C0F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738071"/>
      </p:ext>
    </p:extLst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27E89-157A-4765-B868-4C1CFE2C1986}" type="datetimeFigureOut">
              <a:rPr lang="ru-RU"/>
              <a:pPr>
                <a:defRPr/>
              </a:pPr>
              <a:t>09.12.2013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90F4D-7292-486F-B97E-65BFB6453D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317495"/>
      </p:ext>
    </p:extLst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633A4-922E-4B7F-BE44-22D2D9BE760B}" type="datetimeFigureOut">
              <a:rPr lang="ru-RU"/>
              <a:pPr>
                <a:defRPr/>
              </a:pPr>
              <a:t>09.12.2013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72D87-4FA7-46A5-91F2-A6D42B24D9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565997"/>
      </p:ext>
    </p:extLst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655BC-1EFC-4989-9777-9B0D9C8A27A6}" type="datetimeFigureOut">
              <a:rPr lang="ru-RU"/>
              <a:pPr>
                <a:defRPr/>
              </a:pPr>
              <a:t>09.12.2013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9735C-BF2F-4218-BB83-2E8D9A6C20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023985"/>
      </p:ext>
    </p:extLst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9A73F-260C-411A-9119-A07120841143}" type="datetimeFigureOut">
              <a:rPr lang="ru-RU"/>
              <a:pPr>
                <a:defRPr/>
              </a:pPr>
              <a:t>09.12.2013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61ABD-B596-4458-AE71-3B8543552E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713680"/>
      </p:ext>
    </p:extLst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15126-AC4A-47BE-B7DD-750EB4CF06A6}" type="datetimeFigureOut">
              <a:rPr lang="ru-RU"/>
              <a:pPr>
                <a:defRPr/>
              </a:pPr>
              <a:t>09.12.2013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FCBA8-9909-4E03-8E6C-F75D43802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831223"/>
      </p:ext>
    </p:extLst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6C03EDB-A742-454F-8119-036DD60A2715}" type="datetimeFigureOut">
              <a:rPr lang="ru-RU"/>
              <a:pPr>
                <a:defRPr/>
              </a:pPr>
              <a:t>09.12.2013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2795BFE-F6EF-4A85-BF21-7894CA4777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edg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gif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7" Type="http://schemas.openxmlformats.org/officeDocument/2006/relationships/image" Target="../media/image82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jpe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school-sector.relarn.ru/ns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2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7813"/>
            <a:ext cx="8229600" cy="1139825"/>
          </a:xfrm>
        </p:spPr>
        <p:txBody>
          <a:bodyPr/>
          <a:lstStyle/>
          <a:p>
            <a:pPr eaLnBrk="1" hangingPunct="1"/>
            <a:r>
              <a:rPr lang="ru-RU" smtClean="0"/>
              <a:t>    </a:t>
            </a:r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>
          <a:xfrm>
            <a:off x="250825" y="2349500"/>
            <a:ext cx="8642350" cy="17272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3200" b="1" kern="0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Презентация к уроку химии по теме «Дисперсные системы» для 11 класса. </a:t>
            </a:r>
          </a:p>
          <a:p>
            <a:pPr algn="ctr" eaLnBrk="0" hangingPunct="0">
              <a:defRPr/>
            </a:pPr>
            <a:r>
              <a:rPr lang="ru-RU" sz="3200" b="1" kern="0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УМК Габриеляна О.С. Базовый уровень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643313"/>
            <a:ext cx="2520950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600" b="1">
                <a:latin typeface="Times New Roman" pitchFamily="18" charset="0"/>
                <a:cs typeface="Times New Roman" pitchFamily="18" charset="0"/>
              </a:rPr>
              <a:t>Дисперсная система    </a:t>
            </a:r>
          </a:p>
          <a:p>
            <a:pPr algn="ctr" eaLnBrk="1" hangingPunct="1"/>
            <a:r>
              <a:rPr lang="ru-RU" sz="4400" b="1" i="1">
                <a:latin typeface="Times New Roman" pitchFamily="18" charset="0"/>
                <a:cs typeface="Times New Roman" pitchFamily="18" charset="0"/>
              </a:rPr>
              <a:t>твердое вещество - газ</a:t>
            </a:r>
            <a:endParaRPr lang="ru-RU">
              <a:latin typeface="Calibri" pitchFamily="34" charset="0"/>
            </a:endParaRPr>
          </a:p>
        </p:txBody>
      </p:sp>
      <p:pic>
        <p:nvPicPr>
          <p:cNvPr id="11268" name="Рисунок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1571625"/>
            <a:ext cx="2376488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Box 4"/>
          <p:cNvSpPr txBox="1">
            <a:spLocks noChangeArrowheads="1"/>
          </p:cNvSpPr>
          <p:nvPr/>
        </p:nvSpPr>
        <p:spPr bwMode="auto">
          <a:xfrm>
            <a:off x="428625" y="5857875"/>
            <a:ext cx="1857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Кирпич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11270" name="TextBox 5"/>
          <p:cNvSpPr txBox="1">
            <a:spLocks noChangeArrowheads="1"/>
          </p:cNvSpPr>
          <p:nvPr/>
        </p:nvSpPr>
        <p:spPr bwMode="auto">
          <a:xfrm>
            <a:off x="5715000" y="5072063"/>
            <a:ext cx="3429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Почва с пузырьками воздуха</a:t>
            </a:r>
          </a:p>
        </p:txBody>
      </p:sp>
      <p:pic>
        <p:nvPicPr>
          <p:cNvPr id="112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1571625"/>
            <a:ext cx="2894013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000375" y="3929063"/>
            <a:ext cx="27146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Керамика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1273" name="Picture 2" descr="C:\Documents and Settings\Ирина Викторовна\Мои документы\анимации\memoryfoam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357313"/>
            <a:ext cx="1714500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71500" y="3357563"/>
            <a:ext cx="192881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Поролон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1275" name="Рисунок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4500563"/>
            <a:ext cx="2474913" cy="154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6" name="TextBox 11"/>
          <p:cNvSpPr txBox="1">
            <a:spLocks noChangeArrowheads="1"/>
          </p:cNvSpPr>
          <p:nvPr/>
        </p:nvSpPr>
        <p:spPr bwMode="auto">
          <a:xfrm>
            <a:off x="3071813" y="6072188"/>
            <a:ext cx="29289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Пористый шоколад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2000250"/>
            <a:ext cx="221932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13" y="2071688"/>
            <a:ext cx="1168400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428875"/>
            <a:ext cx="1079500" cy="258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4643438"/>
            <a:ext cx="1808162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TextBox 6"/>
          <p:cNvSpPr txBox="1">
            <a:spLocks noChangeArrowheads="1"/>
          </p:cNvSpPr>
          <p:nvPr/>
        </p:nvSpPr>
        <p:spPr bwMode="auto">
          <a:xfrm>
            <a:off x="0" y="0"/>
            <a:ext cx="9144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600" b="1">
                <a:latin typeface="Times New Roman" pitchFamily="18" charset="0"/>
                <a:cs typeface="Times New Roman" pitchFamily="18" charset="0"/>
              </a:rPr>
              <a:t>Дисперсная система    </a:t>
            </a:r>
          </a:p>
          <a:p>
            <a:pPr algn="ctr" eaLnBrk="1" hangingPunct="1"/>
            <a:r>
              <a:rPr lang="ru-RU" sz="4400" b="1" i="1">
                <a:latin typeface="Times New Roman" pitchFamily="18" charset="0"/>
                <a:cs typeface="Times New Roman" pitchFamily="18" charset="0"/>
              </a:rPr>
              <a:t>твердое вещество - жидкость </a:t>
            </a:r>
            <a:endParaRPr lang="ru-RU" sz="3600" b="1" i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643063"/>
            <a:ext cx="2235200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TextBox 8"/>
          <p:cNvSpPr txBox="1">
            <a:spLocks noChangeArrowheads="1"/>
          </p:cNvSpPr>
          <p:nvPr/>
        </p:nvSpPr>
        <p:spPr bwMode="auto">
          <a:xfrm>
            <a:off x="5286375" y="3857625"/>
            <a:ext cx="2500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Тушь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12297" name="TextBox 9"/>
          <p:cNvSpPr txBox="1">
            <a:spLocks noChangeArrowheads="1"/>
          </p:cNvSpPr>
          <p:nvPr/>
        </p:nvSpPr>
        <p:spPr bwMode="auto">
          <a:xfrm>
            <a:off x="5000625" y="6072188"/>
            <a:ext cx="1428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Помада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8688" y="5572125"/>
            <a:ext cx="14287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Кремы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2299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4143375"/>
            <a:ext cx="234791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643313"/>
            <a:ext cx="3576638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2000250"/>
            <a:ext cx="2187575" cy="20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071813"/>
            <a:ext cx="2106613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643063"/>
            <a:ext cx="24003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xtBox 6"/>
          <p:cNvSpPr txBox="1">
            <a:spLocks noChangeArrowheads="1"/>
          </p:cNvSpPr>
          <p:nvPr/>
        </p:nvSpPr>
        <p:spPr bwMode="auto">
          <a:xfrm>
            <a:off x="0" y="0"/>
            <a:ext cx="9144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600" b="1">
                <a:latin typeface="Times New Roman" pitchFamily="18" charset="0"/>
                <a:cs typeface="Times New Roman" pitchFamily="18" charset="0"/>
              </a:rPr>
              <a:t>Дисперсная система    </a:t>
            </a:r>
          </a:p>
          <a:p>
            <a:pPr algn="ctr" eaLnBrk="1" hangingPunct="1"/>
            <a:r>
              <a:rPr lang="ru-RU" sz="4400" b="1" i="1">
                <a:latin typeface="Times New Roman" pitchFamily="18" charset="0"/>
                <a:cs typeface="Times New Roman" pitchFamily="18" charset="0"/>
              </a:rPr>
              <a:t>твердое вещество – </a:t>
            </a:r>
          </a:p>
          <a:p>
            <a:pPr algn="ctr" eaLnBrk="1" hangingPunct="1"/>
            <a:r>
              <a:rPr lang="ru-RU" sz="4400" b="1" i="1">
                <a:latin typeface="Times New Roman" pitchFamily="18" charset="0"/>
                <a:cs typeface="Times New Roman" pitchFamily="18" charset="0"/>
              </a:rPr>
              <a:t>твердое вещество</a:t>
            </a:r>
            <a:endParaRPr lang="ru-RU" sz="36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9" name="TextBox 7"/>
          <p:cNvSpPr txBox="1">
            <a:spLocks noChangeArrowheads="1"/>
          </p:cNvSpPr>
          <p:nvPr/>
        </p:nvSpPr>
        <p:spPr bwMode="auto">
          <a:xfrm>
            <a:off x="4286250" y="6215063"/>
            <a:ext cx="2857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Стекла </a:t>
            </a:r>
          </a:p>
        </p:txBody>
      </p:sp>
      <p:sp>
        <p:nvSpPr>
          <p:cNvPr id="13320" name="TextBox 8"/>
          <p:cNvSpPr txBox="1">
            <a:spLocks noChangeArrowheads="1"/>
          </p:cNvSpPr>
          <p:nvPr/>
        </p:nvSpPr>
        <p:spPr bwMode="auto">
          <a:xfrm>
            <a:off x="7072313" y="1928813"/>
            <a:ext cx="17859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Минералы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13321" name="TextBox 9"/>
          <p:cNvSpPr txBox="1">
            <a:spLocks noChangeArrowheads="1"/>
          </p:cNvSpPr>
          <p:nvPr/>
        </p:nvSpPr>
        <p:spPr bwMode="auto">
          <a:xfrm>
            <a:off x="2928938" y="2643188"/>
            <a:ext cx="857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Руда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pic>
        <p:nvPicPr>
          <p:cNvPr id="13322" name="Рисунок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3857625"/>
            <a:ext cx="1654175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17"/>
          <p:cNvGrpSpPr>
            <a:grpSpLocks/>
          </p:cNvGrpSpPr>
          <p:nvPr/>
        </p:nvGrpSpPr>
        <p:grpSpPr bwMode="auto">
          <a:xfrm>
            <a:off x="323850" y="260350"/>
            <a:ext cx="8524875" cy="1720850"/>
            <a:chOff x="222" y="164"/>
            <a:chExt cx="5352" cy="1224"/>
          </a:xfrm>
        </p:grpSpPr>
        <p:sp>
          <p:nvSpPr>
            <p:cNvPr id="14362" name="Rectangle 5"/>
            <p:cNvSpPr>
              <a:spLocks noChangeArrowheads="1"/>
            </p:cNvSpPr>
            <p:nvPr/>
          </p:nvSpPr>
          <p:spPr bwMode="auto">
            <a:xfrm>
              <a:off x="222" y="164"/>
              <a:ext cx="5352" cy="1224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7" name="AutoShape 4"/>
            <p:cNvSpPr>
              <a:spLocks noChangeArrowheads="1"/>
            </p:cNvSpPr>
            <p:nvPr/>
          </p:nvSpPr>
          <p:spPr bwMode="auto">
            <a:xfrm>
              <a:off x="493" y="267"/>
              <a:ext cx="4836" cy="997"/>
            </a:xfrm>
            <a:prstGeom prst="roundRect">
              <a:avLst>
                <a:gd name="adj" fmla="val 16667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" name="Text Box 7"/>
            <p:cNvSpPr txBox="1">
              <a:spLocks noChangeArrowheads="1"/>
            </p:cNvSpPr>
            <p:nvPr/>
          </p:nvSpPr>
          <p:spPr bwMode="auto">
            <a:xfrm>
              <a:off x="448" y="223"/>
              <a:ext cx="5108" cy="1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Дисперсные системы </a:t>
              </a:r>
            </a:p>
            <a:p>
              <a:pPr algn="ctr">
                <a:defRPr/>
              </a:pPr>
              <a:r>
                <a:rPr lang="ru-RU" sz="4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с жидкой средой</a:t>
              </a:r>
            </a:p>
          </p:txBody>
        </p:sp>
      </p:grpSp>
      <p:grpSp>
        <p:nvGrpSpPr>
          <p:cNvPr id="14339" name="Group 18"/>
          <p:cNvGrpSpPr>
            <a:grpSpLocks/>
          </p:cNvGrpSpPr>
          <p:nvPr/>
        </p:nvGrpSpPr>
        <p:grpSpPr bwMode="auto">
          <a:xfrm>
            <a:off x="250825" y="2276475"/>
            <a:ext cx="2808288" cy="1730375"/>
            <a:chOff x="839" y="2432"/>
            <a:chExt cx="1451" cy="681"/>
          </a:xfrm>
        </p:grpSpPr>
        <p:sp>
          <p:nvSpPr>
            <p:cNvPr id="14360" name="AutoShape 14"/>
            <p:cNvSpPr>
              <a:spLocks noChangeArrowheads="1"/>
            </p:cNvSpPr>
            <p:nvPr/>
          </p:nvSpPr>
          <p:spPr bwMode="auto">
            <a:xfrm>
              <a:off x="839" y="2432"/>
              <a:ext cx="1451" cy="681"/>
            </a:xfrm>
            <a:prstGeom prst="downArrowCallout">
              <a:avLst>
                <a:gd name="adj1" fmla="val 53267"/>
                <a:gd name="adj2" fmla="val 53267"/>
                <a:gd name="adj3" fmla="val 16667"/>
                <a:gd name="adj4" fmla="val 66667"/>
              </a:avLst>
            </a:pr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5" name="AutoShape 15"/>
            <p:cNvSpPr>
              <a:spLocks noChangeArrowheads="1"/>
            </p:cNvSpPr>
            <p:nvPr/>
          </p:nvSpPr>
          <p:spPr bwMode="auto">
            <a:xfrm>
              <a:off x="913" y="2489"/>
              <a:ext cx="1271" cy="317"/>
            </a:xfrm>
            <a:prstGeom prst="roundRect">
              <a:avLst>
                <a:gd name="adj" fmla="val 16667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115" name="Text Box 19"/>
          <p:cNvSpPr txBox="1">
            <a:spLocks noChangeArrowheads="1"/>
          </p:cNvSpPr>
          <p:nvPr/>
        </p:nvSpPr>
        <p:spPr bwMode="auto">
          <a:xfrm>
            <a:off x="467544" y="2564904"/>
            <a:ext cx="24479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Взвеси</a:t>
            </a:r>
            <a:endParaRPr lang="ru-RU" sz="2400" dirty="0">
              <a:solidFill>
                <a:srgbClr val="00009A"/>
              </a:solidFill>
              <a:effectLst>
                <a:outerShdw blurRad="38100" dist="38100" dir="2700000" algn="tl">
                  <a:srgbClr val="000000"/>
                </a:outerShdw>
              </a:effectLst>
              <a:cs typeface="Times New Roman" pitchFamily="18" charset="0"/>
            </a:endParaRPr>
          </a:p>
        </p:txBody>
      </p:sp>
      <p:grpSp>
        <p:nvGrpSpPr>
          <p:cNvPr id="14341" name="Group 20"/>
          <p:cNvGrpSpPr>
            <a:grpSpLocks/>
          </p:cNvGrpSpPr>
          <p:nvPr/>
        </p:nvGrpSpPr>
        <p:grpSpPr bwMode="auto">
          <a:xfrm>
            <a:off x="3203575" y="2276475"/>
            <a:ext cx="2808288" cy="1728788"/>
            <a:chOff x="839" y="2432"/>
            <a:chExt cx="1451" cy="681"/>
          </a:xfrm>
        </p:grpSpPr>
        <p:sp>
          <p:nvSpPr>
            <p:cNvPr id="14358" name="AutoShape 21"/>
            <p:cNvSpPr>
              <a:spLocks noChangeArrowheads="1"/>
            </p:cNvSpPr>
            <p:nvPr/>
          </p:nvSpPr>
          <p:spPr bwMode="auto">
            <a:xfrm>
              <a:off x="839" y="2432"/>
              <a:ext cx="1451" cy="681"/>
            </a:xfrm>
            <a:prstGeom prst="downArrowCallout">
              <a:avLst>
                <a:gd name="adj1" fmla="val 53267"/>
                <a:gd name="adj2" fmla="val 53267"/>
                <a:gd name="adj3" fmla="val 16667"/>
                <a:gd name="adj4" fmla="val 66667"/>
              </a:avLst>
            </a:pr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3" name="AutoShape 22"/>
            <p:cNvSpPr>
              <a:spLocks noChangeArrowheads="1"/>
            </p:cNvSpPr>
            <p:nvPr/>
          </p:nvSpPr>
          <p:spPr bwMode="auto">
            <a:xfrm>
              <a:off x="913" y="2489"/>
              <a:ext cx="1271" cy="317"/>
            </a:xfrm>
            <a:prstGeom prst="roundRect">
              <a:avLst>
                <a:gd name="adj" fmla="val 16667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4342" name="Group 24"/>
          <p:cNvGrpSpPr>
            <a:grpSpLocks/>
          </p:cNvGrpSpPr>
          <p:nvPr/>
        </p:nvGrpSpPr>
        <p:grpSpPr bwMode="auto">
          <a:xfrm>
            <a:off x="6084888" y="2276475"/>
            <a:ext cx="2808287" cy="1730375"/>
            <a:chOff x="839" y="2432"/>
            <a:chExt cx="1451" cy="681"/>
          </a:xfrm>
        </p:grpSpPr>
        <p:sp>
          <p:nvSpPr>
            <p:cNvPr id="14356" name="AutoShape 25"/>
            <p:cNvSpPr>
              <a:spLocks noChangeArrowheads="1"/>
            </p:cNvSpPr>
            <p:nvPr/>
          </p:nvSpPr>
          <p:spPr bwMode="auto">
            <a:xfrm>
              <a:off x="839" y="2432"/>
              <a:ext cx="1451" cy="681"/>
            </a:xfrm>
            <a:prstGeom prst="downArrowCallout">
              <a:avLst>
                <a:gd name="adj1" fmla="val 53267"/>
                <a:gd name="adj2" fmla="val 53267"/>
                <a:gd name="adj3" fmla="val 16667"/>
                <a:gd name="adj4" fmla="val 66667"/>
              </a:avLst>
            </a:pr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1" name="AutoShape 26"/>
            <p:cNvSpPr>
              <a:spLocks noChangeArrowheads="1"/>
            </p:cNvSpPr>
            <p:nvPr/>
          </p:nvSpPr>
          <p:spPr bwMode="auto">
            <a:xfrm>
              <a:off x="913" y="2489"/>
              <a:ext cx="1271" cy="317"/>
            </a:xfrm>
            <a:prstGeom prst="roundRect">
              <a:avLst>
                <a:gd name="adj" fmla="val 16667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123" name="Text Box 27"/>
          <p:cNvSpPr txBox="1">
            <a:spLocks noChangeArrowheads="1"/>
          </p:cNvSpPr>
          <p:nvPr/>
        </p:nvSpPr>
        <p:spPr bwMode="auto">
          <a:xfrm>
            <a:off x="6228184" y="2420888"/>
            <a:ext cx="256381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Истинные растворы </a:t>
            </a:r>
          </a:p>
        </p:txBody>
      </p:sp>
      <p:sp>
        <p:nvSpPr>
          <p:cNvPr id="14344" name="Rectangle 28"/>
          <p:cNvSpPr>
            <a:spLocks noChangeArrowheads="1"/>
          </p:cNvSpPr>
          <p:nvPr/>
        </p:nvSpPr>
        <p:spPr bwMode="auto">
          <a:xfrm>
            <a:off x="395288" y="4221163"/>
            <a:ext cx="2808287" cy="2160587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0" name="AutoShape 30"/>
          <p:cNvSpPr>
            <a:spLocks noChangeArrowheads="1"/>
          </p:cNvSpPr>
          <p:nvPr/>
        </p:nvSpPr>
        <p:spPr bwMode="auto">
          <a:xfrm>
            <a:off x="539750" y="4437063"/>
            <a:ext cx="2405063" cy="1684337"/>
          </a:xfrm>
          <a:prstGeom prst="roundRect">
            <a:avLst>
              <a:gd name="adj" fmla="val 16667"/>
            </a:avLst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14346" name="Group 33"/>
          <p:cNvGrpSpPr>
            <a:grpSpLocks/>
          </p:cNvGrpSpPr>
          <p:nvPr/>
        </p:nvGrpSpPr>
        <p:grpSpPr bwMode="auto">
          <a:xfrm>
            <a:off x="3203575" y="4221163"/>
            <a:ext cx="2808288" cy="2160587"/>
            <a:chOff x="2018" y="2114"/>
            <a:chExt cx="1769" cy="2115"/>
          </a:xfrm>
        </p:grpSpPr>
        <p:sp>
          <p:nvSpPr>
            <p:cNvPr id="14354" name="Rectangle 31"/>
            <p:cNvSpPr>
              <a:spLocks noChangeArrowheads="1"/>
            </p:cNvSpPr>
            <p:nvPr/>
          </p:nvSpPr>
          <p:spPr bwMode="auto">
            <a:xfrm>
              <a:off x="2018" y="2114"/>
              <a:ext cx="1769" cy="2115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9" name="AutoShape 32"/>
            <p:cNvSpPr>
              <a:spLocks noChangeArrowheads="1"/>
            </p:cNvSpPr>
            <p:nvPr/>
          </p:nvSpPr>
          <p:spPr bwMode="auto">
            <a:xfrm>
              <a:off x="2154" y="2325"/>
              <a:ext cx="1515" cy="1622"/>
            </a:xfrm>
            <a:prstGeom prst="roundRect">
              <a:avLst>
                <a:gd name="adj" fmla="val 16667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4347" name="Group 34"/>
          <p:cNvGrpSpPr>
            <a:grpSpLocks/>
          </p:cNvGrpSpPr>
          <p:nvPr/>
        </p:nvGrpSpPr>
        <p:grpSpPr bwMode="auto">
          <a:xfrm>
            <a:off x="6011863" y="4221163"/>
            <a:ext cx="2808287" cy="2160587"/>
            <a:chOff x="2018" y="2205"/>
            <a:chExt cx="1769" cy="2024"/>
          </a:xfrm>
        </p:grpSpPr>
        <p:sp>
          <p:nvSpPr>
            <p:cNvPr id="14352" name="Rectangle 35"/>
            <p:cNvSpPr>
              <a:spLocks noChangeArrowheads="1"/>
            </p:cNvSpPr>
            <p:nvPr/>
          </p:nvSpPr>
          <p:spPr bwMode="auto">
            <a:xfrm>
              <a:off x="2018" y="2205"/>
              <a:ext cx="1769" cy="2024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7" name="AutoShape 36"/>
            <p:cNvSpPr>
              <a:spLocks noChangeArrowheads="1"/>
            </p:cNvSpPr>
            <p:nvPr/>
          </p:nvSpPr>
          <p:spPr bwMode="auto">
            <a:xfrm>
              <a:off x="2154" y="2476"/>
              <a:ext cx="1515" cy="1483"/>
            </a:xfrm>
            <a:prstGeom prst="roundRect">
              <a:avLst>
                <a:gd name="adj" fmla="val 16667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133" name="Text Box 41"/>
          <p:cNvSpPr txBox="1">
            <a:spLocks noChangeArrowheads="1"/>
          </p:cNvSpPr>
          <p:nvPr/>
        </p:nvSpPr>
        <p:spPr bwMode="auto">
          <a:xfrm>
            <a:off x="539750" y="4724400"/>
            <a:ext cx="23034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Суспензии</a:t>
            </a:r>
          </a:p>
          <a:p>
            <a:pPr algn="ctr">
              <a:defRPr/>
            </a:pPr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Эмульсии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134" name="Text Box 43"/>
          <p:cNvSpPr txBox="1">
            <a:spLocks noChangeArrowheads="1"/>
          </p:cNvSpPr>
          <p:nvPr/>
        </p:nvSpPr>
        <p:spPr bwMode="auto">
          <a:xfrm>
            <a:off x="3492500" y="4724400"/>
            <a:ext cx="22320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Золи</a:t>
            </a:r>
          </a:p>
          <a:p>
            <a:pPr algn="ctr">
              <a:defRPr/>
            </a:pPr>
            <a:r>
              <a:rPr lang="ru-RU" sz="2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Гели  </a:t>
            </a:r>
          </a:p>
        </p:txBody>
      </p:sp>
      <p:sp>
        <p:nvSpPr>
          <p:cNvPr id="5135" name="Text Box 46"/>
          <p:cNvSpPr txBox="1">
            <a:spLocks noChangeArrowheads="1"/>
          </p:cNvSpPr>
          <p:nvPr/>
        </p:nvSpPr>
        <p:spPr bwMode="auto">
          <a:xfrm>
            <a:off x="6228184" y="4725144"/>
            <a:ext cx="237606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Молекулярные</a:t>
            </a:r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</a:p>
          <a:p>
            <a:pPr algn="ctr">
              <a:defRPr/>
            </a:pPr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Ионные</a:t>
            </a:r>
            <a:endParaRPr lang="ru-RU" sz="2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419872" y="2348880"/>
            <a:ext cx="2376264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Коллоидные системы</a:t>
            </a:r>
            <a:endParaRPr lang="ru-RU" sz="2400" dirty="0">
              <a:solidFill>
                <a:srgbClr val="00009A"/>
              </a:solidFill>
              <a:effectLst>
                <a:outerShdw blurRad="38100" dist="38100" dir="2700000" algn="tl">
                  <a:srgbClr val="000000"/>
                </a:outerShdw>
              </a:effectLst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2"/>
          <p:cNvSpPr txBox="1">
            <a:spLocks noChangeArrowheads="1"/>
          </p:cNvSpPr>
          <p:nvPr/>
        </p:nvSpPr>
        <p:spPr bwMode="auto">
          <a:xfrm>
            <a:off x="0" y="1500188"/>
            <a:ext cx="914400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Это дисперсные системы, в которых размер частиц фазы </a:t>
            </a:r>
          </a:p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&gt;100 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нм. 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Это мутные системы, отдельные частицы которых можно заметить невооруженным глазом. Фаза и среда легко разделяются отстаиванием.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43174" y="214290"/>
            <a:ext cx="3357586" cy="1143008"/>
          </a:xfrm>
          <a:prstGeom prst="roundRect">
            <a:avLst/>
          </a:prstGeom>
          <a:solidFill>
            <a:srgbClr val="00B0F0"/>
          </a:solidFill>
          <a:effectLst/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Взвеси</a:t>
            </a:r>
            <a:r>
              <a:rPr lang="ru-RU" sz="36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71600" y="3645024"/>
            <a:ext cx="2571768" cy="114300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Эмульсии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8104" y="3573016"/>
            <a:ext cx="2664296" cy="121444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Суспензии</a:t>
            </a:r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</a:p>
        </p:txBody>
      </p:sp>
      <p:sp>
        <p:nvSpPr>
          <p:cNvPr id="15366" name="TextBox 7"/>
          <p:cNvSpPr txBox="1">
            <a:spLocks noChangeArrowheads="1"/>
          </p:cNvSpPr>
          <p:nvPr/>
        </p:nvSpPr>
        <p:spPr bwMode="auto">
          <a:xfrm>
            <a:off x="571500" y="5000625"/>
            <a:ext cx="3857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Среда и фаза – жидкости </a:t>
            </a:r>
          </a:p>
        </p:txBody>
      </p:sp>
      <p:sp>
        <p:nvSpPr>
          <p:cNvPr id="15367" name="TextBox 9"/>
          <p:cNvSpPr txBox="1">
            <a:spLocks noChangeArrowheads="1"/>
          </p:cNvSpPr>
          <p:nvPr/>
        </p:nvSpPr>
        <p:spPr bwMode="auto">
          <a:xfrm>
            <a:off x="5072063" y="5000625"/>
            <a:ext cx="35718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Среда – жидкость, </a:t>
            </a:r>
          </a:p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фаза – твердое вещество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14313"/>
            <a:ext cx="295275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Рисунок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285750"/>
            <a:ext cx="200025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5929313" y="2928938"/>
            <a:ext cx="32146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Молоко - </a:t>
            </a:r>
          </a:p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эмульсия жира в воде</a:t>
            </a: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857250" y="214313"/>
            <a:ext cx="750093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400" b="1">
                <a:latin typeface="Times New Roman" pitchFamily="18" charset="0"/>
                <a:cs typeface="Times New Roman" pitchFamily="18" charset="0"/>
              </a:rPr>
              <a:t>Эмульсии </a:t>
            </a:r>
          </a:p>
        </p:txBody>
      </p:sp>
      <p:pic>
        <p:nvPicPr>
          <p:cNvPr id="163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1071563"/>
            <a:ext cx="1682750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4143375"/>
            <a:ext cx="28575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TextBox 10"/>
          <p:cNvSpPr txBox="1">
            <a:spLocks noChangeArrowheads="1"/>
          </p:cNvSpPr>
          <p:nvPr/>
        </p:nvSpPr>
        <p:spPr bwMode="auto">
          <a:xfrm>
            <a:off x="5715000" y="6215063"/>
            <a:ext cx="3214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Битумные эмульсии</a:t>
            </a:r>
          </a:p>
        </p:txBody>
      </p:sp>
      <p:sp>
        <p:nvSpPr>
          <p:cNvPr id="16393" name="TextBox 11"/>
          <p:cNvSpPr txBox="1">
            <a:spLocks noChangeArrowheads="1"/>
          </p:cNvSpPr>
          <p:nvPr/>
        </p:nvSpPr>
        <p:spPr bwMode="auto">
          <a:xfrm>
            <a:off x="3357563" y="3643313"/>
            <a:ext cx="3143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Лечебная косметика</a:t>
            </a:r>
          </a:p>
        </p:txBody>
      </p:sp>
      <p:pic>
        <p:nvPicPr>
          <p:cNvPr id="1639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429000"/>
            <a:ext cx="2565400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5" name="TextBox 13"/>
          <p:cNvSpPr txBox="1">
            <a:spLocks noChangeArrowheads="1"/>
          </p:cNvSpPr>
          <p:nvPr/>
        </p:nvSpPr>
        <p:spPr bwMode="auto">
          <a:xfrm>
            <a:off x="0" y="5643563"/>
            <a:ext cx="35004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Водоэмульсионные краски</a:t>
            </a:r>
          </a:p>
        </p:txBody>
      </p:sp>
      <p:pic>
        <p:nvPicPr>
          <p:cNvPr id="16396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4214813"/>
            <a:ext cx="1981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000125"/>
            <a:ext cx="15843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Box 1"/>
          <p:cNvSpPr txBox="1">
            <a:spLocks noChangeArrowheads="1"/>
          </p:cNvSpPr>
          <p:nvPr/>
        </p:nvSpPr>
        <p:spPr bwMode="auto">
          <a:xfrm>
            <a:off x="142875" y="0"/>
            <a:ext cx="90011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400" b="1">
                <a:latin typeface="Times New Roman" pitchFamily="18" charset="0"/>
                <a:cs typeface="Times New Roman" pitchFamily="18" charset="0"/>
              </a:rPr>
              <a:t>Эмульсии</a:t>
            </a:r>
            <a:endParaRPr lang="ru-RU" sz="4400">
              <a:latin typeface="Calibri" pitchFamily="34" charset="0"/>
            </a:endParaRPr>
          </a:p>
        </p:txBody>
      </p:sp>
      <p:sp>
        <p:nvSpPr>
          <p:cNvPr id="17412" name="TextBox 2"/>
          <p:cNvSpPr txBox="1">
            <a:spLocks noChangeArrowheads="1"/>
          </p:cNvSpPr>
          <p:nvPr/>
        </p:nvSpPr>
        <p:spPr bwMode="auto">
          <a:xfrm>
            <a:off x="357188" y="857250"/>
            <a:ext cx="83581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000" b="1">
                <a:latin typeface="Times New Roman" pitchFamily="18" charset="0"/>
                <a:cs typeface="Times New Roman" pitchFamily="18" charset="0"/>
              </a:rPr>
              <a:t>в химической технологии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88" y="3214688"/>
            <a:ext cx="14287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Каучуки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741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643188"/>
            <a:ext cx="2303463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643313" y="4357688"/>
            <a:ext cx="20002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Полистирол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74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1500188"/>
            <a:ext cx="28575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929313" y="4286250"/>
            <a:ext cx="28575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Поливинилацетат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7418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4714875"/>
            <a:ext cx="2254250" cy="183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9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929188"/>
            <a:ext cx="2068512" cy="154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0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3714750"/>
            <a:ext cx="2857500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1" name="Рисунок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1714500"/>
            <a:ext cx="2016125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75" y="0"/>
            <a:ext cx="6929438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Суспензии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1571625"/>
            <a:ext cx="3132137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57188"/>
            <a:ext cx="1714500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TextBox 5"/>
          <p:cNvSpPr txBox="1">
            <a:spLocks noChangeArrowheads="1"/>
          </p:cNvSpPr>
          <p:nvPr/>
        </p:nvSpPr>
        <p:spPr bwMode="auto">
          <a:xfrm>
            <a:off x="214313" y="3357563"/>
            <a:ext cx="2286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Взвешенная в воде мука</a:t>
            </a:r>
          </a:p>
        </p:txBody>
      </p:sp>
      <p:pic>
        <p:nvPicPr>
          <p:cNvPr id="184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4286250"/>
            <a:ext cx="2984500" cy="197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TextBox 9"/>
          <p:cNvSpPr txBox="1">
            <a:spLocks noChangeArrowheads="1"/>
          </p:cNvSpPr>
          <p:nvPr/>
        </p:nvSpPr>
        <p:spPr bwMode="auto">
          <a:xfrm>
            <a:off x="5214938" y="3786188"/>
            <a:ext cx="35004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Желетелый планктон</a:t>
            </a:r>
          </a:p>
        </p:txBody>
      </p:sp>
      <p:sp>
        <p:nvSpPr>
          <p:cNvPr id="18440" name="TextBox 10"/>
          <p:cNvSpPr txBox="1">
            <a:spLocks noChangeArrowheads="1"/>
          </p:cNvSpPr>
          <p:nvPr/>
        </p:nvSpPr>
        <p:spPr bwMode="auto">
          <a:xfrm>
            <a:off x="5572125" y="1000125"/>
            <a:ext cx="3571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«Известковое молочко»</a:t>
            </a:r>
          </a:p>
        </p:txBody>
      </p:sp>
      <p:pic>
        <p:nvPicPr>
          <p:cNvPr id="18441" name="Рисунок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4286250"/>
            <a:ext cx="3060700" cy="20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2" name="TextBox 15"/>
          <p:cNvSpPr txBox="1">
            <a:spLocks noChangeArrowheads="1"/>
          </p:cNvSpPr>
          <p:nvPr/>
        </p:nvSpPr>
        <p:spPr bwMode="auto">
          <a:xfrm>
            <a:off x="1143000" y="6396038"/>
            <a:ext cx="3571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Строительный раствор</a:t>
            </a:r>
          </a:p>
        </p:txBody>
      </p:sp>
      <p:pic>
        <p:nvPicPr>
          <p:cNvPr id="18443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1143000"/>
            <a:ext cx="3014662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4" name="TextBox 17"/>
          <p:cNvSpPr txBox="1">
            <a:spLocks noChangeArrowheads="1"/>
          </p:cNvSpPr>
          <p:nvPr/>
        </p:nvSpPr>
        <p:spPr bwMode="auto">
          <a:xfrm>
            <a:off x="2714625" y="2928938"/>
            <a:ext cx="2857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Эмалевые краски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000125"/>
            <a:ext cx="381000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34290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Суспензии</a:t>
            </a:r>
            <a:endParaRPr lang="ru-RU" sz="4400" dirty="0">
              <a:latin typeface="+mn-lt"/>
            </a:endParaRPr>
          </a:p>
        </p:txBody>
      </p:sp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2357438" y="0"/>
            <a:ext cx="50720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000" b="1">
                <a:latin typeface="Times New Roman" pitchFamily="18" charset="0"/>
                <a:cs typeface="Times New Roman" pitchFamily="18" charset="0"/>
              </a:rPr>
              <a:t>в медицине</a:t>
            </a:r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59"/>
          <a:stretch>
            <a:fillRect/>
          </a:stretch>
        </p:blipFill>
        <p:spPr bwMode="auto">
          <a:xfrm>
            <a:off x="6624638" y="214313"/>
            <a:ext cx="2519362" cy="232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3429000"/>
            <a:ext cx="2286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1285875"/>
            <a:ext cx="2473325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4286250"/>
            <a:ext cx="28797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643042" y="285728"/>
            <a:ext cx="5929354" cy="1285884"/>
          </a:xfrm>
          <a:prstGeom prst="roundRect">
            <a:avLst/>
          </a:prstGeom>
          <a:solidFill>
            <a:srgbClr val="00B0F0"/>
          </a:solidFill>
          <a:effectLst/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Коллоидные системы</a:t>
            </a:r>
          </a:p>
        </p:txBody>
      </p:sp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0" y="1857375"/>
            <a:ext cx="9144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Это такие дисперсные системы, в которых размер частиц фазы от 100 до 1 нм.</a:t>
            </a:r>
          </a:p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Эти частицы не видны невооруженным глазом, и фаза и среда отстаиванием разделяются с трудом .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4071942"/>
            <a:ext cx="3500462" cy="135732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Коллоидные растворы (золи)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214942" y="4071942"/>
            <a:ext cx="2857520" cy="135732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Гели или студни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428625"/>
            <a:ext cx="2247900" cy="1990725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214290"/>
            <a:ext cx="7715304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Дисперсные системы</a:t>
            </a:r>
          </a:p>
        </p:txBody>
      </p:sp>
      <p:pic>
        <p:nvPicPr>
          <p:cNvPr id="3076" name="Рисунок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571875"/>
            <a:ext cx="3851275" cy="2771775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Рисунок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1428750"/>
            <a:ext cx="2390775" cy="2016125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357313"/>
            <a:ext cx="1428750" cy="142875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Рисунок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714750"/>
            <a:ext cx="2555875" cy="2843213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400" b="1">
                <a:latin typeface="Times New Roman" pitchFamily="18" charset="0"/>
                <a:cs typeface="Times New Roman" pitchFamily="18" charset="0"/>
              </a:rPr>
              <a:t>Коллоидные растворы или золи</a:t>
            </a:r>
          </a:p>
        </p:txBody>
      </p:sp>
      <p:pic>
        <p:nvPicPr>
          <p:cNvPr id="21507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857250"/>
            <a:ext cx="1905000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0" y="3357563"/>
            <a:ext cx="23574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Томатный сок</a:t>
            </a:r>
          </a:p>
        </p:txBody>
      </p:sp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350" y="2928938"/>
            <a:ext cx="31686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572250" y="5143500"/>
            <a:ext cx="235743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Клеи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15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800" y="1285875"/>
            <a:ext cx="22352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1000125"/>
            <a:ext cx="296862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000375" y="3214688"/>
            <a:ext cx="31432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Полимеры</a:t>
            </a:r>
            <a:r>
              <a:rPr lang="ru-RU" sz="2400" b="1" dirty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1514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3786188"/>
            <a:ext cx="3333750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786063" y="6286500"/>
            <a:ext cx="37147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Клейстер</a:t>
            </a:r>
            <a:r>
              <a:rPr lang="ru-RU" sz="2400" b="1" dirty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1516" name="TextBox 14"/>
          <p:cNvSpPr txBox="1">
            <a:spLocks noChangeArrowheads="1"/>
          </p:cNvSpPr>
          <p:nvPr/>
        </p:nvSpPr>
        <p:spPr bwMode="auto">
          <a:xfrm>
            <a:off x="0" y="3786188"/>
            <a:ext cx="2928938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Большинство жидкостей живой клетки: цитоплазма, ядерный сок, кровь, лимфа, пищеварительные соки.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2071688"/>
            <a:ext cx="5343525" cy="435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Рисунок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2143125"/>
            <a:ext cx="2808287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0" y="785813"/>
            <a:ext cx="9144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рассеяние света при прохождении светового пучка через оптически неоднородную среду. Обычно наблюдается в виде светящегося конуса (конус Тиндаля), видимого на тёмном фоне. </a:t>
            </a:r>
            <a:endParaRPr lang="ru-RU">
              <a:latin typeface="Calibri" pitchFamily="34" charset="0"/>
            </a:endParaRPr>
          </a:p>
        </p:txBody>
      </p:sp>
      <p:sp>
        <p:nvSpPr>
          <p:cNvPr id="22533" name="TextBox 4"/>
          <p:cNvSpPr txBox="1">
            <a:spLocks noChangeArrowheads="1"/>
          </p:cNvSpPr>
          <p:nvPr/>
        </p:nvSpPr>
        <p:spPr bwMode="auto">
          <a:xfrm>
            <a:off x="0" y="0"/>
            <a:ext cx="87153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400" b="1">
                <a:latin typeface="Times New Roman" pitchFamily="18" charset="0"/>
                <a:cs typeface="Times New Roman" pitchFamily="18" charset="0"/>
              </a:rPr>
              <a:t>Эффект Тиндаля</a:t>
            </a:r>
          </a:p>
        </p:txBody>
      </p:sp>
      <p:sp>
        <p:nvSpPr>
          <p:cNvPr id="22534" name="TextBox 5"/>
          <p:cNvSpPr txBox="1">
            <a:spLocks noChangeArrowheads="1"/>
          </p:cNvSpPr>
          <p:nvPr/>
        </p:nvSpPr>
        <p:spPr bwMode="auto">
          <a:xfrm>
            <a:off x="6000750" y="5214938"/>
            <a:ext cx="3143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Солнечные лучи проходящие сквозь туман.</a:t>
            </a:r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"/>
          <p:cNvSpPr txBox="1">
            <a:spLocks noChangeArrowheads="1"/>
          </p:cNvSpPr>
          <p:nvPr/>
        </p:nvSpPr>
        <p:spPr bwMode="auto">
          <a:xfrm>
            <a:off x="0" y="3786188"/>
            <a:ext cx="914400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Коагуляция играет важную роль во многих технологических, биологических, атмосферных и геологических процессах. При производстве сыров используют процесс коагуляции молока. </a:t>
            </a:r>
          </a:p>
          <a:p>
            <a:pPr algn="just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В процессе производства молока используются коагулянты ферментативного происхождения. </a:t>
            </a:r>
          </a:p>
        </p:txBody>
      </p:sp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400" b="1">
                <a:latin typeface="Times New Roman" pitchFamily="18" charset="0"/>
                <a:cs typeface="Times New Roman" pitchFamily="18" charset="0"/>
              </a:rPr>
              <a:t>Коагуляция </a:t>
            </a:r>
          </a:p>
        </p:txBody>
      </p:sp>
      <p:pic>
        <p:nvPicPr>
          <p:cNvPr id="23556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571500"/>
            <a:ext cx="2352675" cy="176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928688"/>
            <a:ext cx="355282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TextBox 5"/>
          <p:cNvSpPr txBox="1">
            <a:spLocks noChangeArrowheads="1"/>
          </p:cNvSpPr>
          <p:nvPr/>
        </p:nvSpPr>
        <p:spPr bwMode="auto">
          <a:xfrm>
            <a:off x="3929063" y="1000125"/>
            <a:ext cx="2286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Слипание коллоидных частиц и выпадение их в осадок.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428625" y="0"/>
            <a:ext cx="73580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400" b="1">
                <a:latin typeface="Times New Roman" pitchFamily="18" charset="0"/>
                <a:cs typeface="Times New Roman" pitchFamily="18" charset="0"/>
              </a:rPr>
              <a:t>Гели </a:t>
            </a:r>
          </a:p>
        </p:txBody>
      </p:sp>
      <p:pic>
        <p:nvPicPr>
          <p:cNvPr id="24579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357688"/>
            <a:ext cx="3081338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000125"/>
            <a:ext cx="2339975" cy="241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Рисунок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4214813"/>
            <a:ext cx="2700338" cy="241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571625"/>
            <a:ext cx="2667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5" b="8739"/>
          <a:stretch>
            <a:fillRect/>
          </a:stretch>
        </p:blipFill>
        <p:spPr bwMode="auto">
          <a:xfrm>
            <a:off x="3214688" y="1273175"/>
            <a:ext cx="2341562" cy="240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4" name="TextBox 10"/>
          <p:cNvSpPr txBox="1">
            <a:spLocks noChangeArrowheads="1"/>
          </p:cNvSpPr>
          <p:nvPr/>
        </p:nvSpPr>
        <p:spPr bwMode="auto">
          <a:xfrm>
            <a:off x="1071563" y="714375"/>
            <a:ext cx="75723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600" b="1">
                <a:latin typeface="Times New Roman" pitchFamily="18" charset="0"/>
                <a:cs typeface="Times New Roman" pitchFamily="18" charset="0"/>
              </a:rPr>
              <a:t>в пищевой промышленности</a:t>
            </a:r>
          </a:p>
        </p:txBody>
      </p:sp>
      <p:pic>
        <p:nvPicPr>
          <p:cNvPr id="24585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3643313"/>
            <a:ext cx="34258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/>
          <p:cNvSpPr txBox="1">
            <a:spLocks noChangeArrowheads="1"/>
          </p:cNvSpPr>
          <p:nvPr/>
        </p:nvSpPr>
        <p:spPr bwMode="auto">
          <a:xfrm>
            <a:off x="1357313" y="0"/>
            <a:ext cx="59293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400" b="1">
                <a:latin typeface="Times New Roman" pitchFamily="18" charset="0"/>
                <a:cs typeface="Times New Roman" pitchFamily="18" charset="0"/>
              </a:rPr>
              <a:t>Гели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2928938" y="714375"/>
            <a:ext cx="32146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600" b="1">
                <a:latin typeface="Times New Roman" pitchFamily="18" charset="0"/>
                <a:cs typeface="Times New Roman" pitchFamily="18" charset="0"/>
              </a:rPr>
              <a:t>в природе</a:t>
            </a:r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285750"/>
            <a:ext cx="2509837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1357313"/>
            <a:ext cx="2857500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048250"/>
            <a:ext cx="4230687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000500"/>
            <a:ext cx="3360738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429375" y="2500313"/>
            <a:ext cx="2286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Хрящи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5609" name="TextBox 9"/>
          <p:cNvSpPr txBox="1">
            <a:spLocks noChangeArrowheads="1"/>
          </p:cNvSpPr>
          <p:nvPr/>
        </p:nvSpPr>
        <p:spPr bwMode="auto">
          <a:xfrm>
            <a:off x="6286500" y="3429000"/>
            <a:ext cx="23574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Медузы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25610" name="TextBox 10"/>
          <p:cNvSpPr txBox="1">
            <a:spLocks noChangeArrowheads="1"/>
          </p:cNvSpPr>
          <p:nvPr/>
        </p:nvSpPr>
        <p:spPr bwMode="auto">
          <a:xfrm>
            <a:off x="285750" y="4786313"/>
            <a:ext cx="2571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Волосы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25611" name="TextBox 11"/>
          <p:cNvSpPr txBox="1">
            <a:spLocks noChangeArrowheads="1"/>
          </p:cNvSpPr>
          <p:nvPr/>
        </p:nvSpPr>
        <p:spPr bwMode="auto">
          <a:xfrm>
            <a:off x="285750" y="2928938"/>
            <a:ext cx="26431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Минеральные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25612" name="TextBox 12"/>
          <p:cNvSpPr txBox="1">
            <a:spLocks noChangeArrowheads="1"/>
          </p:cNvSpPr>
          <p:nvPr/>
        </p:nvSpPr>
        <p:spPr bwMode="auto">
          <a:xfrm>
            <a:off x="428625" y="3643313"/>
            <a:ext cx="2857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Сухожилия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pic>
        <p:nvPicPr>
          <p:cNvPr id="2561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500063"/>
            <a:ext cx="2411413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571875"/>
            <a:ext cx="2892425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2259012" cy="276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Box 1"/>
          <p:cNvSpPr txBox="1">
            <a:spLocks noChangeArrowheads="1"/>
          </p:cNvSpPr>
          <p:nvPr/>
        </p:nvSpPr>
        <p:spPr bwMode="auto">
          <a:xfrm>
            <a:off x="571500" y="0"/>
            <a:ext cx="77152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400" b="1">
                <a:latin typeface="Times New Roman" pitchFamily="18" charset="0"/>
                <a:cs typeface="Times New Roman" pitchFamily="18" charset="0"/>
              </a:rPr>
              <a:t>Гели </a:t>
            </a:r>
          </a:p>
        </p:txBody>
      </p:sp>
      <p:sp>
        <p:nvSpPr>
          <p:cNvPr id="26629" name="TextBox 2"/>
          <p:cNvSpPr txBox="1">
            <a:spLocks noChangeArrowheads="1"/>
          </p:cNvSpPr>
          <p:nvPr/>
        </p:nvSpPr>
        <p:spPr bwMode="auto">
          <a:xfrm>
            <a:off x="428625" y="571500"/>
            <a:ext cx="75723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600" b="1">
                <a:latin typeface="Times New Roman" pitchFamily="18" charset="0"/>
                <a:cs typeface="Times New Roman" pitchFamily="18" charset="0"/>
              </a:rPr>
              <a:t>в косметике и медицине </a:t>
            </a:r>
          </a:p>
        </p:txBody>
      </p:sp>
      <p:pic>
        <p:nvPicPr>
          <p:cNvPr id="2663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1143000"/>
            <a:ext cx="3414713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463"/>
            <a:ext cx="1814513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3571875"/>
            <a:ext cx="2070100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285875"/>
            <a:ext cx="2151063" cy="226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3357563"/>
            <a:ext cx="2959100" cy="320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Синерезис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785813"/>
            <a:ext cx="4319587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TextBox 3"/>
          <p:cNvSpPr txBox="1">
            <a:spLocks noChangeArrowheads="1"/>
          </p:cNvSpPr>
          <p:nvPr/>
        </p:nvSpPr>
        <p:spPr bwMode="auto">
          <a:xfrm>
            <a:off x="4786313" y="714375"/>
            <a:ext cx="41433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Самопроизвольное уменьшение объема геля, сопровождающееся отделением жидкости.</a:t>
            </a:r>
          </a:p>
        </p:txBody>
      </p:sp>
      <p:sp>
        <p:nvSpPr>
          <p:cNvPr id="27653" name="TextBox 4"/>
          <p:cNvSpPr txBox="1">
            <a:spLocks noChangeArrowheads="1"/>
          </p:cNvSpPr>
          <p:nvPr/>
        </p:nvSpPr>
        <p:spPr bwMode="auto">
          <a:xfrm>
            <a:off x="214313" y="3143250"/>
            <a:ext cx="307181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Синерезис определяет сроки годности пищевых, медицинских </a:t>
            </a:r>
          </a:p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и косметических гелей.</a:t>
            </a:r>
          </a:p>
        </p:txBody>
      </p:sp>
      <p:sp>
        <p:nvSpPr>
          <p:cNvPr id="27654" name="TextBox 5"/>
          <p:cNvSpPr txBox="1">
            <a:spLocks noChangeArrowheads="1"/>
          </p:cNvSpPr>
          <p:nvPr/>
        </p:nvSpPr>
        <p:spPr bwMode="auto">
          <a:xfrm>
            <a:off x="4857750" y="2286000"/>
            <a:ext cx="39290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Биологический синерезис сопровождается свертываемостью крови.</a:t>
            </a:r>
          </a:p>
        </p:txBody>
      </p:sp>
      <p:pic>
        <p:nvPicPr>
          <p:cNvPr id="276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3429000"/>
            <a:ext cx="2516187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3714750"/>
            <a:ext cx="2381250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7" name="TextBox 8"/>
          <p:cNvSpPr txBox="1">
            <a:spLocks noChangeArrowheads="1"/>
          </p:cNvSpPr>
          <p:nvPr/>
        </p:nvSpPr>
        <p:spPr bwMode="auto">
          <a:xfrm>
            <a:off x="142875" y="5429250"/>
            <a:ext cx="39290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Гемофилия – заболевание несвертываемости крови.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857356" y="357166"/>
            <a:ext cx="5429288" cy="1500198"/>
          </a:xfrm>
          <a:prstGeom prst="roundRect">
            <a:avLst/>
          </a:prstGeom>
          <a:solidFill>
            <a:srgbClr val="00B0F0"/>
          </a:solidFill>
          <a:effectLst/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Истинные растворы</a:t>
            </a:r>
          </a:p>
        </p:txBody>
      </p:sp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285750" y="2214563"/>
            <a:ext cx="82153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Это такие дисперсные системы, в которых размер частиц дисперсной фазы не превышает 1 нм.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7158" y="3500438"/>
            <a:ext cx="3638778" cy="121444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Молекулярные растворы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57752" y="3500438"/>
            <a:ext cx="3429024" cy="121444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Ионные растворы</a:t>
            </a:r>
          </a:p>
        </p:txBody>
      </p:sp>
      <p:sp>
        <p:nvSpPr>
          <p:cNvPr id="28678" name="TextBox 6"/>
          <p:cNvSpPr txBox="1">
            <a:spLocks noChangeArrowheads="1"/>
          </p:cNvSpPr>
          <p:nvPr/>
        </p:nvSpPr>
        <p:spPr bwMode="auto">
          <a:xfrm>
            <a:off x="357188" y="4929188"/>
            <a:ext cx="34290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Это водные растворы органических соединений и слабых электролитов.</a:t>
            </a:r>
          </a:p>
        </p:txBody>
      </p:sp>
      <p:sp>
        <p:nvSpPr>
          <p:cNvPr id="28679" name="TextBox 7"/>
          <p:cNvSpPr txBox="1">
            <a:spLocks noChangeArrowheads="1"/>
          </p:cNvSpPr>
          <p:nvPr/>
        </p:nvSpPr>
        <p:spPr bwMode="auto">
          <a:xfrm>
            <a:off x="5000625" y="5143500"/>
            <a:ext cx="3429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Это растворы сильных электролитов.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Documents and Settings\Ирина Викторовна\Мои документы\анимации\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3286125"/>
            <a:ext cx="3370262" cy="284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Box 5"/>
          <p:cNvSpPr txBox="1">
            <a:spLocks noChangeArrowheads="1"/>
          </p:cNvSpPr>
          <p:nvPr/>
        </p:nvSpPr>
        <p:spPr bwMode="auto">
          <a:xfrm>
            <a:off x="0" y="0"/>
            <a:ext cx="91440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400" b="1">
                <a:latin typeface="Times New Roman" pitchFamily="18" charset="0"/>
                <a:cs typeface="Times New Roman" pitchFamily="18" charset="0"/>
              </a:rPr>
              <a:t>Истинные растворы</a:t>
            </a: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85725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0"/>
            <a:ext cx="2603500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928688"/>
            <a:ext cx="1631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3571875"/>
            <a:ext cx="2665413" cy="313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3"/>
          <p:cNvSpPr txBox="1">
            <a:spLocks noChangeArrowheads="1"/>
          </p:cNvSpPr>
          <p:nvPr/>
        </p:nvSpPr>
        <p:spPr bwMode="auto">
          <a:xfrm>
            <a:off x="250825" y="404813"/>
            <a:ext cx="8713788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Список использованной литературы</a:t>
            </a:r>
          </a:p>
          <a:p>
            <a:pPr eaLnBrk="1" hangingPunct="1"/>
            <a:r>
              <a:rPr lang="ru-RU" sz="2000">
                <a:latin typeface="Times New Roman" pitchFamily="18" charset="0"/>
                <a:cs typeface="Times New Roman" pitchFamily="18" charset="0"/>
              </a:rPr>
              <a:t>1. О.С. Габриелян. Учебник для общеобразовательных учреждений. ХИМИЯ. Базовый уровень. 11 класс. – М.: Дрофа, 2007.</a:t>
            </a:r>
          </a:p>
          <a:p>
            <a:pPr eaLnBrk="1" hangingPunct="1"/>
            <a:r>
              <a:rPr lang="ru-RU" sz="2000">
                <a:latin typeface="Times New Roman" pitchFamily="18" charset="0"/>
                <a:cs typeface="Times New Roman" pitchFamily="18" charset="0"/>
              </a:rPr>
              <a:t>2. О. С. Габриелян, А. В. Яшукова.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Химия. 11 класс. Базовый уровень. Методическое пособие. – М.: Дрофа, 2009..</a:t>
            </a:r>
          </a:p>
          <a:p>
            <a:pPr eaLnBrk="1" hangingPunct="1"/>
            <a:r>
              <a:rPr lang="ru-RU" sz="2000">
                <a:latin typeface="Times New Roman" pitchFamily="18" charset="0"/>
                <a:cs typeface="Times New Roman" pitchFamily="18" charset="0"/>
              </a:rPr>
              <a:t>3. О. С. Габриелян, А. В. Яшукова. Химия. 11 класс. Рабочая тетрадь к учебнику О.С. Габриеляна «Химия. 11 класс. Базовый уровень». – М.: Дрофа, 2008.</a:t>
            </a:r>
          </a:p>
          <a:p>
            <a:pPr eaLnBrk="1" hangingPunct="1"/>
            <a:r>
              <a:rPr lang="ru-RU" sz="2000">
                <a:latin typeface="Times New Roman" pitchFamily="18" charset="0"/>
                <a:cs typeface="Times New Roman" pitchFamily="18" charset="0"/>
              </a:rPr>
              <a:t>4. О. С. Габриелян, И. Г. Остроумов. Химия 11 класс: настольная книга учителя. – М.: Дрофа, 2005.</a:t>
            </a:r>
            <a:endParaRPr lang="ru-RU">
              <a:latin typeface="Calibri" pitchFamily="34" charset="0"/>
            </a:endParaRPr>
          </a:p>
        </p:txBody>
      </p:sp>
      <p:sp>
        <p:nvSpPr>
          <p:cNvPr id="30723" name="TextBox 4"/>
          <p:cNvSpPr txBox="1">
            <a:spLocks noChangeArrowheads="1"/>
          </p:cNvSpPr>
          <p:nvPr/>
        </p:nvSpPr>
        <p:spPr bwMode="auto">
          <a:xfrm>
            <a:off x="179388" y="3716338"/>
            <a:ext cx="86423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Используемые интернет-ресурсы</a:t>
            </a:r>
          </a:p>
          <a:p>
            <a:pPr eaLnBrk="1" hangingPunct="1"/>
            <a:r>
              <a:rPr lang="ru-RU" sz="2000">
                <a:latin typeface="Times New Roman" pitchFamily="18" charset="0"/>
                <a:cs typeface="Times New Roman" pitchFamily="18" charset="0"/>
              </a:rPr>
              <a:t> Химия для всех: иллюстрированные материалы по общей, органической и неорганической химии  </a:t>
            </a:r>
            <a:r>
              <a:rPr lang="ru-RU" sz="2000">
                <a:latin typeface="Times New Roman" pitchFamily="18" charset="0"/>
                <a:cs typeface="Times New Roman" pitchFamily="18" charset="0"/>
                <a:hlinkClick r:id="rId2"/>
              </a:rPr>
              <a:t>http://school-sector.relarn.ru/nsm/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285750"/>
            <a:ext cx="5040313" cy="6119813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143750" y="857250"/>
            <a:ext cx="200025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</a:rPr>
              <a:t>Это то вещество, которое присутствует в меньшем количестве и распределено в объеме другого.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857250"/>
            <a:ext cx="2214563" cy="255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Это вещество, присутствующее в большем количестве, в объеме которого распределена дисперсионная фаза.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072188" y="1285875"/>
            <a:ext cx="85725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357938" y="1500188"/>
            <a:ext cx="357187" cy="15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357438" y="1285875"/>
            <a:ext cx="107156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714625" y="1500188"/>
            <a:ext cx="428625" cy="15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0800000">
            <a:off x="1857375" y="1143000"/>
            <a:ext cx="357188" cy="7143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7000875" y="1071563"/>
            <a:ext cx="214313" cy="14287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1337_2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4375"/>
            <a:ext cx="5715000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Рисунок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3571875"/>
            <a:ext cx="5651500" cy="306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Box 4"/>
          <p:cNvSpPr txBox="1">
            <a:spLocks noChangeArrowheads="1"/>
          </p:cNvSpPr>
          <p:nvPr/>
        </p:nvSpPr>
        <p:spPr bwMode="auto">
          <a:xfrm>
            <a:off x="714375" y="0"/>
            <a:ext cx="79295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600" b="1">
                <a:latin typeface="Times New Roman" pitchFamily="18" charset="0"/>
                <a:cs typeface="Times New Roman" pitchFamily="18" charset="0"/>
              </a:rPr>
              <a:t>Дисперсная система    </a:t>
            </a:r>
            <a:r>
              <a:rPr lang="ru-RU" sz="4400" b="1" i="1">
                <a:latin typeface="Times New Roman" pitchFamily="18" charset="0"/>
                <a:cs typeface="Times New Roman" pitchFamily="18" charset="0"/>
              </a:rPr>
              <a:t>газ - газ</a:t>
            </a:r>
            <a:endParaRPr lang="ru-RU" sz="3600" b="1" i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2143125"/>
            <a:ext cx="3032125" cy="226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Рисунок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000125"/>
            <a:ext cx="2160587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Рисунок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1000125"/>
            <a:ext cx="201612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Box 8"/>
          <p:cNvSpPr txBox="1">
            <a:spLocks noChangeArrowheads="1"/>
          </p:cNvSpPr>
          <p:nvPr/>
        </p:nvSpPr>
        <p:spPr bwMode="auto">
          <a:xfrm>
            <a:off x="0" y="0"/>
            <a:ext cx="91440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600" b="1">
                <a:latin typeface="Times New Roman" pitchFamily="18" charset="0"/>
                <a:cs typeface="Times New Roman" pitchFamily="18" charset="0"/>
              </a:rPr>
              <a:t>Дисперсная система    </a:t>
            </a:r>
            <a:r>
              <a:rPr lang="ru-RU" sz="4400" b="1" i="1">
                <a:latin typeface="Times New Roman" pitchFamily="18" charset="0"/>
                <a:cs typeface="Times New Roman" pitchFamily="18" charset="0"/>
              </a:rPr>
              <a:t>газ - жидкость</a:t>
            </a:r>
            <a:endParaRPr lang="ru-RU" sz="36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0" name="TextBox 9"/>
          <p:cNvSpPr txBox="1">
            <a:spLocks noChangeArrowheads="1"/>
          </p:cNvSpPr>
          <p:nvPr/>
        </p:nvSpPr>
        <p:spPr bwMode="auto">
          <a:xfrm>
            <a:off x="1071563" y="3786188"/>
            <a:ext cx="12144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6151" name="TextBox 10"/>
          <p:cNvSpPr txBox="1">
            <a:spLocks noChangeArrowheads="1"/>
          </p:cNvSpPr>
          <p:nvPr/>
        </p:nvSpPr>
        <p:spPr bwMode="auto">
          <a:xfrm>
            <a:off x="6429375" y="3714750"/>
            <a:ext cx="15001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Аэрозоли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pic>
        <p:nvPicPr>
          <p:cNvPr id="6152" name="Рисунок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4357688"/>
            <a:ext cx="22479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Рисунок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14813"/>
            <a:ext cx="28797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642938"/>
            <a:ext cx="3455987" cy="2592387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EverMaxPayne\Desktop\25510694_Smerch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2428875"/>
            <a:ext cx="3887788" cy="360045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2" name="TextBox 6"/>
          <p:cNvSpPr txBox="1">
            <a:spLocks noChangeArrowheads="1"/>
          </p:cNvSpPr>
          <p:nvPr/>
        </p:nvSpPr>
        <p:spPr bwMode="auto">
          <a:xfrm>
            <a:off x="0" y="0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>
                <a:latin typeface="Times New Roman" pitchFamily="18" charset="0"/>
                <a:cs typeface="Times New Roman" pitchFamily="18" charset="0"/>
              </a:rPr>
              <a:t>Дисперсная система</a:t>
            </a:r>
            <a:endParaRPr lang="ru-RU" sz="36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3" name="TextBox 7"/>
          <p:cNvSpPr txBox="1">
            <a:spLocks noChangeArrowheads="1"/>
          </p:cNvSpPr>
          <p:nvPr/>
        </p:nvSpPr>
        <p:spPr bwMode="auto">
          <a:xfrm>
            <a:off x="285750" y="6072188"/>
            <a:ext cx="23574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Пыль в воздухе </a:t>
            </a:r>
          </a:p>
        </p:txBody>
      </p:sp>
      <p:pic>
        <p:nvPicPr>
          <p:cNvPr id="717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4000500"/>
            <a:ext cx="3503613" cy="2627313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5" name="TextBox 9"/>
          <p:cNvSpPr txBox="1">
            <a:spLocks noChangeArrowheads="1"/>
          </p:cNvSpPr>
          <p:nvPr/>
        </p:nvSpPr>
        <p:spPr bwMode="auto">
          <a:xfrm>
            <a:off x="7929563" y="4357688"/>
            <a:ext cx="857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Дым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7176" name="TextBox 12"/>
          <p:cNvSpPr txBox="1">
            <a:spLocks noChangeArrowheads="1"/>
          </p:cNvSpPr>
          <p:nvPr/>
        </p:nvSpPr>
        <p:spPr bwMode="auto">
          <a:xfrm>
            <a:off x="4286250" y="2571750"/>
            <a:ext cx="1000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Смог </a:t>
            </a:r>
          </a:p>
        </p:txBody>
      </p:sp>
      <p:sp>
        <p:nvSpPr>
          <p:cNvPr id="7177" name="TextBox 13"/>
          <p:cNvSpPr txBox="1">
            <a:spLocks noChangeArrowheads="1"/>
          </p:cNvSpPr>
          <p:nvPr/>
        </p:nvSpPr>
        <p:spPr bwMode="auto">
          <a:xfrm>
            <a:off x="0" y="569913"/>
            <a:ext cx="70008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4400" b="1" i="1">
                <a:latin typeface="Times New Roman" pitchFamily="18" charset="0"/>
                <a:cs typeface="Times New Roman" pitchFamily="18" charset="0"/>
              </a:rPr>
              <a:t>газ – твердое вещество</a:t>
            </a:r>
            <a:endParaRPr lang="ru-RU" sz="4400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928688"/>
            <a:ext cx="1727200" cy="270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857250"/>
            <a:ext cx="2217737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Рисунок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2286000"/>
            <a:ext cx="1979613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600" b="1">
                <a:latin typeface="Times New Roman" pitchFamily="18" charset="0"/>
                <a:cs typeface="Times New Roman" pitchFamily="18" charset="0"/>
              </a:rPr>
              <a:t>Дисперсная система    </a:t>
            </a:r>
            <a:r>
              <a:rPr lang="ru-RU" sz="4400" b="1" i="1">
                <a:latin typeface="Times New Roman" pitchFamily="18" charset="0"/>
                <a:cs typeface="Times New Roman" pitchFamily="18" charset="0"/>
              </a:rPr>
              <a:t>жидкость - газ</a:t>
            </a:r>
            <a:endParaRPr lang="ru-RU" sz="3600" b="1" i="1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>
              <a:latin typeface="Calibri" pitchFamily="34" charset="0"/>
            </a:endParaRPr>
          </a:p>
        </p:txBody>
      </p:sp>
      <p:pic>
        <p:nvPicPr>
          <p:cNvPr id="8198" name="Рисунок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286250"/>
            <a:ext cx="3132138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Рисунок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4286250"/>
            <a:ext cx="3392488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0" name="TextBox 8"/>
          <p:cNvSpPr txBox="1">
            <a:spLocks noChangeArrowheads="1"/>
          </p:cNvSpPr>
          <p:nvPr/>
        </p:nvSpPr>
        <p:spPr bwMode="auto">
          <a:xfrm>
            <a:off x="3714750" y="5715000"/>
            <a:ext cx="1714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Пена </a:t>
            </a:r>
          </a:p>
        </p:txBody>
      </p:sp>
      <p:sp>
        <p:nvSpPr>
          <p:cNvPr id="8201" name="TextBox 9"/>
          <p:cNvSpPr txBox="1">
            <a:spLocks noChangeArrowheads="1"/>
          </p:cNvSpPr>
          <p:nvPr/>
        </p:nvSpPr>
        <p:spPr bwMode="auto">
          <a:xfrm>
            <a:off x="3000375" y="1143000"/>
            <a:ext cx="29289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Шипучие напитки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285875"/>
            <a:ext cx="24765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1785938"/>
            <a:ext cx="285750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Box 4"/>
          <p:cNvSpPr txBox="1">
            <a:spLocks noChangeArrowheads="1"/>
          </p:cNvSpPr>
          <p:nvPr/>
        </p:nvSpPr>
        <p:spPr bwMode="auto">
          <a:xfrm>
            <a:off x="0" y="0"/>
            <a:ext cx="90011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600" b="1">
                <a:latin typeface="Times New Roman" pitchFamily="18" charset="0"/>
                <a:cs typeface="Times New Roman" pitchFamily="18" charset="0"/>
              </a:rPr>
              <a:t>Дисперсная система  </a:t>
            </a:r>
          </a:p>
          <a:p>
            <a:pPr algn="ctr" eaLnBrk="1" hangingPunct="1"/>
            <a:r>
              <a:rPr lang="ru-RU" sz="4400" b="1" i="1">
                <a:latin typeface="Times New Roman" pitchFamily="18" charset="0"/>
                <a:cs typeface="Times New Roman" pitchFamily="18" charset="0"/>
              </a:rPr>
              <a:t>жидкость - жидкость</a:t>
            </a:r>
            <a:endParaRPr lang="ru-RU"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14688" y="1285875"/>
            <a:ext cx="21431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Соки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9222" name="TextBox 6"/>
          <p:cNvSpPr txBox="1">
            <a:spLocks noChangeArrowheads="1"/>
          </p:cNvSpPr>
          <p:nvPr/>
        </p:nvSpPr>
        <p:spPr bwMode="auto">
          <a:xfrm>
            <a:off x="5929313" y="4643438"/>
            <a:ext cx="27860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Внутренняя среда организма </a:t>
            </a:r>
          </a:p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(плазма крови)</a:t>
            </a:r>
          </a:p>
        </p:txBody>
      </p:sp>
      <p:pic>
        <p:nvPicPr>
          <p:cNvPr id="922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4286250"/>
            <a:ext cx="2871787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17" descr="Лимф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2000250"/>
            <a:ext cx="2411412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643063"/>
            <a:ext cx="4032250" cy="268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Box 6"/>
          <p:cNvSpPr txBox="1">
            <a:spLocks noChangeArrowheads="1"/>
          </p:cNvSpPr>
          <p:nvPr/>
        </p:nvSpPr>
        <p:spPr bwMode="auto">
          <a:xfrm>
            <a:off x="0" y="0"/>
            <a:ext cx="9144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600" b="1">
                <a:latin typeface="Times New Roman" pitchFamily="18" charset="0"/>
                <a:cs typeface="Times New Roman" pitchFamily="18" charset="0"/>
              </a:rPr>
              <a:t>Дисперсная система    </a:t>
            </a:r>
          </a:p>
          <a:p>
            <a:pPr eaLnBrk="1" hangingPunct="1"/>
            <a:r>
              <a:rPr lang="ru-RU" sz="4400" b="1" i="1">
                <a:latin typeface="Times New Roman" pitchFamily="18" charset="0"/>
                <a:cs typeface="Times New Roman" pitchFamily="18" charset="0"/>
              </a:rPr>
              <a:t>жидкость – твердое вещество</a:t>
            </a:r>
            <a:endParaRPr lang="ru-RU">
              <a:latin typeface="Calibri" pitchFamily="34" charset="0"/>
            </a:endParaRPr>
          </a:p>
        </p:txBody>
      </p:sp>
      <p:sp>
        <p:nvSpPr>
          <p:cNvPr id="10244" name="TextBox 7"/>
          <p:cNvSpPr txBox="1">
            <a:spLocks noChangeArrowheads="1"/>
          </p:cNvSpPr>
          <p:nvPr/>
        </p:nvSpPr>
        <p:spPr bwMode="auto">
          <a:xfrm>
            <a:off x="5143500" y="4500563"/>
            <a:ext cx="4000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Строительный раствор</a:t>
            </a:r>
          </a:p>
        </p:txBody>
      </p:sp>
      <p:sp>
        <p:nvSpPr>
          <p:cNvPr id="10245" name="TextBox 9"/>
          <p:cNvSpPr txBox="1">
            <a:spLocks noChangeArrowheads="1"/>
          </p:cNvSpPr>
          <p:nvPr/>
        </p:nvSpPr>
        <p:spPr bwMode="auto">
          <a:xfrm>
            <a:off x="357188" y="4357688"/>
            <a:ext cx="3143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Ил в речной воде</a:t>
            </a:r>
          </a:p>
        </p:txBody>
      </p:sp>
      <p:pic>
        <p:nvPicPr>
          <p:cNvPr id="102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1643063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Рисунок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3214688"/>
            <a:ext cx="1714500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8" name="TextBox 8"/>
          <p:cNvSpPr txBox="1">
            <a:spLocks noChangeArrowheads="1"/>
          </p:cNvSpPr>
          <p:nvPr/>
        </p:nvSpPr>
        <p:spPr bwMode="auto">
          <a:xfrm>
            <a:off x="3571875" y="6215063"/>
            <a:ext cx="2000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</a:rPr>
              <a:t>Раствор соли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851</TotalTime>
  <Words>633</Words>
  <Application>Microsoft Office PowerPoint</Application>
  <PresentationFormat>Экран (4:3)</PresentationFormat>
  <Paragraphs>134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Calibri</vt:lpstr>
      <vt:lpstr>Times New Roman</vt:lpstr>
      <vt:lpstr>Тема Office</vt:lpstr>
      <vt:lpstr>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Школа №2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 Викторовна</dc:creator>
  <cp:lastModifiedBy>Admin</cp:lastModifiedBy>
  <cp:revision>101</cp:revision>
  <dcterms:created xsi:type="dcterms:W3CDTF">2008-11-16T11:16:08Z</dcterms:created>
  <dcterms:modified xsi:type="dcterms:W3CDTF">2013-12-09T18:56:33Z</dcterms:modified>
</cp:coreProperties>
</file>