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sldIdLst>
    <p:sldId id="256" r:id="rId2"/>
    <p:sldId id="260" r:id="rId3"/>
    <p:sldId id="257" r:id="rId4"/>
    <p:sldId id="259" r:id="rId5"/>
    <p:sldId id="258" r:id="rId6"/>
    <p:sldId id="261" r:id="rId7"/>
    <p:sldId id="264" r:id="rId8"/>
    <p:sldId id="265" r:id="rId9"/>
    <p:sldId id="266" r:id="rId10"/>
    <p:sldId id="263" r:id="rId11"/>
    <p:sldId id="267" r:id="rId12"/>
    <p:sldId id="269" r:id="rId13"/>
    <p:sldId id="262" r:id="rId14"/>
    <p:sldId id="270" r:id="rId15"/>
    <p:sldId id="26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94660"/>
  </p:normalViewPr>
  <p:slideViewPr>
    <p:cSldViewPr>
      <p:cViewPr varScale="1">
        <p:scale>
          <a:sx n="100" d="100"/>
          <a:sy n="100" d="100"/>
        </p:scale>
        <p:origin x="-3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79248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821A74D-FE25-4B9D-BA1D-8E5E13559F2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BDAA8-5507-437A-8088-F0911F9C65B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3F3C4-8675-4FE7-98D7-28E579B8060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D5F75-0FC3-4BCC-9052-F22700B481D5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9F2DE-2304-4290-B73C-76D0BDEA5B2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57572-2675-4800-806C-F2BA6FA469A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8D7C31-94A6-4B64-B96A-BCF30D77C6A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909C2-E801-4E4C-9339-8A12930FE93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C9277-472E-402A-B622-0EC3C7B84EE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8F875A-4386-4EB9-84CF-25C78F54B67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744CE-4E1E-4DEA-B71F-022D0ACA157E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47CEB-0F3B-4E30-8986-581DAB1C1E07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j-lt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j-lt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j-lt"/>
              </a:defRPr>
            </a:lvl1pPr>
          </a:lstStyle>
          <a:p>
            <a:pPr>
              <a:defRPr/>
            </a:pPr>
            <a:fld id="{509533E6-902D-4852-8D2C-505FEE774836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6096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76250"/>
            <a:ext cx="7772400" cy="1470025"/>
          </a:xfrm>
        </p:spPr>
        <p:txBody>
          <a:bodyPr/>
          <a:lstStyle/>
          <a:p>
            <a:pPr eaLnBrk="1" hangingPunct="1"/>
            <a:r>
              <a:rPr lang="ru-RU" smtClean="0"/>
              <a:t>Бизнес план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1916113"/>
            <a:ext cx="7775575" cy="1752600"/>
          </a:xfrm>
        </p:spPr>
        <p:txBody>
          <a:bodyPr/>
          <a:lstStyle/>
          <a:p>
            <a:pPr eaLnBrk="1" hangingPunct="1"/>
            <a:r>
              <a:rPr lang="ru-RU" sz="3600" smtClean="0"/>
              <a:t>Тюменский автосборочный завод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651500" y="5084763"/>
            <a:ext cx="3024188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Выполнили: </a:t>
            </a:r>
          </a:p>
          <a:p>
            <a:pPr>
              <a:spcBef>
                <a:spcPct val="50000"/>
              </a:spcBef>
            </a:pPr>
            <a:r>
              <a:rPr lang="ru-RU"/>
              <a:t>Марцинкевич Станислав </a:t>
            </a:r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213100"/>
            <a:ext cx="4356100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Двойные круглые скобки 5"/>
          <p:cNvSpPr/>
          <p:nvPr/>
        </p:nvSpPr>
        <p:spPr>
          <a:xfrm>
            <a:off x="5572132" y="3214686"/>
            <a:ext cx="2428892" cy="500066"/>
          </a:xfrm>
          <a:prstGeom prst="bracket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Продажи автомобилей</a:t>
            </a:r>
          </a:p>
        </p:txBody>
      </p:sp>
      <p:pic>
        <p:nvPicPr>
          <p:cNvPr id="12291" name="Object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1963" y="1598613"/>
            <a:ext cx="8202612" cy="45116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Object 7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1800" y="1271588"/>
            <a:ext cx="8177213" cy="5384800"/>
          </a:xfrm>
          <a:noFill/>
        </p:spPr>
      </p:pic>
      <p:sp>
        <p:nvSpPr>
          <p:cNvPr id="1331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Ценовая политика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800" smtClean="0"/>
              <a:t>Планируемые финансовые показатели</a:t>
            </a:r>
          </a:p>
        </p:txBody>
      </p:sp>
      <p:pic>
        <p:nvPicPr>
          <p:cNvPr id="14339" name="Object 7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125538"/>
            <a:ext cx="8713788" cy="54625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Эффективность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100" smtClean="0"/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ru-RU" sz="2100" smtClean="0"/>
              <a:t>Инвестиционный кредит                     195 000 000 руб </a:t>
            </a: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ru-RU" sz="2100" smtClean="0"/>
              <a:t>Период окупаемости - PB, мес. 	                  36</a:t>
            </a: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ru-RU" sz="2100" smtClean="0"/>
              <a:t>Средняя норма рентабельности - ARR 	       42,5 %</a:t>
            </a: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ru-RU" sz="2100" smtClean="0"/>
              <a:t>Чистый приведенный доход - NPV	    42 451 187 руб </a:t>
            </a: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ru-RU" sz="2100" smtClean="0"/>
              <a:t>Индекс прибыльности - PI 	                            3,60 </a:t>
            </a: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ru-RU" sz="2100" smtClean="0"/>
              <a:t>Внутренняя норма рентабельности - IRR,      50,20 %</a:t>
            </a: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ru-RU" sz="2100" smtClean="0"/>
              <a:t>Модифицированная внутренняя </a:t>
            </a:r>
          </a:p>
          <a:p>
            <a:pPr marL="457200" indent="-457200" eaLnBrk="1" hangingPunct="1">
              <a:lnSpc>
                <a:spcPct val="90000"/>
              </a:lnSpc>
              <a:buFontTx/>
              <a:buNone/>
            </a:pPr>
            <a:r>
              <a:rPr lang="ru-RU" sz="2100" smtClean="0"/>
              <a:t>норма рентабельности - MIRR, 	                            24,35%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График окупаемости</a:t>
            </a:r>
          </a:p>
        </p:txBody>
      </p:sp>
      <p:pic>
        <p:nvPicPr>
          <p:cNvPr id="16387" name="Picture 4" descr="chrC0F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11238" y="1600200"/>
            <a:ext cx="7121525" cy="45307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279525"/>
          </a:xfrm>
        </p:spPr>
        <p:txBody>
          <a:bodyPr/>
          <a:lstStyle/>
          <a:p>
            <a:pPr eaLnBrk="1" hangingPunct="1"/>
            <a:r>
              <a:rPr lang="ru-RU" smtClean="0"/>
              <a:t>Заключение</a:t>
            </a: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Аннотация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1438"/>
            <a:ext cx="8507412" cy="5327650"/>
          </a:xfrm>
        </p:spPr>
        <p:txBody>
          <a:bodyPr/>
          <a:lstStyle/>
          <a:p>
            <a:pPr eaLnBrk="1" hangingPunct="1"/>
            <a:r>
              <a:rPr lang="ru-RU" sz="2600" smtClean="0"/>
              <a:t>Настоящий проект представляет собой план строительства в районе пос. Боровое Тюменского автосборочного завода и автосалона .</a:t>
            </a:r>
          </a:p>
          <a:p>
            <a:pPr eaLnBrk="1" hangingPunct="1"/>
            <a:endParaRPr lang="ru-RU" sz="2600" smtClean="0"/>
          </a:p>
          <a:p>
            <a:pPr lvl="1" eaLnBrk="1" hangingPunct="1"/>
            <a:r>
              <a:rPr lang="ru-RU" sz="2200" smtClean="0"/>
              <a:t>На первом этапе планируется строительство сборочного производства  мощностью: 10000 автомобилей в год. Сборка будет производится из импортных комплектующих.</a:t>
            </a:r>
          </a:p>
          <a:p>
            <a:pPr eaLnBrk="1" hangingPunct="1">
              <a:buFont typeface="Wingdings" pitchFamily="2" charset="2"/>
              <a:buNone/>
            </a:pPr>
            <a:endParaRPr lang="ru-RU" sz="2600" smtClean="0"/>
          </a:p>
          <a:p>
            <a:pPr lvl="1" eaLnBrk="1" hangingPunct="1"/>
            <a:r>
              <a:rPr lang="ru-RU" sz="2200" smtClean="0"/>
              <a:t>На втором этапе планируется построить механическое производства с целью полного перехода на  собственные комплектующие детали ,а также строительство собственного автосалона.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Цель проекта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Создание автосборочного комплекса «малолитражных» автомобилей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Снижение цен на маленькие автомобили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Ввод в действие производственных мощностей и создание гибкой технологии по выпуску 10 000 легковых автомобилей из сборочных комплектов зарубежных автопроизводителей.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Актуальность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Увеличение транспортного налога.</a:t>
            </a:r>
          </a:p>
          <a:p>
            <a:pPr eaLnBrk="1" hangingPunct="1"/>
            <a:r>
              <a:rPr lang="ru-RU" smtClean="0"/>
              <a:t>Низкая стоимость автомобиля</a:t>
            </a:r>
          </a:p>
          <a:p>
            <a:pPr eaLnBrk="1" hangingPunct="1"/>
            <a:r>
              <a:rPr lang="ru-RU" smtClean="0"/>
              <a:t>Маленький расход топлива </a:t>
            </a:r>
          </a:p>
          <a:p>
            <a:pPr eaLnBrk="1" hangingPunct="1"/>
            <a:r>
              <a:rPr lang="ru-RU" smtClean="0"/>
              <a:t>Компактность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Производственные объекты: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smtClean="0"/>
              <a:t>производство ремонта и обслуживания оборудования;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металлургическое производство 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прессовое производство 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сборочно-кузовное производство 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механо-сборочное производство 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производство пластмассовых изделий 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корпус вспомогательных цехов 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опытно-промышленное производство 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smtClean="0"/>
              <a:t>участок окраски кузовов.</a:t>
            </a:r>
          </a:p>
          <a:p>
            <a:pPr eaLnBrk="1" hangingPunct="1">
              <a:lnSpc>
                <a:spcPct val="90000"/>
              </a:lnSpc>
            </a:pPr>
            <a:endParaRPr lang="ru-RU" sz="20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18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800" smtClean="0"/>
              <a:t>     	Процесс сборки автомобилей осуществляется на 3 линиях конвейера.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Продукция «Тюм-Авто»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Дэу «Матиз»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Шевроле «Спарк»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Чери «КьюКью»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1268413"/>
            <a:ext cx="28956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3789363"/>
            <a:ext cx="3048000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933825"/>
            <a:ext cx="2895600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ru-RU" smtClean="0"/>
              <a:t>МАТИЗ</a:t>
            </a:r>
          </a:p>
        </p:txBody>
      </p:sp>
      <p:pic>
        <p:nvPicPr>
          <p:cNvPr id="9219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260350"/>
            <a:ext cx="4475163" cy="2460625"/>
          </a:xfrm>
        </p:spPr>
      </p:pic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468313" y="3500438"/>
            <a:ext cx="6769100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Максимальная скорость, км/ч	144	135	144</a:t>
            </a:r>
          </a:p>
          <a:p>
            <a:r>
              <a:rPr lang="ru-RU"/>
              <a:t>Разгон до 100 км/ч             	 17,0     	18,2	15,2</a:t>
            </a:r>
          </a:p>
          <a:p>
            <a:r>
              <a:rPr lang="ru-RU"/>
              <a:t>Расход топлива:	 	 	 </a:t>
            </a:r>
          </a:p>
          <a:p>
            <a:r>
              <a:rPr lang="ru-RU"/>
              <a:t>в загородном цикле	 	</a:t>
            </a:r>
            <a:r>
              <a:rPr lang="en-US"/>
              <a:t>          </a:t>
            </a:r>
            <a:r>
              <a:rPr lang="ru-RU"/>
              <a:t>6,5	5,3</a:t>
            </a:r>
          </a:p>
          <a:p>
            <a:r>
              <a:rPr lang="ru-RU"/>
              <a:t>в смешанном цикле	 	</a:t>
            </a:r>
            <a:r>
              <a:rPr lang="en-US"/>
              <a:t>          </a:t>
            </a:r>
            <a:r>
              <a:rPr lang="ru-RU"/>
              <a:t>7,5	6,6</a:t>
            </a:r>
          </a:p>
          <a:p>
            <a:r>
              <a:rPr lang="ru-RU"/>
              <a:t>в городском цикле	 	</a:t>
            </a:r>
            <a:r>
              <a:rPr lang="en-US"/>
              <a:t>          </a:t>
            </a:r>
            <a:r>
              <a:rPr lang="ru-RU"/>
              <a:t>8,4	8,6</a:t>
            </a:r>
          </a:p>
          <a:p>
            <a:r>
              <a:rPr lang="ru-RU"/>
              <a:t>Двигатель</a:t>
            </a:r>
          </a:p>
          <a:p>
            <a:r>
              <a:rPr lang="ru-RU"/>
              <a:t>Рабочий объем, см3	                       796	995</a:t>
            </a:r>
          </a:p>
          <a:p>
            <a:r>
              <a:rPr lang="ru-RU"/>
              <a:t> </a:t>
            </a:r>
          </a:p>
          <a:p>
            <a:r>
              <a:rPr lang="ru-RU"/>
              <a:t>	 </a:t>
            </a:r>
          </a:p>
          <a:p>
            <a:r>
              <a:rPr lang="ru-RU"/>
              <a:t>Макс. мощность, кВт/л.с.             38/52 (5900)       47/64 (5400)</a:t>
            </a:r>
          </a:p>
        </p:txBody>
      </p:sp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4284663" y="3213100"/>
            <a:ext cx="23034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Standart           Best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smtClean="0"/>
              <a:t>Spark</a:t>
            </a:r>
            <a:endParaRPr lang="ru-R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3276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smtClean="0"/>
              <a:t>Модификация	                        0.8 MT	0.8 AT	1.0 MT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smtClean="0"/>
              <a:t>Размеры автомобиля мм.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smtClean="0"/>
              <a:t>Длина	3495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smtClean="0"/>
              <a:t>Ширина	1495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smtClean="0"/>
              <a:t>Высота	1500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smtClean="0"/>
              <a:t>Вместимость, чел.	5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1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smtClean="0"/>
              <a:t>Максимальная скорость, км/ч	145	135	156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smtClean="0"/>
              <a:t>Разгон до 100 км/ч	            18,2	21,9	14,1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smtClean="0"/>
              <a:t>Расход топлива:	 	 	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smtClean="0"/>
              <a:t>в загородном цикле	 	 	4,7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smtClean="0"/>
              <a:t>в смешанном цикле	 	 	5,6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smtClean="0"/>
              <a:t>в городском цикле	 	 	7,2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smtClean="0"/>
              <a:t>Рабочий объем, см3	                     796	995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1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100" smtClean="0"/>
              <a:t>Макс. мощность, кВт/л.с. (об./мин.)	38/52 (6000)	49/66 (5400)</a:t>
            </a:r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115888"/>
            <a:ext cx="1584325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smtClean="0"/>
              <a:t>QQ</a:t>
            </a:r>
            <a:endParaRPr 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688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da-DK" sz="2100" smtClean="0"/>
              <a:t>S 11	                                       0.8 MT	0.8 AT	1.1 MT</a:t>
            </a:r>
            <a:endParaRPr lang="en-US" sz="21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smtClean="0"/>
              <a:t>Длина (мм)	</a:t>
            </a:r>
            <a:r>
              <a:rPr lang="en-US" sz="2100" smtClean="0"/>
              <a:t>                           </a:t>
            </a:r>
            <a:r>
              <a:rPr lang="ru-RU" sz="2100" smtClean="0"/>
              <a:t>3550	3550	3550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smtClean="0"/>
              <a:t>Ширина (мм)	</a:t>
            </a:r>
            <a:r>
              <a:rPr lang="en-US" sz="2100" smtClean="0"/>
              <a:t>                           </a:t>
            </a:r>
            <a:r>
              <a:rPr lang="ru-RU" sz="2100" smtClean="0"/>
              <a:t>1495	1495	1495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smtClean="0"/>
              <a:t>Высота (мм)	</a:t>
            </a:r>
            <a:r>
              <a:rPr lang="en-US" sz="2100" smtClean="0"/>
              <a:t>                           </a:t>
            </a:r>
            <a:r>
              <a:rPr lang="ru-RU" sz="2100" smtClean="0"/>
              <a:t>1485	1485	1485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smtClean="0"/>
              <a:t>Рабочий объем cc 	</a:t>
            </a:r>
            <a:r>
              <a:rPr lang="en-US" sz="2100" smtClean="0"/>
              <a:t>               </a:t>
            </a:r>
            <a:r>
              <a:rPr lang="ru-RU" sz="2100" smtClean="0"/>
              <a:t>812 	812 	1051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smtClean="0"/>
              <a:t>Максимальная мощность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smtClean="0"/>
              <a:t>kW(bhp)/rpм 	</a:t>
            </a:r>
            <a:endParaRPr lang="en-US" sz="21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100" smtClean="0"/>
              <a:t>                                   </a:t>
            </a:r>
            <a:r>
              <a:rPr lang="ru-RU" sz="1600" smtClean="0"/>
              <a:t>38/6000 (52 л.с.) 38/6000 (52 л.с.) 38.5/5.200 (56 л.с.) </a:t>
            </a:r>
            <a:endParaRPr lang="en-US" sz="16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smtClean="0"/>
              <a:t>Макс. скорость(км/ч)	</a:t>
            </a:r>
            <a:r>
              <a:rPr lang="en-US" sz="2100" smtClean="0"/>
              <a:t> </a:t>
            </a:r>
            <a:r>
              <a:rPr lang="ru-RU" sz="2100" smtClean="0"/>
              <a:t>148	148	148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smtClean="0"/>
              <a:t>Топливная система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smtClean="0"/>
              <a:t>Смешанный цикл (лит./100км)	5.3	5.5	5.8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smtClean="0"/>
              <a:t>Городской режим (лит./100км)	5.5	5.8	6.0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100" smtClean="0"/>
              <a:t>Трасса (лит./100км)	</a:t>
            </a:r>
            <a:r>
              <a:rPr lang="en-US" sz="2100" smtClean="0"/>
              <a:t>                          </a:t>
            </a:r>
            <a:r>
              <a:rPr lang="ru-RU" sz="2100" smtClean="0"/>
              <a:t>4.5	4.8	5.5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333375"/>
            <a:ext cx="2447925" cy="13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631</TotalTime>
  <Words>209</Words>
  <Application>Microsoft Office PowerPoint</Application>
  <PresentationFormat>Экран (4:3)</PresentationFormat>
  <Paragraphs>98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Край</vt:lpstr>
      <vt:lpstr>Бизнес план</vt:lpstr>
      <vt:lpstr>Аннотация </vt:lpstr>
      <vt:lpstr>Цель проекта</vt:lpstr>
      <vt:lpstr>Актуальность</vt:lpstr>
      <vt:lpstr>Производственные объекты:</vt:lpstr>
      <vt:lpstr>Продукция «Тюм-Авто»</vt:lpstr>
      <vt:lpstr>МАТИЗ</vt:lpstr>
      <vt:lpstr>Spark</vt:lpstr>
      <vt:lpstr>QQ</vt:lpstr>
      <vt:lpstr>Продажи автомобилей</vt:lpstr>
      <vt:lpstr>Ценовая политика</vt:lpstr>
      <vt:lpstr>Планируемые финансовые показатели</vt:lpstr>
      <vt:lpstr>Эффективность</vt:lpstr>
      <vt:lpstr>График окупаемости</vt:lpstr>
      <vt:lpstr>Заключение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Бизнес план</dc:title>
  <dc:creator>Станислав</dc:creator>
  <cp:lastModifiedBy>Admin</cp:lastModifiedBy>
  <cp:revision>9</cp:revision>
  <dcterms:created xsi:type="dcterms:W3CDTF">2009-12-06T08:40:13Z</dcterms:created>
  <dcterms:modified xsi:type="dcterms:W3CDTF">2012-07-08T17:53:01Z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00080094030000000000010243100207f6000400038000</vt:lpwstr>
  </property>
</Properties>
</file>