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4E142-C640-4AA9-8701-957F64D854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1B6982-2481-4AD1-97C0-811735BA11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F791D-81F9-4609-802A-C0DC0F6111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E7E8D-4A7E-48AB-B4D2-521B26659F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2445B2-B9FE-4FA8-B3C3-0064B1C193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429FCE-60E8-48D8-BB28-6F9C7D7C79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499E7-7994-49E7-B2B8-045FF20E6C1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D773CC-3854-43FA-B92B-3B3E99337A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6DF7BD-767C-4FF7-A941-40AE9800C0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6E9AC8-36E7-44D3-935A-E7E46B6A1A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B975F-F007-4C94-AF1A-5036162668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5F7A36F-ECDE-47F1-A439-5BDC0ACC543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074" name="Слайд" r:id="rId3" imgW="4572000" imgH="3429000" progId="PowerPoint.Slide.8">
              <p:embed/>
            </p:oleObj>
          </a:graphicData>
        </a:graphic>
      </p:graphicFrame>
      <p:pic>
        <p:nvPicPr>
          <p:cNvPr id="3075" name="Picture 3" descr="заяц детский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42852"/>
            <a:ext cx="4264025" cy="6553200"/>
          </a:xfrm>
          <a:prstGeom prst="rect">
            <a:avLst/>
          </a:prstGeom>
          <a:noFill/>
          <a:ln w="38100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3077" name="WordArt 5"/>
          <p:cNvSpPr>
            <a:spLocks noChangeArrowheads="1" noChangeShapeType="1" noTextEdit="1"/>
          </p:cNvSpPr>
          <p:nvPr/>
        </p:nvSpPr>
        <p:spPr bwMode="auto">
          <a:xfrm>
            <a:off x="4857752" y="1285860"/>
            <a:ext cx="3209925" cy="148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Звери</a:t>
            </a:r>
          </a:p>
        </p:txBody>
      </p:sp>
      <p:sp>
        <p:nvSpPr>
          <p:cNvPr id="3078" name="WordArt 6"/>
          <p:cNvSpPr>
            <a:spLocks noChangeArrowheads="1" noChangeShapeType="1" noTextEdit="1"/>
          </p:cNvSpPr>
          <p:nvPr/>
        </p:nvSpPr>
        <p:spPr bwMode="auto">
          <a:xfrm>
            <a:off x="5143504" y="3071810"/>
            <a:ext cx="2657475" cy="619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запасаются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929322" y="4071942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жиром</a:t>
            </a:r>
            <a:endParaRPr lang="ru-RU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  <p:bldP spid="307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50000">
              <a:srgbClr val="CCFF66"/>
            </a:gs>
            <a:gs pos="100000">
              <a:srgbClr val="CCCC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медведь вес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581400"/>
            <a:ext cx="4419600" cy="2913063"/>
          </a:xfrm>
          <a:prstGeom prst="rect">
            <a:avLst/>
          </a:prstGeom>
          <a:noFill/>
        </p:spPr>
      </p:pic>
      <p:pic>
        <p:nvPicPr>
          <p:cNvPr id="4099" name="Picture 3" descr="барсук Краса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76200"/>
            <a:ext cx="4351338" cy="2900363"/>
          </a:xfrm>
          <a:prstGeom prst="rect">
            <a:avLst/>
          </a:prstGeom>
          <a:noFill/>
          <a:ln w="9525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724400" y="228600"/>
            <a:ext cx="39624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 Готовясь к зиме, барсук и медведь, у которых </a:t>
            </a:r>
            <a:r>
              <a:rPr lang="en-US" sz="3200" b="1"/>
              <a:t>t</a:t>
            </a:r>
            <a:r>
              <a:rPr lang="ru-RU" sz="3200" b="1" baseline="40000"/>
              <a:t>о </a:t>
            </a:r>
            <a:r>
              <a:rPr lang="ru-RU" sz="3200" b="1"/>
              <a:t>С в спячке почти не понижается,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81000" y="3856038"/>
            <a:ext cx="35814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  накапливают большие запасы подкожного жира.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  <p:bldP spid="410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50000">
              <a:srgbClr val="CCFF66"/>
            </a:gs>
            <a:gs pos="100000">
              <a:srgbClr val="CCCC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ёж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52400"/>
            <a:ext cx="3124200" cy="2498725"/>
          </a:xfrm>
          <a:prstGeom prst="rect">
            <a:avLst/>
          </a:prstGeom>
          <a:noFill/>
          <a:ln w="9525">
            <a:solidFill>
              <a:srgbClr val="660033"/>
            </a:solidFill>
            <a:miter lim="800000"/>
            <a:headEnd/>
            <a:tailEnd/>
          </a:ln>
        </p:spPr>
      </p:pic>
      <p:pic>
        <p:nvPicPr>
          <p:cNvPr id="5123" name="Picture 3" descr=" сусли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2414588"/>
            <a:ext cx="3200400" cy="2143125"/>
          </a:xfrm>
          <a:prstGeom prst="rect">
            <a:avLst/>
          </a:prstGeom>
          <a:noFill/>
          <a:ln w="9525">
            <a:solidFill>
              <a:srgbClr val="660033"/>
            </a:solidFill>
            <a:miter lim="800000"/>
            <a:headEnd/>
            <a:tailEnd/>
          </a:ln>
        </p:spPr>
      </p:pic>
      <p:pic>
        <p:nvPicPr>
          <p:cNvPr id="5124" name="Picture 4" descr="соня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3962400"/>
            <a:ext cx="2819400" cy="2819400"/>
          </a:xfrm>
          <a:prstGeom prst="rect">
            <a:avLst/>
          </a:prstGeom>
          <a:noFill/>
          <a:ln w="9525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429000" y="304800"/>
            <a:ext cx="54864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  Так же поступают ежи, суслики и сони, хотя у ежей, например, температура тела снижается почти до 0</a:t>
            </a:r>
            <a:r>
              <a:rPr lang="ru-RU" sz="3200" b="1" baseline="40000"/>
              <a:t>0 </a:t>
            </a:r>
            <a:r>
              <a:rPr lang="ru-RU" sz="3200" b="1"/>
              <a:t>С, 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04800" y="4846638"/>
            <a:ext cx="57912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давление крови падает, сердце делает всего несколько ударов в минуту.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utoUpdateAnimBg="0"/>
      <p:bldP spid="512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50000">
              <a:srgbClr val="CCFF66"/>
            </a:gs>
            <a:gs pos="100000">
              <a:srgbClr val="CCCC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 байбак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4222750" cy="6400800"/>
          </a:xfrm>
          <a:prstGeom prst="rect">
            <a:avLst/>
          </a:prstGeom>
          <a:noFill/>
          <a:ln w="9525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105400" y="228600"/>
            <a:ext cx="3352800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   А самый «запасливый» на суше – сурок: при собственном весе около 5 кг он накапливает не менее 1 кг подкожного жира.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50000">
              <a:srgbClr val="CCFF66"/>
            </a:gs>
            <a:gs pos="100000">
              <a:srgbClr val="CCCC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белёк портре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28600"/>
            <a:ext cx="5080000" cy="3810000"/>
          </a:xfrm>
          <a:prstGeom prst="rect">
            <a:avLst/>
          </a:prstGeom>
          <a:noFill/>
          <a:ln w="9525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04800" y="381000"/>
            <a:ext cx="2362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Белёк – тюлений детёныш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09600" y="4419600"/>
            <a:ext cx="8534400" cy="210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 Без подкожного жира во льдах северных морей не выжить ни тюленю, ни моржу. У моржа жировая прослойка 15 см, больше </a:t>
            </a:r>
            <a:r>
              <a:rPr lang="ru-RU" sz="3600" b="1"/>
              <a:t>¼</a:t>
            </a:r>
            <a:r>
              <a:rPr lang="ru-RU" sz="3200" b="1"/>
              <a:t> веса всего животного.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  <p:bldP spid="717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50000">
              <a:srgbClr val="CCFF66"/>
            </a:gs>
            <a:gs pos="100000">
              <a:srgbClr val="CCCC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 бактриан вес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4267200" cy="2811463"/>
          </a:xfrm>
          <a:prstGeom prst="rect">
            <a:avLst/>
          </a:prstGeom>
          <a:noFill/>
          <a:ln w="9525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981200" y="3657600"/>
            <a:ext cx="67056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 У верблюда, как известно, запасы провианта в горбах. И немалые. Порой до 120 кг!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50000">
              <a:srgbClr val="CCFF66"/>
            </a:gs>
            <a:gs pos="100000">
              <a:srgbClr val="CCCC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бурая сумчатая мышь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152400" y="185738"/>
            <a:ext cx="3505200" cy="3471862"/>
          </a:xfrm>
          <a:prstGeom prst="rect">
            <a:avLst/>
          </a:prstGeom>
          <a:noFill/>
          <a:ln w="9525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4038600" y="855663"/>
            <a:ext cx="4724400" cy="569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 Подкожные жировые отложения могут находиться и у корня хвоста /в курдюке/, как это бывает у некоторых видов мясных овец. </a:t>
            </a:r>
          </a:p>
          <a:p>
            <a:pPr>
              <a:spcBef>
                <a:spcPct val="50000"/>
              </a:spcBef>
            </a:pPr>
            <a:r>
              <a:rPr lang="ru-RU" sz="3200" b="1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3200" b="1"/>
              <a:t>А вот у сумчатой мыши из Австралии, как и у жирнохвостого геккона из Иордании, - прямо в хвосте.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50000">
              <a:srgbClr val="CCFF66"/>
            </a:gs>
            <a:gs pos="100000">
              <a:srgbClr val="CCCC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енгуровая кры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4724400" cy="2986088"/>
          </a:xfrm>
          <a:prstGeom prst="rect">
            <a:avLst/>
          </a:prstGeom>
          <a:noFill/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257800" y="2562225"/>
            <a:ext cx="365760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 Некоторые животные, как, например, эта кенгуровая крыса из Сев. Америки, делают запасы только в дождливые годы.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00"/>
            </a:gs>
            <a:gs pos="50000">
              <a:srgbClr val="CCFF66"/>
            </a:gs>
            <a:gs pos="100000">
              <a:srgbClr val="CCCC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дельфин афали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4343400" cy="3257550"/>
          </a:xfrm>
          <a:prstGeom prst="rect">
            <a:avLst/>
          </a:prstGeom>
          <a:noFill/>
          <a:ln w="9525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5029200" y="762000"/>
            <a:ext cx="38100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 Запасы жира не всегда только кладовка на  «чёрный день». У афалины жировая подушка во лбу играет роль  линзы. Она фокусирует звуковые волны, образующиеся в носовых каналах.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245</Words>
  <Application>Microsoft Office PowerPoint</Application>
  <PresentationFormat>Экран (4:3)</PresentationFormat>
  <Paragraphs>15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Times New Roman</vt:lpstr>
      <vt:lpstr>Оформление по умолчанию</vt:lpstr>
      <vt:lpstr>Слайд Microsoft PowerPoint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</dc:creator>
  <cp:lastModifiedBy>Admin</cp:lastModifiedBy>
  <cp:revision>9</cp:revision>
  <dcterms:created xsi:type="dcterms:W3CDTF">2003-09-26T09:25:17Z</dcterms:created>
  <dcterms:modified xsi:type="dcterms:W3CDTF">2012-05-02T19:07:21Z</dcterms:modified>
</cp:coreProperties>
</file>