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5" r:id="rId3"/>
    <p:sldId id="269" r:id="rId4"/>
    <p:sldId id="312" r:id="rId5"/>
    <p:sldId id="267" r:id="rId6"/>
    <p:sldId id="265" r:id="rId7"/>
    <p:sldId id="262" r:id="rId8"/>
    <p:sldId id="256" r:id="rId9"/>
    <p:sldId id="259" r:id="rId10"/>
    <p:sldId id="279" r:id="rId11"/>
    <p:sldId id="299" r:id="rId12"/>
    <p:sldId id="284" r:id="rId13"/>
    <p:sldId id="257" r:id="rId14"/>
    <p:sldId id="258" r:id="rId15"/>
    <p:sldId id="293" r:id="rId16"/>
    <p:sldId id="291" r:id="rId17"/>
    <p:sldId id="266" r:id="rId18"/>
    <p:sldId id="319" r:id="rId19"/>
    <p:sldId id="282" r:id="rId20"/>
    <p:sldId id="317" r:id="rId21"/>
    <p:sldId id="280" r:id="rId22"/>
    <p:sldId id="278" r:id="rId23"/>
    <p:sldId id="277" r:id="rId24"/>
    <p:sldId id="286" r:id="rId25"/>
    <p:sldId id="303" r:id="rId26"/>
    <p:sldId id="270" r:id="rId27"/>
    <p:sldId id="315" r:id="rId28"/>
    <p:sldId id="321" r:id="rId29"/>
    <p:sldId id="308" r:id="rId30"/>
    <p:sldId id="307" r:id="rId31"/>
    <p:sldId id="305" r:id="rId32"/>
    <p:sldId id="274" r:id="rId33"/>
    <p:sldId id="268" r:id="rId34"/>
    <p:sldId id="29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B20AA-9739-45DE-9FB9-31A843F6AEBD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F6D1-1153-45F0-924D-760BE51EC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jpeg"/><Relationship Id="rId7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9.jpe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пия Рисун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071546"/>
            <a:ext cx="3214710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5.12391100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34056" y="-357214"/>
            <a:ext cx="3309944" cy="3733616"/>
          </a:xfrm>
          <a:prstGeom prst="cloudCallou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-357222" y="500042"/>
            <a:ext cx="72152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girCTT" pitchFamily="2" charset="0"/>
              </a:rPr>
              <a:t>Женщинам войны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girCTT" pitchFamily="2" charset="0"/>
              </a:rPr>
              <a:t>П О С В Я Щ А Е Т С Я</a:t>
            </a:r>
          </a:p>
        </p:txBody>
      </p:sp>
      <p:pic>
        <p:nvPicPr>
          <p:cNvPr id="5" name="Рисунок 4" descr="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4929198"/>
            <a:ext cx="222573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опия 24269573_voyn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71145">
            <a:off x="5655864" y="2894145"/>
            <a:ext cx="2343613" cy="2071702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7" name="Рисунок 6" descr="40045877_1235161772_1187513331_61025274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714612" y="4572008"/>
            <a:ext cx="1462378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Рисунок1-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597311">
            <a:off x="357158" y="3143248"/>
            <a:ext cx="2877425" cy="1902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Иришка\Desktop\______________ _________________зенитн_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1857364"/>
            <a:ext cx="3286116" cy="22859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s1.stc.all.kpcdn.net/f/4/image/96/70/757096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4857760"/>
            <a:ext cx="2571768" cy="17859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34 женщины – летчицы Женщины-летчицы получили звания Героя в основном в конце..."/>
          <p:cNvPicPr>
            <a:picLocks noChangeAspect="1" noChangeArrowheads="1"/>
          </p:cNvPicPr>
          <p:nvPr/>
        </p:nvPicPr>
        <p:blipFill>
          <a:blip r:embed="rId11" cstate="print"/>
          <a:srcRect l="35937" t="61459" r="46094" b="4166"/>
          <a:stretch>
            <a:fillRect/>
          </a:stretch>
        </p:blipFill>
        <p:spPr bwMode="auto">
          <a:xfrm>
            <a:off x="7286644" y="4500546"/>
            <a:ext cx="1643074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Редкая фотография собравшая знаменитых девушек-снайперов...  Девушки-снайпер..."/>
          <p:cNvPicPr>
            <a:picLocks noChangeAspect="1" noChangeArrowheads="1"/>
          </p:cNvPicPr>
          <p:nvPr/>
        </p:nvPicPr>
        <p:blipFill>
          <a:blip r:embed="rId3" cstate="print"/>
          <a:srcRect l="2343" t="3125" r="49219" b="3125"/>
          <a:stretch>
            <a:fillRect/>
          </a:stretch>
        </p:blipFill>
        <p:spPr bwMode="auto">
          <a:xfrm>
            <a:off x="0" y="3573016"/>
            <a:ext cx="242886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 rot="1162942">
            <a:off x="5037185" y="650201"/>
            <a:ext cx="2452678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s1.stc.all.kpcdn.net/f/4/image/96/70/75709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61247">
            <a:off x="5608277" y="4517677"/>
            <a:ext cx="3643338" cy="19288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714504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Женщины - снайперы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071670" y="1447800"/>
            <a:ext cx="4084506" cy="5410200"/>
          </a:xfrm>
        </p:spPr>
        <p:txBody>
          <a:bodyPr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		</a:t>
            </a:r>
            <a:r>
              <a:rPr lang="ru-RU" b="1" dirty="0" smtClean="0"/>
              <a:t>В годы Великой Отечественной войны снайперскому мастерству женщины обучались во многих частях и соединениях действующей армии.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/>
              <a:t>		Добиваясь отправки на фронт, молодые советские патриотки проходили первичное военное обучение в местных стрелковых и специальных </a:t>
            </a:r>
            <a:r>
              <a:rPr lang="ru-RU" b="1" dirty="0" err="1" smtClean="0"/>
              <a:t>комсомольско</a:t>
            </a:r>
            <a:r>
              <a:rPr lang="ru-RU" b="1" dirty="0" smtClean="0"/>
              <a:t> - молодёжных подразделениях. За годы войны в них было подготовлено 102 333 снайпера. Немало женщин и девушек - снайперов обучалось в специально созданных при Всевобуче курсах и школах снайперов.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/>
          </a:p>
        </p:txBody>
      </p:sp>
      <p:pic>
        <p:nvPicPr>
          <p:cNvPr id="5" name="Рисунок 4" descr="1241413595_allday.ru_4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14290"/>
            <a:ext cx="17145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8" name="Рисунок 7" descr="Роза Шанина - красавица-снайпер из Архангельской области.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1741" y="2734425"/>
            <a:ext cx="2760466" cy="1628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Роза Шанина - красавица-снайпер из Архангельской области.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2364" y="0"/>
            <a:ext cx="157163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4691658"/>
            <a:ext cx="2891720" cy="216634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Женщины на защите неба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1142999" y="731519"/>
            <a:ext cx="3346704" cy="3474720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283968" y="260648"/>
            <a:ext cx="4608512" cy="6264696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r>
              <a:rPr lang="ru-RU" b="1" dirty="0"/>
              <a:t>Войска ПВО Москвы всего за период с 22 июля по 5 декабря отразили 122 воздушных налета, в которых участвовало 7146 самолетов. </a:t>
            </a:r>
            <a:endParaRPr lang="ru-RU" b="1" dirty="0" smtClean="0"/>
          </a:p>
          <a:p>
            <a:r>
              <a:rPr lang="ru-RU" b="1" dirty="0" smtClean="0"/>
              <a:t>К </a:t>
            </a:r>
            <a:r>
              <a:rPr lang="ru-RU" b="1" dirty="0"/>
              <a:t>городу смогли прорваться только 229 самолетов, или не многим более 3%. За это время части ПВО Москвы уничтожили 952 самолета и свыше 130 подбили. Авиация врага сбросила на город более 100 тысяч зажигательных и 1610 фугасных бомб. </a:t>
            </a:r>
            <a:endParaRPr lang="ru-RU" b="1" dirty="0" smtClean="0"/>
          </a:p>
          <a:p>
            <a:r>
              <a:rPr lang="ru-RU" b="1" dirty="0"/>
              <a:t>Фашистские летчики знали, что </a:t>
            </a:r>
            <a:r>
              <a:rPr lang="ru-RU" b="1" dirty="0" smtClean="0"/>
              <a:t>пулеметные </a:t>
            </a:r>
            <a:r>
              <a:rPr lang="ru-RU" b="1" dirty="0"/>
              <a:t>взводы наполовину состоят из девушек, поэтому часто пикировали на их огневые позиции, надеясь, что пулеметчицы не выдержат натиска ревущих машин с черными крестами. Но их встречал губительный огонь отважных воинов. </a:t>
            </a:r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Пострадали </a:t>
            </a:r>
            <a:r>
              <a:rPr lang="ru-RU" b="1" dirty="0"/>
              <a:t>предприятия, дома и много бесценных памятников истории, архитектуры, культуры, в том числе театр им. Вахтангова, редакция газеты «Известия». Бомба пробила перекрытие Большого Кремлевского дворца, но ни одна бомба не упала на Красную площадь.</a:t>
            </a:r>
          </a:p>
        </p:txBody>
      </p:sp>
      <p:pic>
        <p:nvPicPr>
          <p:cNvPr id="8" name="Picture 3" descr="C:\Users\Иришка\Desktop\i8_1556-6_b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4572000"/>
            <a:ext cx="3071813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Иришка\Desktop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248472" cy="44310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822971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3579" y="285728"/>
            <a:ext cx="3400421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20480" cy="18830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1285860"/>
            <a:ext cx="61436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/>
              <a:t>Призыв о добровольном наборе девушек в армию правительство передало 8 октября 1941 года во все </a:t>
            </a:r>
            <a:r>
              <a:rPr lang="ru-RU" dirty="0" err="1"/>
              <a:t>молодѐжные </a:t>
            </a:r>
            <a:r>
              <a:rPr lang="ru-RU" dirty="0"/>
              <a:t>организации страны. Повсюду </a:t>
            </a:r>
            <a:r>
              <a:rPr lang="ru-RU" dirty="0" smtClean="0"/>
              <a:t>начался</a:t>
            </a:r>
          </a:p>
          <a:p>
            <a:r>
              <a:rPr lang="ru-RU" dirty="0" smtClean="0"/>
              <a:t> </a:t>
            </a:r>
            <a:r>
              <a:rPr lang="ru-RU" dirty="0"/>
              <a:t>отбор желающих пойти на фронт. Полк авиации дальнего действия формирует Герой Советского Союза В. С. </a:t>
            </a:r>
            <a:r>
              <a:rPr lang="ru-RU" dirty="0" err="1"/>
              <a:t>Гризадубова</a:t>
            </a:r>
            <a:r>
              <a:rPr lang="ru-RU" dirty="0"/>
              <a:t>. Впоследствии это соединение станет 31 полком бомбардировочной авиации. В этот период Герой Советского М.М.Раскова формирует женскую авиационную часть. Попасть в </a:t>
            </a:r>
            <a:r>
              <a:rPr lang="ru-RU" dirty="0" err="1"/>
              <a:t>неѐ </a:t>
            </a:r>
            <a:r>
              <a:rPr lang="ru-RU" dirty="0"/>
              <a:t>мечтали тысячи девушек из Московского авиационного института. </a:t>
            </a:r>
            <a:r>
              <a:rPr lang="ru-RU" dirty="0" smtClean="0"/>
              <a:t> три </a:t>
            </a:r>
            <a:r>
              <a:rPr lang="ru-RU" dirty="0"/>
              <a:t>женских авиационных полка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4286256"/>
            <a:ext cx="3627441" cy="25717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286256"/>
            <a:ext cx="4341617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714612" y="214290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Женщины-летчицы</a:t>
            </a:r>
            <a:endParaRPr lang="ru-RU" sz="2800" b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25" y="2500306"/>
            <a:ext cx="2771775" cy="190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1239110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34056" y="-357214"/>
            <a:ext cx="3309944" cy="3733616"/>
          </a:xfrm>
          <a:prstGeom prst="cloudCallou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71472" y="214290"/>
            <a:ext cx="62865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/>
              <a:t>Наши женщины показали беспримерную стойкость и мужество, несгибаемую волю и преданность Родине. Они воевали во всех родах войск, </a:t>
            </a:r>
            <a:r>
              <a:rPr lang="ru-RU" b="1" dirty="0" err="1"/>
              <a:t>причѐм </a:t>
            </a:r>
            <a:r>
              <a:rPr lang="ru-RU" b="1" dirty="0"/>
              <a:t>не только в тыловых подразделениях, но и на поле боя. Во фронтовых медицинских учреждениях они спасали жизни тысячам раненых бойцов, активно действовали в партизанском движении и подполье, в тылу работали и за себя, и за тех, кто </a:t>
            </a:r>
            <a:r>
              <a:rPr lang="ru-RU" b="1" dirty="0" err="1"/>
              <a:t>ушѐл </a:t>
            </a:r>
            <a:r>
              <a:rPr lang="ru-RU" b="1" dirty="0"/>
              <a:t>в действующую армию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2857496"/>
            <a:ext cx="28289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286256"/>
            <a:ext cx="32289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Копия a71d4848a165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3071810"/>
            <a:ext cx="1892300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1239110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34056" y="-357214"/>
            <a:ext cx="3309944" cy="3733616"/>
          </a:xfrm>
          <a:prstGeom prst="cloudCallou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4282" y="1071546"/>
            <a:ext cx="66437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/>
              <a:t>С первых дней войны женщины добровольно вступали в ряды Советской Армии и дивизии народного ополчения. В условиях войны от работы миллионов женщин во многом зависели успехи советского народа на фронте и в тылу. На промышленные предприятия, заменив мужчин, пришли домохозяйки, женщины - пенсионерки, школьницы старших классов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857628"/>
            <a:ext cx="45910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272857589bf7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3929066"/>
            <a:ext cx="1676400" cy="248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857625" y="214313"/>
            <a:ext cx="4900613" cy="3214687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войны не женское лицо – спору нет. Война противна всей женской сути. Но верно и то, что у нашей Победы – женское лицо.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2531" name="Picture 2" descr="C:\Documents and Settings\Admin\Рабочий стол\юный\девушка.jpg"/>
          <p:cNvPicPr>
            <a:picLocks noChangeAspect="1" noChangeArrowheads="1"/>
          </p:cNvPicPr>
          <p:nvPr/>
        </p:nvPicPr>
        <p:blipFill>
          <a:blip r:embed="rId3" cstate="print"/>
          <a:srcRect l="5637" b="3706"/>
          <a:stretch>
            <a:fillRect/>
          </a:stretch>
        </p:blipFill>
        <p:spPr bwMode="auto">
          <a:xfrm>
            <a:off x="357188" y="214313"/>
            <a:ext cx="3357562" cy="636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 descr="C:\Documents and Settings\Admin\Рабочий стол\юный\газе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5" y="3071813"/>
            <a:ext cx="4749800" cy="342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О, женщины войны, - лихой годины! Вы пережили столько, что не передать словам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1239110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4000504"/>
            <a:ext cx="3214678" cy="2571768"/>
          </a:xfrm>
          <a:prstGeom prst="cloudCallou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85720" y="1214422"/>
            <a:ext cx="70009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Победа в войне – это ликование и скорбь. Время их не приглушает. А мы с вами должны эту память о самой страшной войне, которая коснулась каждой семьи, передавать из поколения в поколение. День Победы был, есть и должен оставаться самым святым праздником. Ведь те, кто заплатил за него своей жизнью, дали нам возможность жить сейчас. Мы обязаны помнить об этом всегда. Память павших и не доживших до сегодняшнего дня почтим минутой молчания…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infourok.ru/images/doc/250/255310/1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132856"/>
            <a:ext cx="5026401" cy="434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404664"/>
            <a:ext cx="4714908" cy="2664296"/>
          </a:xfrm>
        </p:spPr>
        <p:txBody>
          <a:bodyPr>
            <a:normAutofit fontScale="5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		</a:t>
            </a:r>
            <a:r>
              <a:rPr lang="ru-RU" dirty="0" smtClean="0"/>
              <a:t>Большим испытанием явилась война для женщин нашей страны, которые не только перенесли горечь утраты родных и близких, перетерпели не только величайшие лишения и трудности военного времени, но и прошли все тяготы и невзгоды фронтовой жизни. А женщины работавшие в тылу страны, вынесли на своих плечах основную тяжесть труда на  производстве и в сельском хозяйстве.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4" name="Рисунок 3" descr="2824633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8604"/>
            <a:ext cx="3643306" cy="2714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" name="Рисунок 4" descr="Копия (2) a71d4848a16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284984"/>
            <a:ext cx="1944216" cy="3135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:\вов\ц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1285860"/>
            <a:ext cx="2208212" cy="16557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59" name="Picture 3" descr="E:\вов\к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3143248"/>
            <a:ext cx="1957387" cy="1628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0" name="Picture 4" descr="E:\вов\й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286124"/>
            <a:ext cx="2319590" cy="15001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1" name="Picture 5" descr="E:\вов\аа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1571612"/>
            <a:ext cx="12192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2" name="Picture 6" descr="E:\вов\в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1285860"/>
            <a:ext cx="2441575" cy="16430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3" name="Picture 2" descr="E:\вов\г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5072074"/>
            <a:ext cx="2019300" cy="1430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268533" y="214290"/>
            <a:ext cx="7174336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Женщина воплощает три силы:</a:t>
            </a:r>
          </a:p>
          <a:p>
            <a:pPr algn="ctr">
              <a:defRPr/>
            </a:pPr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Любовь, Надежду и Веру</a:t>
            </a:r>
          </a:p>
        </p:txBody>
      </p:sp>
      <p:pic>
        <p:nvPicPr>
          <p:cNvPr id="18441" name="Picture 9" descr="D:\женн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58148" y="4857760"/>
            <a:ext cx="1000132" cy="1738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42" name="Picture 10" descr="D:\нннн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28926" y="4429132"/>
            <a:ext cx="1357322" cy="19827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29190" y="4429132"/>
            <a:ext cx="1390651" cy="20478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43240" y="1500174"/>
            <a:ext cx="1185859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57950" y="4857760"/>
            <a:ext cx="1357322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34 женщины – летчицы Женщины-летчицы получили звания Героя в основном в конце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Связистки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267200" cy="5786454"/>
          </a:xfrm>
        </p:spPr>
        <p:txBody>
          <a:bodyPr>
            <a:normAutofit fontScale="5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		</a:t>
            </a:r>
            <a:r>
              <a:rPr lang="ru-RU" b="1" dirty="0" smtClean="0"/>
              <a:t>Многие тысячи славных советских патриоток, по зову сердца пришедшие в войска связи, наравне со связистами–мужчинами несли трудную солдатскую службу, делали все, чтобы обеспечить бесперебойную связь в боевой обстановке. В ходе войны количество женщин в войсках связи непрерывно увеличивалось, во многих полках связи фронтов и армий женщины–связистки составляли более половины личного состава.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/>
              <a:t>		Девушки–телефонистки, телеграфистки, радистки работали на телеграфных аппаратах, на телефонных и радиостанциях во многих случаях лучше связистов–</a:t>
            </a:r>
            <a:r>
              <a:rPr lang="ru-RU" b="1" dirty="0" err="1" smtClean="0"/>
              <a:t>мужчин.Особенно</a:t>
            </a:r>
            <a:r>
              <a:rPr lang="ru-RU" b="1" dirty="0" smtClean="0"/>
              <a:t> хорошо работали телефонистки штабов. Они были буквально незаменимыми помощниками командиров и офицеров штабов. Стоило только назвать фамилию того или иного командира, телефонистка обязательно найдет его, где бы он в это время ни находился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/>
          </a:p>
        </p:txBody>
      </p:sp>
      <p:pic>
        <p:nvPicPr>
          <p:cNvPr id="1024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grayscl/>
          </a:blip>
          <a:srcRect/>
          <a:stretch>
            <a:fillRect/>
          </a:stretch>
        </p:blipFill>
        <p:spPr>
          <a:xfrm>
            <a:off x="1371600" y="1600200"/>
            <a:ext cx="2441575" cy="3405188"/>
          </a:xfrm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601720" y="4953000"/>
          <a:ext cx="208280" cy="3657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73121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          СЁСТРЫ МИЛОСЕРДИЯ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30202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		</a:t>
            </a:r>
            <a:r>
              <a:rPr lang="ru-RU" sz="1500" b="1" dirty="0" smtClean="0"/>
              <a:t>В годы ВОВ девушки выполняли свой долг- спасали раненых, выносили их с поля боя под пулями. Это действительно подвиг. Фронтовая юность девушек прошла в труднейшие годы, но главная ценность-это память о тех событиях. "Собирали для раненых ягоды, грибы, мох для повязок, заготавливали сено для лошадей. Трудностей было много, старались всё вынести, выдержать, но и страшно было.»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19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60032" y="4149080"/>
            <a:ext cx="4038600" cy="2452886"/>
          </a:xfrm>
        </p:spPr>
      </p:pic>
      <p:pic>
        <p:nvPicPr>
          <p:cNvPr id="5" name="Рисунок 4" descr="0_a9ce_53c4efdd_XL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1874838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714612" y="1214422"/>
            <a:ext cx="1930418" cy="3151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 rot="10800000" flipV="1">
            <a:off x="539552" y="4771563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Особо важную роль во время войны сыграла медицина. Благодаря самоотверженному труду врачей, </a:t>
            </a:r>
            <a:r>
              <a:rPr lang="ru-RU" sz="1400" b="1" dirty="0" err="1" smtClean="0"/>
              <a:t>медсестѐр, </a:t>
            </a:r>
            <a:r>
              <a:rPr lang="ru-RU" sz="1400" b="1" dirty="0" smtClean="0"/>
              <a:t>их профессиональной, четкой и оперативной помощи свыше 70% раненых и 90% больных воинов были возвращены в строй</a:t>
            </a:r>
            <a:endParaRPr lang="ru-RU" sz="1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79512" y="2708920"/>
            <a:ext cx="2275125" cy="1899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7724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smtClean="0"/>
              <a:t>Борьба советских женщин</a:t>
            </a:r>
            <a:br>
              <a:rPr lang="ru-RU" sz="2800" b="1" smtClean="0"/>
            </a:br>
            <a:r>
              <a:rPr lang="ru-RU" sz="2800" b="1" smtClean="0"/>
              <a:t>в тылу врага</a:t>
            </a:r>
            <a:br>
              <a:rPr lang="ru-RU" sz="2800" b="1" smtClean="0"/>
            </a:br>
            <a:endParaRPr lang="ru-RU" sz="280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419600" cy="5562600"/>
          </a:xfrm>
        </p:spPr>
        <p:txBody>
          <a:bodyPr>
            <a:normAutofit fontScale="6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		Нелегко было женщинам-партизанкам. Но любовь к социалистической Отчизне и ненависть к врагам Родины помогли преодолеть все трудности и невзгоды. В отрядах партизан  сражались целые семьи советских патриотов. Большое число  женщин и девушек-партизан прошло специальную подготовку. За время войны только в Центральных школах партизанского движения военную подготовку прошли 1262 женщины. В рядах партизан служили женщины всех возрастов, всех профессий и национальностей нашей необъятной страны. С партизанами патриотки делились последним куском хлеба, отдавали им свои вещи, спасали их от неминуемой смерти. Неоценимый вклад   в борьбу с фашистами внесли женщины и молодые девушки которым не было и 18 лет в тот момент когда они ушли на фронт.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17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81600" y="1066800"/>
            <a:ext cx="2919413" cy="44338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58" y="908720"/>
            <a:ext cx="846331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dirty="0"/>
              <a:t>Вчерашние студентки, воспитанницы аэроклубов, работницы фабрик и заводов. Они по зову сердца встали в солдатский строй и с честью прошли нелегкой дорогой войны до великого Дня Победы. </a:t>
            </a:r>
          </a:p>
          <a:p>
            <a:r>
              <a:rPr lang="ru-RU" sz="2400" dirty="0"/>
              <a:t>Летать приходилось в основном ночью, подходили к цели с приглушенным мотором. Это были опасные полеты в ночном небе, изрезанном клинками прожекторов, прошитом трассирующими снарядами. Это были риск и отвага, преодоление собственной слабости и страха, непременная воля к победе. Каждый полет для них был по-своему труден, а потому и памятен. Но были среди них те, что помнятся особенно, такие, когда минуты стоят недель и месяцев жизни, полеты, после которых появляется первая седина. За годы войны полк потерял 32 летчицы.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7291" y="428604"/>
            <a:ext cx="67248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    Женщины-летчицы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142984"/>
            <a:ext cx="457203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buClr>
                <a:schemeClr val="accent3"/>
              </a:buClr>
              <a:defRPr/>
            </a:pPr>
            <a:r>
              <a:rPr lang="ru-RU" dirty="0" smtClean="0">
                <a:solidFill>
                  <a:srgbClr val="002060"/>
                </a:solidFill>
              </a:rPr>
              <a:t>Много женщин было и в авиации: лётчицы, штурманы, стрелки - радисты, </a:t>
            </a:r>
            <a:r>
              <a:rPr lang="ru-RU" dirty="0" err="1" smtClean="0">
                <a:solidFill>
                  <a:srgbClr val="002060"/>
                </a:solidFill>
              </a:rPr>
              <a:t>вооруженцы...При</a:t>
            </a:r>
            <a:r>
              <a:rPr lang="ru-RU" dirty="0" smtClean="0">
                <a:solidFill>
                  <a:srgbClr val="002060"/>
                </a:solidFill>
              </a:rPr>
              <a:t> этом, женщины - авиаторы сражались как в составах обычных "мужских" авиационных полков, так и отдельных "женских". </a:t>
            </a:r>
          </a:p>
          <a:p>
            <a:pPr marL="274320" indent="-274320">
              <a:buClr>
                <a:schemeClr val="accent3"/>
              </a:buClr>
              <a:defRPr/>
            </a:pPr>
            <a:r>
              <a:rPr lang="ru-RU" dirty="0" smtClean="0">
                <a:solidFill>
                  <a:srgbClr val="002060"/>
                </a:solidFill>
              </a:rPr>
              <a:t>		Добровольцев набирали через аэроклубы, партийные и комсомольские организации. В женские авиаполки вступали лётчицы Гражданского Воздушного Флота и аэроклубов </a:t>
            </a:r>
            <a:r>
              <a:rPr lang="ru-RU" dirty="0" err="1" smtClean="0">
                <a:solidFill>
                  <a:srgbClr val="002060"/>
                </a:solidFill>
              </a:rPr>
              <a:t>Осоавиахима</a:t>
            </a:r>
            <a:r>
              <a:rPr lang="ru-RU" dirty="0" smtClean="0">
                <a:solidFill>
                  <a:srgbClr val="002060"/>
                </a:solidFill>
              </a:rPr>
              <a:t>. Многие из них обладали хорошей техникой пилотирования. Штурманами и техниками стали студентки вузов и техникумов, работницы фабрик и </a:t>
            </a:r>
            <a:r>
              <a:rPr lang="ru-RU" b="1" dirty="0" smtClean="0">
                <a:solidFill>
                  <a:srgbClr val="002060"/>
                </a:solidFill>
              </a:rPr>
              <a:t>зав</a:t>
            </a:r>
            <a:r>
              <a:rPr lang="ru-RU" dirty="0" smtClean="0">
                <a:solidFill>
                  <a:srgbClr val="002060"/>
                </a:solidFill>
              </a:rPr>
              <a:t>одов. Девушек имевших техническое образование определяли на должности авиамехаников по вооружению, приборам и эксплуатации.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305342"/>
            <a:ext cx="38576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Призыв о добровольном наборе девушек в армию правительство передало 8 октября 1941 года во все </a:t>
            </a:r>
            <a:r>
              <a:rPr lang="ru-RU" dirty="0" err="1" smtClean="0"/>
              <a:t>молодѐжные </a:t>
            </a:r>
            <a:r>
              <a:rPr lang="ru-RU" dirty="0" smtClean="0"/>
              <a:t>организации страны. Повсюду начался отбор желающих пойти на фронт. Полк авиации дальнего действия формирует Герой Советского Союза В. С. </a:t>
            </a:r>
            <a:r>
              <a:rPr lang="ru-RU" dirty="0" err="1" smtClean="0"/>
              <a:t>Гризадубова</a:t>
            </a:r>
            <a:r>
              <a:rPr lang="ru-RU" dirty="0" smtClean="0"/>
              <a:t>. Впоследствии это соединение станет 31 полком бомбардировочной авиации. В этот период Герой Советского М.М.Раскова формирует женскую авиационную часть. Попасть в </a:t>
            </a:r>
            <a:r>
              <a:rPr lang="ru-RU" dirty="0" err="1" smtClean="0"/>
              <a:t>неѐ </a:t>
            </a:r>
            <a:r>
              <a:rPr lang="ru-RU" dirty="0" smtClean="0"/>
              <a:t>мечтали тысячи девушек из Московского авиационного института. Были сформированы три женских авиационных полка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071802" y="2500306"/>
            <a:ext cx="2616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400" i="1" dirty="0" smtClean="0">
                <a:solidFill>
                  <a:srgbClr val="F3CD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solidFill>
                <a:srgbClr val="F3CD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612845"/>
            <a:ext cx="47149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buClr>
                <a:schemeClr val="accent3"/>
              </a:buClr>
              <a:defRPr/>
            </a:pPr>
            <a:r>
              <a:rPr lang="ru-RU" b="1" dirty="0">
                <a:solidFill>
                  <a:srgbClr val="002060"/>
                </a:solidFill>
              </a:rPr>
              <a:t>Неоценимый вклад в победу над фашизмом внесли советские женщины, вставшие на защиту своей Родины. Советские женщины, как равноправные члены социалистического государства, были в годы Великой Отечественной войны и равноправными его защитниками. Женщины и девушки служили в рядах Красной Армии, участвовали в партизанском движении, принимали самое непосредственное и деятельное участие в изгнании оккупантов с советской земли и в полном их разгроме. В ряды вооруженных защитников социалистического Отечества встали женщины всех профессий, возрастов и национальностей. "..Образ женщины в то время стал символом матери-Родины, звавшей на разгром вторгшихся в нашу страну фашистских орд"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214942" y="785794"/>
            <a:ext cx="3770308" cy="38941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nfourok.ru/images/doc/250/255310/1/img12.jpg"/>
          <p:cNvPicPr>
            <a:picLocks noChangeAspect="1" noChangeArrowheads="1"/>
          </p:cNvPicPr>
          <p:nvPr/>
        </p:nvPicPr>
        <p:blipFill>
          <a:blip r:embed="rId3" cstate="print"/>
          <a:srcRect l="21094" t="7291" r="19531" b="39583"/>
          <a:stretch>
            <a:fillRect/>
          </a:stretch>
        </p:blipFill>
        <p:spPr bwMode="auto">
          <a:xfrm>
            <a:off x="0" y="0"/>
            <a:ext cx="5429288" cy="3643338"/>
          </a:xfrm>
          <a:prstGeom prst="rect">
            <a:avLst/>
          </a:prstGeom>
          <a:noFill/>
        </p:spPr>
      </p:pic>
      <p:pic>
        <p:nvPicPr>
          <p:cNvPr id="5" name="Picture 2" descr="http://infourok.ru/images/doc/250/255310/1/img12.jpg"/>
          <p:cNvPicPr>
            <a:picLocks noChangeAspect="1" noChangeArrowheads="1"/>
          </p:cNvPicPr>
          <p:nvPr/>
        </p:nvPicPr>
        <p:blipFill>
          <a:blip r:embed="rId3" cstate="print"/>
          <a:srcRect t="63542" b="22916"/>
          <a:stretch>
            <a:fillRect/>
          </a:stretch>
        </p:blipFill>
        <p:spPr bwMode="auto">
          <a:xfrm>
            <a:off x="285720" y="4214818"/>
            <a:ext cx="8643998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infourok.ru/images/doc/250/255310/1/img12.jpg"/>
          <p:cNvPicPr>
            <a:picLocks noChangeAspect="1" noChangeArrowheads="1"/>
          </p:cNvPicPr>
          <p:nvPr/>
        </p:nvPicPr>
        <p:blipFill>
          <a:blip r:embed="rId3" cstate="print"/>
          <a:srcRect t="76042" r="76562"/>
          <a:stretch>
            <a:fillRect/>
          </a:stretch>
        </p:blipFill>
        <p:spPr bwMode="auto">
          <a:xfrm>
            <a:off x="0" y="5214950"/>
            <a:ext cx="2143108" cy="16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98742" cy="274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071934" y="357166"/>
            <a:ext cx="47149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Колесова Елена Фёдоровна - разведчица, командир диверсионной группы партизанского отряда специального назначения. </a:t>
            </a:r>
          </a:p>
          <a:p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643314"/>
            <a:ext cx="4595803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3857628"/>
            <a:ext cx="371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Зина Козлова — пулеметчица из кавалерийского корпуса генерала Белова. 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Танк «Боевая подруга» Танк Т-34 «Боевая подруга» в момент его передачи экипаж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вов\CA2FSR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42"/>
            <a:ext cx="3143272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929058" y="500042"/>
            <a:ext cx="4857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... Да разве об этом расскажешь -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какие ты годы жила!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Какая безмерная тяжесть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 женские плечи легла!..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214554"/>
            <a:ext cx="3143272" cy="207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357158" y="4357695"/>
            <a:ext cx="5357850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latin typeface="Times New Roman" pitchFamily="18" charset="0"/>
              </a:rPr>
              <a:t>В то утро простился с тобою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latin typeface="Times New Roman" pitchFamily="18" charset="0"/>
              </a:rPr>
              <a:t>Твой муж, или брат, или сын,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latin typeface="Times New Roman" pitchFamily="18" charset="0"/>
              </a:rPr>
              <a:t>И ты со своею судьбою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latin typeface="Times New Roman" pitchFamily="18" charset="0"/>
              </a:rPr>
              <a:t>Осталась один на один… </a:t>
            </a:r>
            <a:endParaRPr lang="ru-RU" sz="2800" b="1" i="1" dirty="0">
              <a:latin typeface="Times New Roman" pitchFamily="18" charset="0"/>
            </a:endParaRPr>
          </a:p>
        </p:txBody>
      </p:sp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4357694"/>
            <a:ext cx="285752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1 женщина – танкист Мария Васильевна Октябрьская (в девичестве — Гарагуля; 19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652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7 женщин – партизанки, подпольщицы Большинство женщин партизанок и подпольщи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928688"/>
            <a:ext cx="5143536" cy="4525962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Какой бы ужасной ни была действительность, но и на войне женщина остается женщиной. Где бы ни была женщина, она стремится создать уют. Подснежники в консервной банке,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занавесочки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из портянок. Мелочи военного быта вызывали улыбки.</a:t>
            </a:r>
          </a:p>
          <a:p>
            <a:pPr>
              <a:defRPr/>
            </a:pPr>
            <a:endParaRPr lang="ru-RU" sz="24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2" descr="E:\вов\фото\фф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857232"/>
            <a:ext cx="3643338" cy="5429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2" name="Рисунок 3" descr="55464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220006">
            <a:off x="4984876" y="4347698"/>
            <a:ext cx="3269470" cy="2138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1239110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34056" y="-357214"/>
            <a:ext cx="3309944" cy="3733616"/>
          </a:xfrm>
          <a:prstGeom prst="cloudCallou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158" y="2143116"/>
            <a:ext cx="65008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годы  Великой Отечественной войны в различных родах войск на фронте служило и свыше 800 тысяч женщин. Никогда еще на протяжении всей истории человечества столько женщин не участвовало в войне.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Picture 3" descr="E:\вов\а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357188"/>
            <a:ext cx="2678112" cy="1785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E:\вов\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572008"/>
            <a:ext cx="1473200" cy="21050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E:\вов\в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9" y="4357688"/>
            <a:ext cx="3278182" cy="2500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E:\вов\i.jpg"/>
          <p:cNvPicPr>
            <a:picLocks noChangeAspect="1" noChangeArrowheads="1"/>
          </p:cNvPicPr>
          <p:nvPr/>
        </p:nvPicPr>
        <p:blipFill>
          <a:blip r:embed="rId7" cstate="print"/>
          <a:srcRect r="67" b="10992"/>
          <a:stretch>
            <a:fillRect/>
          </a:stretch>
        </p:blipFill>
        <p:spPr bwMode="auto">
          <a:xfrm rot="707226">
            <a:off x="3392592" y="198551"/>
            <a:ext cx="2712888" cy="1946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419475" y="3357563"/>
            <a:ext cx="5329238" cy="3311525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endParaRPr lang="ru-RU" sz="1600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1600" b="1" i="1" dirty="0" smtClean="0">
                <a:latin typeface="Times New Roman" pitchFamily="18" charset="0"/>
              </a:rPr>
              <a:t>“Нет!” – заявляем мы войне, всем злым и чёрным силам…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i="1" dirty="0" smtClean="0">
                <a:latin typeface="Times New Roman" pitchFamily="18" charset="0"/>
              </a:rPr>
              <a:t>Должна трава зелёной быть, а небо синим-синим!..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i="1" dirty="0" smtClean="0">
                <a:latin typeface="Times New Roman" pitchFamily="18" charset="0"/>
              </a:rPr>
              <a:t>Ты слышишь, друг, звенят ручьи, поют на ветках птицы.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i="1" dirty="0" smtClean="0">
                <a:latin typeface="Times New Roman" pitchFamily="18" charset="0"/>
              </a:rPr>
              <a:t>На замечательной земле нам довелось родиться.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i="1" dirty="0" smtClean="0">
                <a:latin typeface="Times New Roman" pitchFamily="18" charset="0"/>
              </a:rPr>
              <a:t>Так пусть она цветёт всегда, пускай шумит садами.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i="1" dirty="0" smtClean="0">
                <a:latin typeface="Times New Roman" pitchFamily="18" charset="0"/>
              </a:rPr>
              <a:t>Пусть люди смотрят на неё влюблёнными глазами!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i="1" dirty="0" smtClean="0">
                <a:latin typeface="Times New Roman" pitchFamily="18" charset="0"/>
              </a:rPr>
              <a:t>Сегодня праздник входит в каждый дом.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i="1" dirty="0" smtClean="0">
                <a:latin typeface="Times New Roman" pitchFamily="18" charset="0"/>
              </a:rPr>
              <a:t>И радость к людям с ним приходит следом.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i="1" dirty="0" smtClean="0">
                <a:latin typeface="Times New Roman" pitchFamily="18" charset="0"/>
              </a:rPr>
              <a:t>Мы поздравляем вас с великим днем,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i="1" dirty="0" smtClean="0">
                <a:latin typeface="Times New Roman" pitchFamily="18" charset="0"/>
              </a:rPr>
              <a:t>С днем нашей славы!  С Днем Победы! </a:t>
            </a:r>
          </a:p>
        </p:txBody>
      </p:sp>
      <p:pic>
        <p:nvPicPr>
          <p:cNvPr id="17412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088" y="2349500"/>
            <a:ext cx="2376487" cy="3240088"/>
          </a:xfrm>
          <a:noFill/>
        </p:spPr>
      </p:pic>
      <p:sp>
        <p:nvSpPr>
          <p:cNvPr id="76809" name="WordArt 9"/>
          <p:cNvSpPr>
            <a:spLocks noChangeArrowheads="1" noChangeShapeType="1" noTextEdit="1"/>
          </p:cNvSpPr>
          <p:nvPr/>
        </p:nvSpPr>
        <p:spPr bwMode="auto">
          <a:xfrm>
            <a:off x="1116013" y="404813"/>
            <a:ext cx="727233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noFill/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 Днём Победы!</a:t>
            </a:r>
          </a:p>
        </p:txBody>
      </p:sp>
      <p:pic>
        <p:nvPicPr>
          <p:cNvPr id="17413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1341438"/>
            <a:ext cx="33845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nfourok.ru/images/doc/250/255310/1/img13.jpg"/>
          <p:cNvPicPr>
            <a:picLocks noChangeAspect="1" noChangeArrowheads="1"/>
          </p:cNvPicPr>
          <p:nvPr/>
        </p:nvPicPr>
        <p:blipFill>
          <a:blip r:embed="rId3" cstate="print"/>
          <a:srcRect l="3124" r="57032" b="61458"/>
          <a:stretch>
            <a:fillRect/>
          </a:stretch>
        </p:blipFill>
        <p:spPr bwMode="auto">
          <a:xfrm>
            <a:off x="571472" y="0"/>
            <a:ext cx="3357586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://infourok.ru/images/doc/250/255310/1/img13.jpg"/>
          <p:cNvPicPr>
            <a:picLocks noChangeAspect="1" noChangeArrowheads="1"/>
          </p:cNvPicPr>
          <p:nvPr/>
        </p:nvPicPr>
        <p:blipFill>
          <a:blip r:embed="rId3" cstate="print"/>
          <a:srcRect l="45312" b="72917"/>
          <a:stretch>
            <a:fillRect/>
          </a:stretch>
        </p:blipFill>
        <p:spPr bwMode="auto">
          <a:xfrm>
            <a:off x="4143372" y="0"/>
            <a:ext cx="5000628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infourok.ru/images/doc/250/255310/1/img13.jpg"/>
          <p:cNvPicPr>
            <a:picLocks noChangeAspect="1" noChangeArrowheads="1"/>
          </p:cNvPicPr>
          <p:nvPr/>
        </p:nvPicPr>
        <p:blipFill>
          <a:blip r:embed="rId3" cstate="print"/>
          <a:srcRect l="50000" t="27083" r="4687" b="29167"/>
          <a:stretch>
            <a:fillRect/>
          </a:stretch>
        </p:blipFill>
        <p:spPr bwMode="auto">
          <a:xfrm>
            <a:off x="4714876" y="2285992"/>
            <a:ext cx="414340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infourok.ru/images/doc/250/255310/1/img13.jpg"/>
          <p:cNvPicPr>
            <a:picLocks noChangeAspect="1" noChangeArrowheads="1"/>
          </p:cNvPicPr>
          <p:nvPr/>
        </p:nvPicPr>
        <p:blipFill>
          <a:blip r:embed="rId3" cstate="print"/>
          <a:srcRect l="4687" t="39583" r="58594" b="26042"/>
          <a:stretch>
            <a:fillRect/>
          </a:stretch>
        </p:blipFill>
        <p:spPr bwMode="auto">
          <a:xfrm>
            <a:off x="571472" y="2643182"/>
            <a:ext cx="321471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infourok.ru/images/doc/250/255310/1/img13.jpg"/>
          <p:cNvPicPr>
            <a:picLocks noChangeAspect="1" noChangeArrowheads="1"/>
          </p:cNvPicPr>
          <p:nvPr/>
        </p:nvPicPr>
        <p:blipFill>
          <a:blip r:embed="rId3" cstate="print"/>
          <a:srcRect t="73959" r="51563"/>
          <a:stretch>
            <a:fillRect/>
          </a:stretch>
        </p:blipFill>
        <p:spPr bwMode="auto">
          <a:xfrm>
            <a:off x="285720" y="5072074"/>
            <a:ext cx="3786214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infourok.ru/images/doc/250/255310/1/img13.jpg"/>
          <p:cNvPicPr>
            <a:picLocks noChangeAspect="1" noChangeArrowheads="1"/>
          </p:cNvPicPr>
          <p:nvPr/>
        </p:nvPicPr>
        <p:blipFill>
          <a:blip r:embed="rId3" cstate="print"/>
          <a:srcRect l="51563" t="70833"/>
          <a:stretch>
            <a:fillRect/>
          </a:stretch>
        </p:blipFill>
        <p:spPr bwMode="auto">
          <a:xfrm>
            <a:off x="4714876" y="4857760"/>
            <a:ext cx="4143404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00694" y="428604"/>
            <a:ext cx="335758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alibri" pitchFamily="34" charset="0"/>
              </a:rPr>
              <a:t>Помните!</a:t>
            </a:r>
          </a:p>
          <a:p>
            <a:r>
              <a:rPr lang="ru-RU" sz="2000" b="1" dirty="0" smtClean="0">
                <a:latin typeface="Calibri" pitchFamily="34" charset="0"/>
              </a:rPr>
              <a:t>Через века, через года-</a:t>
            </a:r>
          </a:p>
          <a:p>
            <a:r>
              <a:rPr lang="ru-RU" sz="2000" b="1" dirty="0" smtClean="0">
                <a:latin typeface="Calibri" pitchFamily="34" charset="0"/>
              </a:rPr>
              <a:t>Помните!</a:t>
            </a:r>
          </a:p>
          <a:p>
            <a:r>
              <a:rPr lang="ru-RU" sz="2000" b="1" dirty="0" smtClean="0">
                <a:latin typeface="Calibri" pitchFamily="34" charset="0"/>
              </a:rPr>
              <a:t>О тех, кто уже не придет никогда-</a:t>
            </a:r>
          </a:p>
          <a:p>
            <a:r>
              <a:rPr lang="ru-RU" sz="2000" b="1" dirty="0" smtClean="0">
                <a:latin typeface="Calibri" pitchFamily="34" charset="0"/>
              </a:rPr>
              <a:t>Помните!</a:t>
            </a:r>
          </a:p>
          <a:p>
            <a:r>
              <a:rPr lang="ru-RU" sz="2000" b="1" dirty="0" smtClean="0">
                <a:latin typeface="Calibri" pitchFamily="34" charset="0"/>
              </a:rPr>
              <a:t>Люди!</a:t>
            </a:r>
          </a:p>
          <a:p>
            <a:r>
              <a:rPr lang="ru-RU" sz="2000" b="1" dirty="0" smtClean="0">
                <a:latin typeface="Calibri" pitchFamily="34" charset="0"/>
              </a:rPr>
              <a:t>Покуда сердца стучатся-</a:t>
            </a:r>
          </a:p>
          <a:p>
            <a:r>
              <a:rPr lang="ru-RU" sz="2000" b="1" dirty="0" smtClean="0">
                <a:latin typeface="Calibri" pitchFamily="34" charset="0"/>
              </a:rPr>
              <a:t>Помните!</a:t>
            </a:r>
          </a:p>
          <a:p>
            <a:r>
              <a:rPr lang="ru-RU" sz="2000" b="1" dirty="0" smtClean="0">
                <a:latin typeface="Calibri" pitchFamily="34" charset="0"/>
              </a:rPr>
              <a:t>Какой ценой </a:t>
            </a:r>
            <a:r>
              <a:rPr lang="ru-RU" sz="2000" b="1" i="1" dirty="0" smtClean="0">
                <a:latin typeface="Calibri" pitchFamily="34" charset="0"/>
              </a:rPr>
              <a:t>завоё</a:t>
            </a:r>
            <a:r>
              <a:rPr lang="ru-RU" sz="2000" b="1" dirty="0" smtClean="0">
                <a:latin typeface="Calibri" pitchFamily="34" charset="0"/>
              </a:rPr>
              <a:t>вано счастье,</a:t>
            </a:r>
          </a:p>
          <a:p>
            <a:r>
              <a:rPr lang="ru-RU" sz="2000" b="1" dirty="0" smtClean="0">
                <a:latin typeface="Calibri" pitchFamily="34" charset="0"/>
              </a:rPr>
              <a:t>Пожалуйста, помните!</a:t>
            </a:r>
          </a:p>
          <a:p>
            <a:r>
              <a:rPr lang="ru-RU" sz="2000" b="1" dirty="0" smtClean="0">
                <a:latin typeface="Calibri" pitchFamily="34" charset="0"/>
              </a:rPr>
              <a:t>Не плачьте!</a:t>
            </a:r>
          </a:p>
          <a:p>
            <a:r>
              <a:rPr lang="ru-RU" sz="2000" b="1" dirty="0" smtClean="0">
                <a:latin typeface="Calibri" pitchFamily="34" charset="0"/>
              </a:rPr>
              <a:t>В горле сдержите стоны,</a:t>
            </a:r>
          </a:p>
          <a:p>
            <a:r>
              <a:rPr lang="ru-RU" sz="2000" b="1" dirty="0" smtClean="0">
                <a:latin typeface="Calibri" pitchFamily="34" charset="0"/>
              </a:rPr>
              <a:t>Горькие стоны.</a:t>
            </a:r>
          </a:p>
          <a:p>
            <a:r>
              <a:rPr lang="ru-RU" sz="2000" b="1" dirty="0" smtClean="0">
                <a:latin typeface="Calibri" pitchFamily="34" charset="0"/>
              </a:rPr>
              <a:t>Памяти павших будьте достойны!</a:t>
            </a:r>
          </a:p>
          <a:p>
            <a:r>
              <a:rPr lang="ru-RU" sz="2000" b="1" dirty="0" smtClean="0">
                <a:latin typeface="Calibri" pitchFamily="34" charset="0"/>
              </a:rPr>
              <a:t>Вечно достойны.</a:t>
            </a:r>
            <a:endParaRPr lang="ru-RU" sz="2000" b="1" dirty="0" smtClean="0">
              <a:latin typeface="Arial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Arial" charset="0"/>
              </a:rPr>
              <a:t>                                                 Р.Рождественский</a:t>
            </a:r>
            <a:endParaRPr lang="ru-RU" sz="2000" b="1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4" name="Picture 5" descr="C:\Documents and Settings\user\Рабочий стол\Новая папка (8)\Рисунок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57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lent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1239110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34056" y="-357214"/>
            <a:ext cx="3309944" cy="3733616"/>
          </a:xfrm>
          <a:prstGeom prst="cloudCallou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643042" y="428604"/>
            <a:ext cx="52149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Женщине не нужно воевать.</a:t>
            </a:r>
          </a:p>
          <a:p>
            <a:pPr algn="ctr"/>
            <a:r>
              <a:rPr lang="ru-RU" sz="24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Пусть она, красивая и хрупкая,</a:t>
            </a:r>
          </a:p>
          <a:p>
            <a:pPr algn="ctr"/>
            <a:r>
              <a:rPr lang="ru-RU" sz="24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Будет просто женщина и мать,</a:t>
            </a:r>
          </a:p>
          <a:p>
            <a:pPr algn="ctr"/>
            <a:r>
              <a:rPr lang="ru-RU" sz="24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Свой очаг хранящая голубкою;</a:t>
            </a:r>
          </a:p>
          <a:p>
            <a:pPr algn="ctr"/>
            <a:r>
              <a:rPr lang="ru-RU" sz="24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Ей готовы руки целовать</a:t>
            </a:r>
          </a:p>
          <a:p>
            <a:pPr algn="ctr"/>
            <a:r>
              <a:rPr lang="ru-RU" sz="24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Все солдаты, старше и моложе.</a:t>
            </a:r>
          </a:p>
          <a:p>
            <a:pPr algn="ctr"/>
            <a:r>
              <a:rPr lang="ru-RU" sz="24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Слава женской доблести!</a:t>
            </a:r>
          </a:p>
          <a:p>
            <a:pPr algn="ctr"/>
            <a:r>
              <a:rPr lang="ru-RU" sz="24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всё же:</a:t>
            </a:r>
          </a:p>
          <a:p>
            <a:pPr algn="ctr"/>
            <a:r>
              <a:rPr lang="ru-RU" sz="24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Женщине не нужно воевать!</a:t>
            </a:r>
            <a:endParaRPr lang="ru-RU" sz="2400" b="1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zodiak-rasskazhet-o-prodolzhitelnosti-zhizn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857628"/>
            <a:ext cx="278608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257176135_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29454" y="3857628"/>
            <a:ext cx="1857388" cy="279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0028.jpg"/>
          <p:cNvPicPr>
            <a:picLocks noChangeAspect="1"/>
          </p:cNvPicPr>
          <p:nvPr/>
        </p:nvPicPr>
        <p:blipFill>
          <a:blip r:embed="rId6" cstate="print"/>
          <a:srcRect b="3846"/>
          <a:stretch>
            <a:fillRect/>
          </a:stretch>
        </p:blipFill>
        <p:spPr>
          <a:xfrm>
            <a:off x="3571868" y="4071942"/>
            <a:ext cx="2500330" cy="2500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5972544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2844" y="428604"/>
            <a:ext cx="1782033" cy="2524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300" y="395288"/>
            <a:ext cx="7391400" cy="6067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.1239110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34056" y="-357214"/>
            <a:ext cx="3309944" cy="3733616"/>
          </a:xfrm>
          <a:prstGeom prst="cloudCallou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34" y="500042"/>
            <a:ext cx="82868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Говорят, у войны не женское лицо. </a:t>
            </a:r>
          </a:p>
          <a:p>
            <a:r>
              <a:rPr lang="ru-RU" sz="2000" dirty="0" smtClean="0"/>
              <a:t>Но во время Великой Отечественной войны </a:t>
            </a:r>
          </a:p>
          <a:p>
            <a:r>
              <a:rPr lang="ru-RU" sz="2000" dirty="0" smtClean="0"/>
              <a:t>военную форму надели не менее 800 000 женщин.</a:t>
            </a:r>
          </a:p>
          <a:p>
            <a:r>
              <a:rPr lang="ru-RU" sz="2000" dirty="0" smtClean="0"/>
              <a:t>Курсы Всевобуча подготовили: 6097 </a:t>
            </a:r>
            <a:r>
              <a:rPr lang="ru-RU" sz="2000" dirty="0" err="1" smtClean="0"/>
              <a:t>миномётчиц</a:t>
            </a:r>
            <a:r>
              <a:rPr lang="ru-RU" sz="2000" dirty="0" smtClean="0"/>
              <a:t>,</a:t>
            </a:r>
          </a:p>
          <a:p>
            <a:r>
              <a:rPr lang="ru-RU" sz="2000" dirty="0" smtClean="0"/>
              <a:t> 4522 станковые пулемётчицы, 7796 ручных пулемётчиц,</a:t>
            </a:r>
          </a:p>
          <a:p>
            <a:r>
              <a:rPr lang="ru-RU" sz="2000" dirty="0" smtClean="0"/>
              <a:t> 15290 стрелков-автоматчиц,45509 связисток, </a:t>
            </a:r>
          </a:p>
          <a:p>
            <a:r>
              <a:rPr lang="ru-RU" sz="2000" dirty="0" smtClean="0"/>
              <a:t>2484 стрелка-снайпера.</a:t>
            </a:r>
          </a:p>
          <a:p>
            <a:r>
              <a:rPr lang="ru-RU" sz="2000" dirty="0" smtClean="0"/>
              <a:t>300 тыс.медсестер и свыше 500 тыс. </a:t>
            </a:r>
            <a:r>
              <a:rPr lang="ru-RU" sz="2000" dirty="0" err="1" smtClean="0"/>
              <a:t>сандружинниц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Много женщин было и в авиации: лётчицы, штурманы, стрелки -</a:t>
            </a:r>
          </a:p>
          <a:p>
            <a:r>
              <a:rPr lang="ru-RU" sz="2000" dirty="0" smtClean="0"/>
              <a:t>радисты, </a:t>
            </a:r>
            <a:r>
              <a:rPr lang="ru-RU" sz="2000" dirty="0" err="1" smtClean="0"/>
              <a:t>вооруженцы</a:t>
            </a:r>
            <a:r>
              <a:rPr lang="ru-RU" sz="2000" dirty="0" smtClean="0"/>
              <a:t>...</a:t>
            </a:r>
          </a:p>
          <a:p>
            <a:r>
              <a:rPr lang="ru-RU" sz="2000" dirty="0" smtClean="0"/>
              <a:t>При этом, женщины - авиаторы сражались как в составах обычных</a:t>
            </a:r>
          </a:p>
          <a:p>
            <a:r>
              <a:rPr lang="ru-RU" sz="2000" dirty="0" smtClean="0"/>
              <a:t>«мужских» авиационных полков, так и отдельных «женских».</a:t>
            </a:r>
          </a:p>
          <a:p>
            <a:r>
              <a:rPr lang="ru-RU" sz="2000" dirty="0" smtClean="0"/>
              <a:t>Около 150 000 женщин были награждены орденами и медалями</a:t>
            </a:r>
          </a:p>
          <a:p>
            <a:r>
              <a:rPr lang="ru-RU" sz="2000" dirty="0" smtClean="0"/>
              <a:t>СССР. 90 стали Героями Советского Союза. 49 — посмертно 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938716"/>
            <a:ext cx="3514722" cy="19192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1239110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34056" y="-357214"/>
            <a:ext cx="3309944" cy="3733616"/>
          </a:xfrm>
          <a:prstGeom prst="cloudCallout">
            <a:avLst/>
          </a:prstGeom>
          <a:effectLst>
            <a:softEdge rad="317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285861"/>
            <a:ext cx="572929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7158" y="285728"/>
            <a:ext cx="6500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Женщины </a:t>
            </a:r>
            <a:r>
              <a:rPr lang="ru-RU" sz="4800" dirty="0"/>
              <a:t>на войне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214950"/>
            <a:ext cx="87154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b="1" i="1" dirty="0"/>
              <a:t>Я только раз видала рукопашный. Раз - наяву. И </a:t>
            </a:r>
            <a:r>
              <a:rPr lang="ru-RU" sz="2400" b="1" i="1" dirty="0" smtClean="0"/>
              <a:t>тысячу - </a:t>
            </a:r>
            <a:r>
              <a:rPr lang="ru-RU" sz="2400" b="1" i="1" dirty="0"/>
              <a:t>во сне. Кто говорит, что на войне не страшно, Тот ничего не знает о войне. </a:t>
            </a:r>
            <a:endParaRPr lang="ru-RU" sz="2400" dirty="0"/>
          </a:p>
        </p:txBody>
      </p:sp>
      <p:pic>
        <p:nvPicPr>
          <p:cNvPr id="6" name="Рисунок 5" descr="e3b245846da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3000372"/>
            <a:ext cx="162242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1323</Words>
  <Application>Microsoft Office PowerPoint</Application>
  <PresentationFormat>Экран (4:3)</PresentationFormat>
  <Paragraphs>105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Женщины - снайперы </vt:lpstr>
      <vt:lpstr>Женщины на защите неба</vt:lpstr>
      <vt:lpstr>Слайд 12</vt:lpstr>
      <vt:lpstr>Слайд 13</vt:lpstr>
      <vt:lpstr>Слайд 14</vt:lpstr>
      <vt:lpstr>У войны не женское лицо – спору нет. Война противна всей женской сути. Но верно и то, что у нашей Победы – женское лицо.   </vt:lpstr>
      <vt:lpstr>Слайд 16</vt:lpstr>
      <vt:lpstr>Слайд 17</vt:lpstr>
      <vt:lpstr>Слайд 18</vt:lpstr>
      <vt:lpstr>Слайд 19</vt:lpstr>
      <vt:lpstr>Слайд 20</vt:lpstr>
      <vt:lpstr>Связистки</vt:lpstr>
      <vt:lpstr>          СЁСТРЫ МИЛОСЕРДИЯ </vt:lpstr>
      <vt:lpstr>Борьба советских женщин в тылу врага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666</dc:creator>
  <cp:lastModifiedBy>Admin</cp:lastModifiedBy>
  <cp:revision>44</cp:revision>
  <dcterms:created xsi:type="dcterms:W3CDTF">2015-05-08T10:56:22Z</dcterms:created>
  <dcterms:modified xsi:type="dcterms:W3CDTF">2015-05-10T10:56:28Z</dcterms:modified>
</cp:coreProperties>
</file>