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59" r:id="rId8"/>
    <p:sldId id="261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57" r:id="rId17"/>
    <p:sldId id="26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23" autoAdjust="0"/>
  </p:normalViewPr>
  <p:slideViewPr>
    <p:cSldViewPr>
      <p:cViewPr varScale="1">
        <p:scale>
          <a:sx n="104" d="100"/>
          <a:sy n="104" d="100"/>
        </p:scale>
        <p:origin x="-18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EC18690-9C1F-4398-BE30-93F8BD4280D0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FD2A-2361-48D5-9824-8241EC8673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EC18690-9C1F-4398-BE30-93F8BD4280D0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FD2A-2361-48D5-9824-8241EC8673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EC18690-9C1F-4398-BE30-93F8BD4280D0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FD2A-2361-48D5-9824-8241EC8673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EC18690-9C1F-4398-BE30-93F8BD4280D0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FD2A-2361-48D5-9824-8241EC8673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EC18690-9C1F-4398-BE30-93F8BD4280D0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FD2A-2361-48D5-9824-8241EC8673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EC18690-9C1F-4398-BE30-93F8BD4280D0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FD2A-2361-48D5-9824-8241EC8673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EC18690-9C1F-4398-BE30-93F8BD4280D0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FD2A-2361-48D5-9824-8241EC8673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EC18690-9C1F-4398-BE30-93F8BD4280D0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FD2A-2361-48D5-9824-8241EC8673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EC18690-9C1F-4398-BE30-93F8BD4280D0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FD2A-2361-48D5-9824-8241EC8673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EC18690-9C1F-4398-BE30-93F8BD4280D0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FD2A-2361-48D5-9824-8241EC8673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EC18690-9C1F-4398-BE30-93F8BD4280D0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FD2A-2361-48D5-9824-8241EC8673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Овал 26"/>
          <p:cNvSpPr/>
          <p:nvPr userDrawn="1"/>
        </p:nvSpPr>
        <p:spPr>
          <a:xfrm>
            <a:off x="7643834" y="357166"/>
            <a:ext cx="571504" cy="5000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40" name="Picture 16" descr="F:\солнце с бантиками.jpg"/>
          <p:cNvPicPr>
            <a:picLocks noChangeAspect="1" noChangeArrowheads="1"/>
          </p:cNvPicPr>
          <p:nvPr userDrawn="1"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0"/>
            <a:ext cx="1628760" cy="1428737"/>
          </a:xfrm>
          <a:prstGeom prst="rect">
            <a:avLst/>
          </a:prstGeom>
          <a:noFill/>
        </p:spPr>
      </p:pic>
      <p:sp>
        <p:nvSpPr>
          <p:cNvPr id="10" name="Овал 9"/>
          <p:cNvSpPr/>
          <p:nvPr userDrawn="1"/>
        </p:nvSpPr>
        <p:spPr>
          <a:xfrm>
            <a:off x="357158" y="571480"/>
            <a:ext cx="8501122" cy="585791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F:\рамка из ниток.png"/>
          <p:cNvPicPr>
            <a:picLocks noChangeAspect="1" noChangeArrowheads="1"/>
          </p:cNvPicPr>
          <p:nvPr userDrawn="1"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214282" y="428604"/>
            <a:ext cx="8786874" cy="6072230"/>
          </a:xfrm>
          <a:prstGeom prst="rect">
            <a:avLst/>
          </a:prstGeom>
          <a:noFill/>
        </p:spPr>
      </p:pic>
      <p:pic>
        <p:nvPicPr>
          <p:cNvPr id="1035" name="Picture 11" descr="C:\Documents and Settings\Школа\Мои документы\Downloads\16826071_xl.jpg"/>
          <p:cNvPicPr>
            <a:picLocks noChangeAspect="1" noChangeArrowheads="1"/>
          </p:cNvPicPr>
          <p:nvPr userDrawn="1"/>
        </p:nvPicPr>
        <p:blipFill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95763">
            <a:off x="553222" y="4743291"/>
            <a:ext cx="2097851" cy="1690442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 userDrawn="1"/>
        </p:nvSpPr>
        <p:spPr>
          <a:xfrm>
            <a:off x="785786" y="6000768"/>
            <a:ext cx="857256" cy="4286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12" descr="C:\Documents and Settings\Школа\Мои документы\Downloads\16826071_xl.jpg"/>
          <p:cNvPicPr>
            <a:picLocks noChangeAspect="1" noChangeArrowheads="1"/>
          </p:cNvPicPr>
          <p:nvPr userDrawn="1"/>
        </p:nvPicPr>
        <p:blipFill>
          <a:blip r:embed="rId17" cstate="email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5929330"/>
            <a:ext cx="1047757" cy="714380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 userDrawn="1"/>
        </p:nvSpPr>
        <p:spPr>
          <a:xfrm>
            <a:off x="428596" y="5715016"/>
            <a:ext cx="285752" cy="6429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AFD2A-2361-48D5-9824-8241EC86737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6" name="Picture 12" descr="C:\Documents and Settings\Школа\Мои документы\Downloads\16826071_xl.jpg"/>
          <p:cNvPicPr>
            <a:picLocks noChangeAspect="1" noChangeArrowheads="1"/>
          </p:cNvPicPr>
          <p:nvPr userDrawn="1"/>
        </p:nvPicPr>
        <p:blipFill>
          <a:blip r:embed="rId18" cstate="email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5500702"/>
            <a:ext cx="711660" cy="1067491"/>
          </a:xfrm>
          <a:prstGeom prst="rect">
            <a:avLst/>
          </a:prstGeom>
          <a:noFill/>
        </p:spPr>
      </p:pic>
      <p:pic>
        <p:nvPicPr>
          <p:cNvPr id="1039" name="Picture 15" descr="C:\Documents and Settings\Школа\Мои документы\Downloads\cc67c1.8l2dvq.28ww.q4.dw.jpg"/>
          <p:cNvPicPr>
            <a:picLocks noChangeAspect="1" noChangeArrowheads="1"/>
          </p:cNvPicPr>
          <p:nvPr userDrawn="1"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5214950"/>
            <a:ext cx="1908713" cy="1357298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2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f.mypage.ru/f429758a331bd00c1c552bb8dade66e8_4eb7b0889fdf691895aa7cfed6405a81.jpg" TargetMode="External"/><Relationship Id="rId3" Type="http://schemas.openxmlformats.org/officeDocument/2006/relationships/hyperlink" Target="http://marafet.net/uploads/images/b/8/e/d/1077/3b40c5b5ba.jpg" TargetMode="External"/><Relationship Id="rId7" Type="http://schemas.openxmlformats.org/officeDocument/2006/relationships/hyperlink" Target="http://f.mypage.ru/f9b47d55d2780f2fdc6a91827046871d_2ab9dd7774da61ae4621f0b9fb876e49.jpg" TargetMode="External"/><Relationship Id="rId12" Type="http://schemas.openxmlformats.org/officeDocument/2006/relationships/hyperlink" Target="http://cs7061.vk.me/c540107/v540107897/1e9c0/8SWxB4IyiTk.jpg" TargetMode="External"/><Relationship Id="rId2" Type="http://schemas.openxmlformats.org/officeDocument/2006/relationships/hyperlink" Target="http://f.mypage.ru/e69493f5dfc596a3dae17e944eb84b51_d93cf3244130592ab6f0d9c8bea93f2a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jka.ru/uploads/images/c/6/a/0/498/f24a337b20.jpg" TargetMode="External"/><Relationship Id="rId11" Type="http://schemas.openxmlformats.org/officeDocument/2006/relationships/hyperlink" Target="http://luntiki.ru/uploads/images/0/7/6/3/176/986678c8c0.jpg" TargetMode="External"/><Relationship Id="rId5" Type="http://schemas.openxmlformats.org/officeDocument/2006/relationships/hyperlink" Target="http://ejka.ru/uploads/images/8/a/4/d/498/828f6be1a8.jpg" TargetMode="External"/><Relationship Id="rId10" Type="http://schemas.openxmlformats.org/officeDocument/2006/relationships/hyperlink" Target="http://f.mypage.ru/7e2cec9dcd3ed5aa52646b75c3699b63_c3c3063c7c908fa191b00a47065c2c99.jpg" TargetMode="External"/><Relationship Id="rId4" Type="http://schemas.openxmlformats.org/officeDocument/2006/relationships/hyperlink" Target="http://ejka.ru/uploads/images/6/5/7/9/498/d9247a8b5b.jpg" TargetMode="External"/><Relationship Id="rId9" Type="http://schemas.openxmlformats.org/officeDocument/2006/relationships/hyperlink" Target="http://ejka.ru/uploads/images/f/1/6/4/498/dfa495f310.jpg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6406/16969765.44/0_68a2f_6c0265c0_L.png" TargetMode="External"/><Relationship Id="rId3" Type="http://schemas.openxmlformats.org/officeDocument/2006/relationships/hyperlink" Target="http://dgdesign.ru/uploads/posts/2014-02/thumbs/1391513927_zeleniy-list.png" TargetMode="External"/><Relationship Id="rId7" Type="http://schemas.openxmlformats.org/officeDocument/2006/relationships/hyperlink" Target="http://i044.radikal.ru/0804/45/549744354f6c.png" TargetMode="External"/><Relationship Id="rId12" Type="http://schemas.openxmlformats.org/officeDocument/2006/relationships/image" Target="../media/image41.jpeg"/><Relationship Id="rId2" Type="http://schemas.openxmlformats.org/officeDocument/2006/relationships/hyperlink" Target="http://s6.hostingkartinok.com/uploads/images/2013/03/e1ac3ff99009a51c8bbea3c4c9403f03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5809/47407354.2ae/0_91b03_950f9ee7_orig.png" TargetMode="External"/><Relationship Id="rId11" Type="http://schemas.openxmlformats.org/officeDocument/2006/relationships/hyperlink" Target="file:///C:\Documents%20and%20Settings\&#1064;&#1082;&#1086;&#1083;&#1072;\YandexDisk\&#1050;&#1072;&#1088;&#1090;&#1080;&#1085;&#1082;&#1080;\cc67c1.8l2dvq.28ww.q4.dw.jpg" TargetMode="External"/><Relationship Id="rId5" Type="http://schemas.openxmlformats.org/officeDocument/2006/relationships/hyperlink" Target="http://www.tovaryplus.ru/image/7/a/7a3f35e0429d2a42d134d4cdb6171559.jpg" TargetMode="External"/><Relationship Id="rId10" Type="http://schemas.openxmlformats.org/officeDocument/2006/relationships/hyperlink" Target="file:///C:\Documents%20and%20Settings\&#1064;&#1082;&#1086;&#1083;&#1072;\YandexDisk\&#1050;&#1072;&#1088;&#1090;&#1080;&#1085;&#1082;&#1080;\16826071_xl.jpg" TargetMode="External"/><Relationship Id="rId4" Type="http://schemas.openxmlformats.org/officeDocument/2006/relationships/hyperlink" Target="http://cs622118.vk.me/v622118497/469a6/OJBzqDDnDQw.jpg" TargetMode="External"/><Relationship Id="rId9" Type="http://schemas.openxmlformats.org/officeDocument/2006/relationships/hyperlink" Target="http://cs622930.vk.me/v622930041/2c667/slLxAIfFXFU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miryarche.ru/wp-content/uploads/2013/08/kreativnye-zakladki-svoimi-rukami-v-podarok-na-1-sentyabrya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4293096"/>
            <a:ext cx="6552728" cy="172819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технологии</a:t>
            </a: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1-ой категории</a:t>
            </a: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СОШ № 13 г. Азов</a:t>
            </a: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Семенец Ольга Ивановна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2132855"/>
            <a:ext cx="7128792" cy="2160241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5400" b="1" cap="none" spc="0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акладка </a:t>
            </a:r>
          </a:p>
          <a:p>
            <a:pPr algn="ctr"/>
            <a:r>
              <a:rPr lang="ru-RU" sz="5400" b="1" cap="none" spc="0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книг</a:t>
            </a:r>
          </a:p>
          <a:p>
            <a:pPr algn="ctr"/>
            <a:r>
              <a:rPr lang="ru-RU" sz="5400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</a:t>
            </a:r>
            <a:r>
              <a:rPr lang="ru-RU" sz="5400" b="1" cap="none" spc="0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5400" cap="none" spc="0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ичк</a:t>
            </a:r>
            <a:r>
              <a:rPr lang="ru-RU" sz="5400" b="1" cap="none" spc="0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а»</a:t>
            </a:r>
            <a:endParaRPr lang="ru-RU" sz="5400" b="1" cap="none" spc="0" dirty="0">
              <a:ln w="31550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6" name="Рисунок 5" descr="http://f.mypage.ru/0bc5d6a62df9f0f80acf49cd87508e22_ba430302244865caeedb95d1299bbe38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87824" y="692696"/>
            <a:ext cx="3384376" cy="187220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http://s6.hostingkartinok.com/uploads/images/2013/03/e1ac3ff99009a51c8bbea3c4c9403f03.png"/>
          <p:cNvPicPr>
            <a:picLocks noChangeAspect="1" noChangeArrowheads="1"/>
          </p:cNvPicPr>
          <p:nvPr/>
        </p:nvPicPr>
        <p:blipFill>
          <a:blip r:embed="rId3" cstate="email"/>
          <a:srcRect r="-10761"/>
          <a:stretch>
            <a:fillRect/>
          </a:stretch>
        </p:blipFill>
        <p:spPr bwMode="auto">
          <a:xfrm rot="16200000">
            <a:off x="5726699" y="618117"/>
            <a:ext cx="1296144" cy="2885463"/>
          </a:xfrm>
          <a:prstGeom prst="rect">
            <a:avLst/>
          </a:prstGeom>
          <a:noFill/>
        </p:spPr>
      </p:pic>
      <p:pic>
        <p:nvPicPr>
          <p:cNvPr id="5125" name="Picture 5" descr="http://dgdesign.ru/uploads/posts/2014-02/thumbs/1391513927_zeleniy-list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6200000" flipV="1">
            <a:off x="7375430" y="1921714"/>
            <a:ext cx="1233900" cy="93610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Шаг 3</a:t>
            </a:r>
            <a:endParaRPr lang="ru-RU" sz="36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412776"/>
            <a:ext cx="6696744" cy="471338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Вышиваем глазик.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f.mypage.ru/f429758a331bd00c1c552bb8dade66e8_4eb7b0889fdf691895aa7cfed6405a8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83768" y="2204864"/>
            <a:ext cx="4392488" cy="331236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Шаг 4</a:t>
            </a:r>
            <a:endParaRPr lang="ru-RU" sz="36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412776"/>
            <a:ext cx="7200800" cy="4713387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Складываем обе половинки птички друг с другом лицевыми сторонами наружу, вложив между ними клювик. Сшиваем половинки.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http://f.mypage.ru/e69493f5dfc596a3dae17e944eb84b51_d93cf3244130592ab6f0d9c8bea93f2a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51720" y="3284984"/>
            <a:ext cx="4248472" cy="302433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www.sew.koshkina.net/images/technologia/shov2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68144" y="2852936"/>
            <a:ext cx="2612554" cy="943160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Шаг 5</a:t>
            </a:r>
            <a:endParaRPr lang="ru-RU" sz="36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Когда птичка почти готова, вклеить и пришить по середине птички атласную  ленточку. 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f.mypage.ru/0bc5d6a62df9f0f80acf49cd87508e22_ba430302244865caeedb95d1299bbe38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7744" y="2636912"/>
            <a:ext cx="2952328" cy="201622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http://s6.hostingkartinok.com/uploads/images/2013/03/e1ac3ff99009a51c8bbea3c4c9403f03.png"/>
          <p:cNvPicPr>
            <a:picLocks noChangeAspect="1" noChangeArrowheads="1"/>
          </p:cNvPicPr>
          <p:nvPr/>
        </p:nvPicPr>
        <p:blipFill>
          <a:blip r:embed="rId3" cstate="email"/>
          <a:srcRect r="-10748"/>
          <a:stretch>
            <a:fillRect/>
          </a:stretch>
        </p:blipFill>
        <p:spPr bwMode="auto">
          <a:xfrm rot="5400000" flipV="1">
            <a:off x="5424715" y="3944438"/>
            <a:ext cx="1768196" cy="2465513"/>
          </a:xfrm>
          <a:prstGeom prst="rect">
            <a:avLst/>
          </a:prstGeom>
          <a:noFill/>
        </p:spPr>
      </p:pic>
      <p:cxnSp>
        <p:nvCxnSpPr>
          <p:cNvPr id="7" name="Соединительная линия уступом 6"/>
          <p:cNvCxnSpPr>
            <a:endCxn id="4" idx="4"/>
          </p:cNvCxnSpPr>
          <p:nvPr/>
        </p:nvCxnSpPr>
        <p:spPr>
          <a:xfrm rot="10800000">
            <a:off x="3743908" y="4653136"/>
            <a:ext cx="1188132" cy="360040"/>
          </a:xfrm>
          <a:prstGeom prst="bentConnector2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Шаг 6</a:t>
            </a:r>
            <a:endParaRPr lang="ru-RU" sz="36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484784"/>
            <a:ext cx="6480720" cy="4641379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Пришейте к противоположному концу ленты листик.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5" descr="http://dgdesign.ru/uploads/posts/2014-02/thumbs/1391513927_zeleniy-list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 flipV="1">
            <a:off x="5868144" y="3789040"/>
            <a:ext cx="2376264" cy="1452162"/>
          </a:xfrm>
          <a:prstGeom prst="rect">
            <a:avLst/>
          </a:prstGeom>
          <a:noFill/>
        </p:spPr>
      </p:pic>
      <p:pic>
        <p:nvPicPr>
          <p:cNvPr id="5" name="Picture 3" descr="http://s6.hostingkartinok.com/uploads/images/2013/03/e1ac3ff99009a51c8bbea3c4c9403f03.png"/>
          <p:cNvPicPr>
            <a:picLocks noChangeAspect="1" noChangeArrowheads="1"/>
          </p:cNvPicPr>
          <p:nvPr/>
        </p:nvPicPr>
        <p:blipFill>
          <a:blip r:embed="rId3" cstate="email"/>
          <a:srcRect r="-10784"/>
          <a:stretch>
            <a:fillRect/>
          </a:stretch>
        </p:blipFill>
        <p:spPr bwMode="auto">
          <a:xfrm rot="5400000" flipV="1">
            <a:off x="1354917" y="1101469"/>
            <a:ext cx="3769874" cy="5256585"/>
          </a:xfrm>
          <a:prstGeom prst="rect">
            <a:avLst/>
          </a:prstGeom>
          <a:noFill/>
        </p:spPr>
      </p:pic>
      <p:cxnSp>
        <p:nvCxnSpPr>
          <p:cNvPr id="24" name="Прямая со стрелкой 23"/>
          <p:cNvCxnSpPr/>
          <p:nvPr/>
        </p:nvCxnSpPr>
        <p:spPr>
          <a:xfrm>
            <a:off x="6588224" y="4005064"/>
            <a:ext cx="432048" cy="144016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" descr="http://www.sew.koshkina.net/images/technologia/shov2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4644008" y="2492896"/>
            <a:ext cx="2612554" cy="943160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</p:pic>
      <p:cxnSp>
        <p:nvCxnSpPr>
          <p:cNvPr id="34" name="Прямая со стрелкой 33"/>
          <p:cNvCxnSpPr/>
          <p:nvPr/>
        </p:nvCxnSpPr>
        <p:spPr>
          <a:xfrm>
            <a:off x="7236296" y="4293096"/>
            <a:ext cx="288032" cy="216024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V="1">
            <a:off x="6012160" y="4077072"/>
            <a:ext cx="360040" cy="144016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7668344" y="4653136"/>
            <a:ext cx="216024" cy="216024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>
            <a:off x="7380312" y="4941168"/>
            <a:ext cx="288032" cy="7200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H="1">
            <a:off x="6804248" y="5013176"/>
            <a:ext cx="360040" cy="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 flipV="1">
            <a:off x="6228184" y="4725144"/>
            <a:ext cx="360040" cy="216024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H="1" flipV="1">
            <a:off x="5940152" y="4365104"/>
            <a:ext cx="216024" cy="288032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51216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Закладка для книг готова!</a:t>
            </a:r>
            <a:endParaRPr lang="ru-RU" sz="40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f.mypage.ru/0bc5d6a62df9f0f80acf49cd87508e22_ba430302244865caeedb95d1299bbe38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87824" y="2204864"/>
            <a:ext cx="3384376" cy="187220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http://s6.hostingkartinok.com/uploads/images/2013/03/e1ac3ff99009a51c8bbea3c4c9403f03.png"/>
          <p:cNvPicPr>
            <a:picLocks noChangeAspect="1" noChangeArrowheads="1"/>
          </p:cNvPicPr>
          <p:nvPr/>
        </p:nvPicPr>
        <p:blipFill>
          <a:blip r:embed="rId3" cstate="email"/>
          <a:srcRect r="-10780"/>
          <a:stretch>
            <a:fillRect/>
          </a:stretch>
        </p:blipFill>
        <p:spPr bwMode="auto">
          <a:xfrm rot="5400000" flipV="1">
            <a:off x="5184069" y="2888940"/>
            <a:ext cx="2016225" cy="3240362"/>
          </a:xfrm>
          <a:prstGeom prst="rect">
            <a:avLst/>
          </a:prstGeom>
          <a:noFill/>
        </p:spPr>
      </p:pic>
      <p:pic>
        <p:nvPicPr>
          <p:cNvPr id="6" name="Picture 5" descr="http://dgdesign.ru/uploads/posts/2014-02/thumbs/1391513927_zeleniy-list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 flipV="1">
            <a:off x="7668344" y="4509120"/>
            <a:ext cx="1475656" cy="79208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br>
              <a:rPr lang="ru-RU" sz="6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br>
              <a:rPr lang="ru-RU" sz="6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</a:p>
        </p:txBody>
      </p:sp>
      <p:pic>
        <p:nvPicPr>
          <p:cNvPr id="30722" name="Picture 2" descr="http://ramosu.ru/plugins/image/56662078cd2e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1880" y="4653136"/>
            <a:ext cx="2416631" cy="170614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855790"/>
            <a:ext cx="5328592" cy="98903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Используемые активные источники</a:t>
            </a:r>
            <a:endParaRPr lang="ru-RU" sz="36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844824"/>
            <a:ext cx="6840760" cy="4104455"/>
          </a:xfrm>
        </p:spPr>
        <p:txBody>
          <a:bodyPr>
            <a:normAutofit/>
          </a:bodyPr>
          <a:lstStyle/>
          <a:p>
            <a:r>
              <a:rPr lang="en-US" sz="1400" b="1" dirty="0" smtClean="0">
                <a:hlinkClick r:id="rId2"/>
              </a:rPr>
              <a:t>http://f.mypage.ru/e69493f5dfc596a3dae17e944eb84b51_d93cf3244130592ab6f0d9c8bea93f2a.jpg</a:t>
            </a:r>
            <a:endParaRPr lang="ru-RU" sz="1400" b="1" dirty="0" smtClean="0"/>
          </a:p>
          <a:p>
            <a:r>
              <a:rPr lang="en-US" sz="1400" b="1" dirty="0" smtClean="0">
                <a:hlinkClick r:id="rId3"/>
              </a:rPr>
              <a:t>http://marafet.net/uploads/images/b/8/e/d/1077/3b40c5b5ba.jpg</a:t>
            </a:r>
            <a:endParaRPr lang="ru-RU" sz="1400" b="1" dirty="0" smtClean="0"/>
          </a:p>
          <a:p>
            <a:r>
              <a:rPr lang="en-US" sz="1400" b="1" dirty="0" smtClean="0">
                <a:hlinkClick r:id="rId4"/>
              </a:rPr>
              <a:t>http://ejka.ru/uploads/images/6/5/7/9/498/d9247a8b5b.jpg</a:t>
            </a:r>
            <a:endParaRPr lang="ru-RU" sz="1400" b="1" dirty="0" smtClean="0"/>
          </a:p>
          <a:p>
            <a:r>
              <a:rPr lang="en-US" sz="1400" b="1" dirty="0" smtClean="0">
                <a:hlinkClick r:id="rId5"/>
              </a:rPr>
              <a:t>http://ejka.ru/uploads/images/8/a/4/d/498/828f6be1a8.jpg</a:t>
            </a:r>
            <a:endParaRPr lang="ru-RU" sz="1400" b="1" dirty="0" smtClean="0"/>
          </a:p>
          <a:p>
            <a:r>
              <a:rPr lang="en-US" sz="1400" b="1" dirty="0" smtClean="0">
                <a:hlinkClick r:id="rId6"/>
              </a:rPr>
              <a:t>http://ejka.ru/uploads/images/c/6/a/0/498/f24a337b20.jpg</a:t>
            </a:r>
            <a:endParaRPr lang="ru-RU" sz="1400" b="1" dirty="0" smtClean="0"/>
          </a:p>
          <a:p>
            <a:r>
              <a:rPr lang="en-US" sz="1400" b="1" dirty="0" smtClean="0">
                <a:hlinkClick r:id="rId7"/>
              </a:rPr>
              <a:t>http://f.mypage.ru/f9b47d55d2780f2fdc6a91827046871d_2ab9dd7774da61ae4621f0b9fb876e49.jpg</a:t>
            </a:r>
            <a:endParaRPr lang="ru-RU" sz="1400" b="1" dirty="0" smtClean="0"/>
          </a:p>
          <a:p>
            <a:r>
              <a:rPr lang="en-US" sz="1400" b="1" dirty="0" smtClean="0">
                <a:hlinkClick r:id="rId8"/>
              </a:rPr>
              <a:t>http://f.mypage.ru/f429758a331bd00c1c552bb8dade66e8_4eb7b0889fdf691895aa7cfed6405a81.jpg</a:t>
            </a:r>
            <a:endParaRPr lang="ru-RU" sz="1400" b="1" dirty="0" smtClean="0"/>
          </a:p>
          <a:p>
            <a:r>
              <a:rPr lang="en-US" sz="1400" b="1" dirty="0" smtClean="0">
                <a:hlinkClick r:id="rId9"/>
              </a:rPr>
              <a:t>http://ejka.ru/uploads/images/f/1/6/4/498/dfa495f310.jpg</a:t>
            </a:r>
            <a:endParaRPr lang="ru-RU" sz="1400" b="1" dirty="0" smtClean="0"/>
          </a:p>
          <a:p>
            <a:r>
              <a:rPr lang="en-US" sz="1400" b="1" dirty="0" smtClean="0">
                <a:hlinkClick r:id="rId10"/>
              </a:rPr>
              <a:t>http://f.mypage.ru/7e2cec9dcd3ed5aa52646b75c3699b63_c3c3063c7c908fa191b00a47065c2c99.jpg</a:t>
            </a:r>
            <a:endParaRPr lang="ru-RU" sz="1400" b="1" dirty="0" smtClean="0"/>
          </a:p>
          <a:p>
            <a:r>
              <a:rPr lang="en-US" sz="1400" b="1" dirty="0" smtClean="0">
                <a:hlinkClick r:id="rId11"/>
              </a:rPr>
              <a:t>http://luntiki.ru/uploads/images/0/7/6/3/176/986678c8c0.jpg</a:t>
            </a:r>
            <a:endParaRPr lang="ru-RU" sz="1400" b="1" dirty="0" smtClean="0"/>
          </a:p>
          <a:p>
            <a:r>
              <a:rPr lang="en-US" sz="1400" b="1" dirty="0" smtClean="0">
                <a:hlinkClick r:id="rId12"/>
              </a:rPr>
              <a:t>http://cs7061.vk.me/c540107/v540107897/1e9c0/8SWxB4IyiTk.jpg</a:t>
            </a:r>
            <a:endParaRPr lang="ru-RU" sz="1400" b="1" dirty="0" smtClean="0"/>
          </a:p>
          <a:p>
            <a:endParaRPr lang="ru-RU" sz="1400" b="1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340767"/>
            <a:ext cx="6696744" cy="4608513"/>
          </a:xfrm>
        </p:spPr>
        <p:txBody>
          <a:bodyPr>
            <a:normAutofit/>
          </a:bodyPr>
          <a:lstStyle/>
          <a:p>
            <a:r>
              <a:rPr lang="en-US" sz="1400" b="1" dirty="0" smtClean="0">
                <a:hlinkClick r:id="rId2"/>
              </a:rPr>
              <a:t>http://s6.hostingkartinok.com/uploads/images/2013/03/e1ac3ff99009a51c8bbea3c4c9403f03.png</a:t>
            </a:r>
            <a:endParaRPr lang="ru-RU" sz="1400" b="1" dirty="0" smtClean="0"/>
          </a:p>
          <a:p>
            <a:r>
              <a:rPr lang="en-US" sz="1400" b="1" dirty="0" smtClean="0">
                <a:hlinkClick r:id="rId3"/>
              </a:rPr>
              <a:t>http://dgdesign.ru/uploads/posts/2014-02/thumbs/1391513927_zeleniy-list.png</a:t>
            </a:r>
            <a:endParaRPr lang="ru-RU" sz="1400" b="1" dirty="0" smtClean="0"/>
          </a:p>
          <a:p>
            <a:r>
              <a:rPr lang="en-US" sz="1400" b="1" dirty="0" smtClean="0">
                <a:hlinkClick r:id="rId4"/>
              </a:rPr>
              <a:t>http://cs622118.vk.me/v622118497/469a6/OJBzqDDnDQw.jpg</a:t>
            </a:r>
            <a:endParaRPr lang="ru-RU" sz="1400" b="1" dirty="0" smtClean="0"/>
          </a:p>
          <a:p>
            <a:r>
              <a:rPr lang="en-US" sz="1400" b="1" dirty="0" smtClean="0">
                <a:hlinkClick r:id="rId5"/>
              </a:rPr>
              <a:t>http://www.tovaryplus.ru/image/7/a/7a3f35e0429d2a42d134d4cdb6171559.jpg</a:t>
            </a:r>
            <a:endParaRPr lang="ru-RU" sz="1400" b="1" dirty="0" smtClean="0"/>
          </a:p>
          <a:p>
            <a:r>
              <a:rPr lang="en-US" sz="1400" b="1" dirty="0" smtClean="0">
                <a:hlinkClick r:id="rId6"/>
              </a:rPr>
              <a:t>http://img-fotki.yandex.ru/get/5809/47407354.2ae/0_91b03_950f9ee7_orig.png</a:t>
            </a:r>
            <a:endParaRPr lang="ru-RU" sz="1400" b="1" dirty="0" smtClean="0"/>
          </a:p>
          <a:p>
            <a:r>
              <a:rPr lang="en-US" sz="1400" b="1" dirty="0" smtClean="0">
                <a:hlinkClick r:id="rId7"/>
              </a:rPr>
              <a:t>http://i044.radikal.ru/0804/45/549744354f6c.png</a:t>
            </a:r>
            <a:endParaRPr lang="ru-RU" sz="1400" b="1" dirty="0" smtClean="0"/>
          </a:p>
          <a:p>
            <a:pPr lvl="0"/>
            <a:r>
              <a:rPr lang="ru-RU" sz="1400" b="1" dirty="0" smtClean="0"/>
              <a:t> Автор шаблона презентации </a:t>
            </a:r>
            <a:r>
              <a:rPr lang="ru-RU" sz="14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Фокина Лидия Петровна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8"/>
              </a:rPr>
              <a:t>        http://img-fotki.yandex.ru/get/6406/16969765.44/0_68a2f_6c0265c0_L.png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рамка из ниток</a:t>
            </a:r>
          </a:p>
          <a:p>
            <a:r>
              <a:rPr lang="ru-RU" sz="1400" b="1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http://cs622930.vk.me/v622930041/2c667/slLxAIfFXFU.jpg</a:t>
            </a:r>
            <a:r>
              <a:rPr lang="ru-RU" sz="1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солнце с бантиками</a:t>
            </a:r>
          </a:p>
          <a:p>
            <a:r>
              <a:rPr lang="en-US" sz="1400" b="1" dirty="0" smtClean="0">
                <a:latin typeface="Times New Roman" pitchFamily="18" charset="0"/>
                <a:cs typeface="Times New Roman" pitchFamily="18" charset="0"/>
                <a:hlinkClick r:id="rId10" action="ppaction://hlinkfile"/>
              </a:rPr>
              <a:t>file:///C:/Documents%20and%20Settings/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  <a:hlinkClick r:id="rId10" action="ppaction://hlinkfile"/>
              </a:rPr>
              <a:t>Школа/</a:t>
            </a:r>
            <a:r>
              <a:rPr lang="en-US" sz="1400" b="1" dirty="0" err="1" smtClean="0">
                <a:latin typeface="Times New Roman" pitchFamily="18" charset="0"/>
                <a:cs typeface="Times New Roman" pitchFamily="18" charset="0"/>
                <a:hlinkClick r:id="rId10" action="ppaction://hlinkfile"/>
              </a:rPr>
              <a:t>YandexDisk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  <a:hlinkClick r:id="rId10" action="ppaction://hlinkfile"/>
              </a:rPr>
              <a:t>/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  <a:hlinkClick r:id="rId10" action="ppaction://hlinkfile"/>
              </a:rPr>
              <a:t>Картинки/16826071_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  <a:hlinkClick r:id="rId10" action="ppaction://hlinkfile"/>
              </a:rPr>
              <a:t>xl.jpg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ножницы, нитки </a:t>
            </a:r>
          </a:p>
          <a:p>
            <a:r>
              <a:rPr lang="en-US" sz="1400" b="1" dirty="0" smtClean="0">
                <a:latin typeface="Times New Roman" pitchFamily="18" charset="0"/>
                <a:cs typeface="Times New Roman" pitchFamily="18" charset="0"/>
                <a:hlinkClick r:id="rId11" action="ppaction://hlinkfile"/>
              </a:rPr>
              <a:t>file:///C:/Documents%20and%20Settings/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  <a:hlinkClick r:id="rId11" action="ppaction://hlinkfile"/>
              </a:rPr>
              <a:t>Школа/</a:t>
            </a:r>
            <a:r>
              <a:rPr lang="en-US" sz="1400" b="1" dirty="0" err="1" smtClean="0">
                <a:latin typeface="Times New Roman" pitchFamily="18" charset="0"/>
                <a:cs typeface="Times New Roman" pitchFamily="18" charset="0"/>
                <a:hlinkClick r:id="rId11" action="ppaction://hlinkfile"/>
              </a:rPr>
              <a:t>YandexDisk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  <a:hlinkClick r:id="rId11" action="ppaction://hlinkfile"/>
              </a:rPr>
              <a:t>/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  <a:hlinkClick r:id="rId11" action="ppaction://hlinkfile"/>
              </a:rPr>
              <a:t>Картинки/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  <a:hlinkClick r:id="rId11" action="ppaction://hlinkfile"/>
              </a:rPr>
              <a:t>cc67c1.8l2dvq.28ww.q4.dw.jpg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игольница с иголками</a:t>
            </a:r>
          </a:p>
          <a:p>
            <a:endParaRPr lang="ru-RU" sz="1400" b="1" dirty="0"/>
          </a:p>
        </p:txBody>
      </p:sp>
      <p:pic>
        <p:nvPicPr>
          <p:cNvPr id="1026" name="Picture 2" descr="http://litsait.ru/images/photos/medium/article21827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7164288" y="5270698"/>
            <a:ext cx="1587302" cy="1587302"/>
          </a:xfrm>
          <a:prstGeom prst="ellipse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196752"/>
            <a:ext cx="7128792" cy="49294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Я — нарядная закладка.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лежу здесь для порядка.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Зря страницы не листай.</a:t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Где закладка, там читай!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креативные закладки своими руками в подарок на 1 сентября">
            <a:hlinkClick r:id="rId2"/>
          </p:cNvPr>
          <p:cNvPicPr/>
          <p:nvPr/>
        </p:nvPicPr>
        <p:blipFill>
          <a:blip r:embed="rId3" cstate="email"/>
          <a:srcRect t="-1957"/>
          <a:stretch>
            <a:fillRect/>
          </a:stretch>
        </p:blipFill>
        <p:spPr bwMode="auto">
          <a:xfrm>
            <a:off x="2771800" y="3717032"/>
            <a:ext cx="3816424" cy="266853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196752"/>
            <a:ext cx="6768752" cy="49294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изготовление закладки для книг своими руками.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• Закрепить навыки и умения техники выполнения шва «вперёд иголку»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•Развивать мелкую моторику рук, глазомер;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•Развивать художественный и эстетический вкус;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•Развивать творческие способности.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052736"/>
            <a:ext cx="5544616" cy="86409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Необходимые материалы:</a:t>
            </a:r>
            <a:r>
              <a:rPr lang="ru-RU" sz="36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844824"/>
            <a:ext cx="7416824" cy="4281339"/>
          </a:xfrm>
        </p:spPr>
        <p:txBody>
          <a:bodyPr>
            <a:normAutofit/>
          </a:bodyPr>
          <a:lstStyle/>
          <a:p>
            <a:pPr lvl="0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Фетр</a:t>
            </a:r>
          </a:p>
          <a:p>
            <a:pPr lvl="0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Нитки мулине</a:t>
            </a:r>
          </a:p>
          <a:p>
            <a:pPr lvl="0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Иголка швейная</a:t>
            </a:r>
          </a:p>
          <a:p>
            <a:pPr lvl="0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Выкройка</a:t>
            </a:r>
          </a:p>
          <a:p>
            <a:pPr lvl="0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Ножницы</a:t>
            </a:r>
          </a:p>
          <a:p>
            <a:pPr lvl="0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Лента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://cs622118.vk.me/v622118497/469a6/OJBzqDDnDQ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96136" y="1412776"/>
            <a:ext cx="2204358" cy="2098281"/>
          </a:xfrm>
          <a:prstGeom prst="ellipse">
            <a:avLst/>
          </a:prstGeom>
          <a:noFill/>
        </p:spPr>
      </p:pic>
      <p:pic>
        <p:nvPicPr>
          <p:cNvPr id="19460" name="Picture 4" descr="http://www.tovaryplus.ru/image/7/a/7a3f35e0429d2a42d134d4cdb617155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31840" y="3933056"/>
            <a:ext cx="2204864" cy="2204864"/>
          </a:xfrm>
          <a:prstGeom prst="ellipse">
            <a:avLst/>
          </a:prstGeom>
          <a:noFill/>
        </p:spPr>
      </p:pic>
      <p:pic>
        <p:nvPicPr>
          <p:cNvPr id="6" name="Picture 2" descr="http://cs7061.vk.me/c540107/v540107897/1e9c0/8SWxB4IyiTk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80112" y="3645024"/>
            <a:ext cx="2215305" cy="1872208"/>
          </a:xfrm>
          <a:prstGeom prst="ellipse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</p:pic>
      <p:pic>
        <p:nvPicPr>
          <p:cNvPr id="19464" name="Picture 8" descr="http://img-fotki.yandex.ru/get/5809/47407354.2ae/0_91b03_950f9ee7_orig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11960" y="2708920"/>
            <a:ext cx="1607120" cy="1224136"/>
          </a:xfrm>
          <a:prstGeom prst="rect">
            <a:avLst/>
          </a:prstGeom>
          <a:noFill/>
        </p:spPr>
      </p:pic>
      <p:pic>
        <p:nvPicPr>
          <p:cNvPr id="19468" name="Picture 12" descr="http://i044.radikal.ru/0804/45/549744354f6c.png"/>
          <p:cNvPicPr>
            <a:picLocks noChangeAspect="1" noChangeArrowheads="1"/>
          </p:cNvPicPr>
          <p:nvPr/>
        </p:nvPicPr>
        <p:blipFill>
          <a:blip r:embed="rId6" cstate="email"/>
          <a:srcRect r="-3566"/>
          <a:stretch>
            <a:fillRect/>
          </a:stretch>
        </p:blipFill>
        <p:spPr bwMode="auto">
          <a:xfrm>
            <a:off x="3635896" y="1772816"/>
            <a:ext cx="2088232" cy="1080120"/>
          </a:xfrm>
          <a:prstGeom prst="rect">
            <a:avLst/>
          </a:prstGeom>
          <a:noFill/>
        </p:spPr>
      </p:pic>
      <p:pic>
        <p:nvPicPr>
          <p:cNvPr id="19470" name="Picture 14" descr="http://www.upakru.ru/files/image/ribbon/reps/bobiniVse1_m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596336" y="3140968"/>
            <a:ext cx="1172421" cy="1093862"/>
          </a:xfrm>
          <a:prstGeom prst="ellipse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980728"/>
            <a:ext cx="6984776" cy="136815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СОБЛЮДАЙТЕ ТЕХНИКУ БЕЗОПАСНОСТИ !</a:t>
            </a:r>
            <a:endParaRPr lang="ru-RU" sz="36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2132856"/>
            <a:ext cx="7200800" cy="4104456"/>
          </a:xfrm>
        </p:spPr>
        <p:txBody>
          <a:bodyPr>
            <a:normAutofit fontScale="92500" lnSpcReduction="20000"/>
          </a:bodyPr>
          <a:lstStyle/>
          <a:p>
            <a:pPr>
              <a:buNone/>
              <a:defRPr/>
            </a:pP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Правила работы с ножницами:</a:t>
            </a:r>
          </a:p>
          <a:p>
            <a:pPr>
              <a:defRPr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оставляете ножницы раскрытыми.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Передавайте ножницы кольцами вперед.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  <a:defRPr/>
            </a:pP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Правила работы с иглой:</a:t>
            </a:r>
          </a:p>
          <a:p>
            <a:pPr>
              <a:defRPr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Храните иголку в игольнице.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оставляйте иглу на рабочем месте без нитки.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берите иглу в рот.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 и после работы проверяйте </a:t>
            </a:r>
          </a:p>
          <a:p>
            <a:pPr>
              <a:buNone/>
              <a:defRPr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количество игл.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1124745"/>
            <a:ext cx="5760640" cy="1224136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Вырезаем детали шаблона нашей будущей закладки</a:t>
            </a:r>
            <a:endParaRPr lang="ru-RU" sz="3600" dirty="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2" descr="http://cs7061.vk.me/c540107/v540107897/1e9c0/8SWxB4IyiTk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5616" y="2348880"/>
            <a:ext cx="2808312" cy="2193474"/>
          </a:xfrm>
          <a:prstGeom prst="ellipse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</p:pic>
      <p:pic>
        <p:nvPicPr>
          <p:cNvPr id="5" name="Picture 2" descr="http://cs7061.vk.me/c540107/v540107897/1e9c0/8SWxB4IyiTk.jpg"/>
          <p:cNvPicPr>
            <a:picLocks noChangeAspect="1" noChangeArrowheads="1"/>
          </p:cNvPicPr>
          <p:nvPr/>
        </p:nvPicPr>
        <p:blipFill>
          <a:blip r:embed="rId3" cstate="email"/>
          <a:srcRect r="-432"/>
          <a:stretch>
            <a:fillRect/>
          </a:stretch>
        </p:blipFill>
        <p:spPr bwMode="auto">
          <a:xfrm>
            <a:off x="5436096" y="2276872"/>
            <a:ext cx="3096344" cy="2304256"/>
          </a:xfrm>
          <a:prstGeom prst="ellipse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</p:pic>
      <p:pic>
        <p:nvPicPr>
          <p:cNvPr id="6" name="Picture 2" descr="http://cs7061.vk.me/c540107/v540107897/1e9c0/8SWxB4IyiTk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75856" y="3933056"/>
            <a:ext cx="2916324" cy="2333059"/>
          </a:xfrm>
          <a:prstGeom prst="ellipse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0811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Детали закладки</a:t>
            </a:r>
            <a:endParaRPr lang="ru-RU" sz="36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luntiki.ru/uploads/images/0/7/6/3/176/986678c8c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47664" y="1469736"/>
            <a:ext cx="6120680" cy="4011260"/>
          </a:xfrm>
          <a:prstGeom prst="round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771800" y="2771636"/>
            <a:ext cx="11726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Птичка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 детали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23728" y="5219908"/>
            <a:ext cx="18892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Клюв 1 деталь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99792" y="4149080"/>
            <a:ext cx="25879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Крылышко 1 деталь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86153" y="2852936"/>
            <a:ext cx="11726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Листик 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 детали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3635896" y="4437112"/>
            <a:ext cx="216024" cy="21602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627784" y="5013176"/>
            <a:ext cx="360040" cy="28803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 descr="http://f.mypage.ru/0bc5d6a62df9f0f80acf49cd87508e22_ba430302244865caeedb95d1299bbe38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60232" y="5229200"/>
            <a:ext cx="2160240" cy="136815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 descr="http://s6.hostingkartinok.com/uploads/images/2013/03/e1ac3ff99009a51c8bbea3c4c9403f03.png"/>
          <p:cNvPicPr>
            <a:picLocks noChangeAspect="1" noChangeArrowheads="1"/>
          </p:cNvPicPr>
          <p:nvPr/>
        </p:nvPicPr>
        <p:blipFill>
          <a:blip r:embed="rId4" cstate="email"/>
          <a:srcRect r="-10778"/>
          <a:stretch>
            <a:fillRect/>
          </a:stretch>
        </p:blipFill>
        <p:spPr bwMode="auto">
          <a:xfrm rot="5400000" flipV="1">
            <a:off x="5865236" y="5232110"/>
            <a:ext cx="1445979" cy="2016225"/>
          </a:xfrm>
          <a:prstGeom prst="rect">
            <a:avLst/>
          </a:prstGeom>
          <a:noFill/>
        </p:spPr>
      </p:pic>
      <p:pic>
        <p:nvPicPr>
          <p:cNvPr id="16" name="Picture 5" descr="http://dgdesign.ru/uploads/posts/2014-02/thumbs/1391513927_zeleniy-list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V="1">
            <a:off x="4355976" y="5589240"/>
            <a:ext cx="1296144" cy="79208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Шаг 1</a:t>
            </a:r>
            <a:endParaRPr lang="ru-RU" sz="36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971600" y="1600200"/>
            <a:ext cx="6984776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Обводим детали: птичку, крылышко, клюв и листик на фетр и вырезаем.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http://f.mypage.ru/eb16a2eb27ead68a2ac1168596c80556_2643a4ec3a73b020cd4895397508c5f8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11760" y="2636912"/>
            <a:ext cx="4608512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http://dgdesign.ru/uploads/posts/2014-02/thumbs/1391513927_zeleniy-list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 flipV="1">
            <a:off x="5004048" y="4509120"/>
            <a:ext cx="1636545" cy="1000111"/>
          </a:xfrm>
          <a:prstGeom prst="rect">
            <a:avLst/>
          </a:prstGeom>
          <a:noFill/>
        </p:spPr>
      </p:pic>
      <p:pic>
        <p:nvPicPr>
          <p:cNvPr id="13" name="Рисунок 12" descr="http://f.mypage.ru/eb16a2eb27ead68a2ac1168596c80556_2643a4ec3a73b020cd4895397508c5f8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11760" y="4437112"/>
            <a:ext cx="108012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 descr="http://dgdesign.ru/uploads/posts/2014-02/thumbs/1391513927_zeleniy-list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 flipV="1">
            <a:off x="3419872" y="4581128"/>
            <a:ext cx="1636545" cy="1000111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Шаг 2</a:t>
            </a:r>
            <a:endParaRPr lang="ru-RU" sz="36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340768"/>
            <a:ext cx="6984776" cy="478539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Оформляем половинку птички пришиваем крылышко швом «вперёд иголку».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f.mypage.ru/89777cc77321561b6dcf37c8c77f4866_6c72cfc87ffaa02c40bdb05f79f4dd8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6" y="2780928"/>
            <a:ext cx="3168352" cy="230425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http://www.sew.koshkina.net/images/technologia/shov2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39952" y="2348880"/>
            <a:ext cx="3548658" cy="1281104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</p:pic>
      <p:pic>
        <p:nvPicPr>
          <p:cNvPr id="6" name="Рисунок 5" descr="http://f.mypage.ru/f3b779961fa9c3d24116413583cda7ac_6e85b4b30387394f5006207fcfe191dd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1960" y="3717032"/>
            <a:ext cx="3168352" cy="230425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581F4D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299</Words>
  <Application>Microsoft Office PowerPoint</Application>
  <PresentationFormat>Экран (4:3)</PresentationFormat>
  <Paragraphs>73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Необходимые материалы: </vt:lpstr>
      <vt:lpstr>СОБЛЮДАЙТЕ ТЕХНИКУ БЕЗОПАСНОСТИ !</vt:lpstr>
      <vt:lpstr>Слайд 6</vt:lpstr>
      <vt:lpstr>Детали закладки</vt:lpstr>
      <vt:lpstr>Шаг 1</vt:lpstr>
      <vt:lpstr>Шаг 2</vt:lpstr>
      <vt:lpstr>Шаг 3</vt:lpstr>
      <vt:lpstr>Шаг 4</vt:lpstr>
      <vt:lpstr>Шаг 5</vt:lpstr>
      <vt:lpstr>Шаг 6</vt:lpstr>
      <vt:lpstr>Закладка для книг готова!</vt:lpstr>
      <vt:lpstr>Слайд 15</vt:lpstr>
      <vt:lpstr>Используемые активные источники</vt:lpstr>
      <vt:lpstr>Слайд 17</vt:lpstr>
    </vt:vector>
  </TitlesOfParts>
  <Company>Зареченская СОШ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Зареченсчкая СОШ</dc:creator>
  <cp:lastModifiedBy>KarMaN</cp:lastModifiedBy>
  <cp:revision>40</cp:revision>
  <dcterms:created xsi:type="dcterms:W3CDTF">2015-08-09T20:45:30Z</dcterms:created>
  <dcterms:modified xsi:type="dcterms:W3CDTF">2016-05-02T00:25:33Z</dcterms:modified>
</cp:coreProperties>
</file>