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83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84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E23B-EAF5-41F6-BF78-AC85ED7AB12B}" type="datetimeFigureOut">
              <a:rPr lang="ru-RU" smtClean="0"/>
              <a:pPr/>
              <a:t>25.01.2010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EDC6-B7EB-407F-B237-DCA98F59D4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E23B-EAF5-41F6-BF78-AC85ED7AB12B}" type="datetimeFigureOut">
              <a:rPr lang="ru-RU" smtClean="0"/>
              <a:pPr/>
              <a:t>25.01.2010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EDC6-B7EB-407F-B237-DCA98F59D4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E23B-EAF5-41F6-BF78-AC85ED7AB12B}" type="datetimeFigureOut">
              <a:rPr lang="ru-RU" smtClean="0"/>
              <a:pPr/>
              <a:t>25.01.2010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EDC6-B7EB-407F-B237-DCA98F59D4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E23B-EAF5-41F6-BF78-AC85ED7AB12B}" type="datetimeFigureOut">
              <a:rPr lang="ru-RU" smtClean="0"/>
              <a:pPr/>
              <a:t>25.01.2010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EDC6-B7EB-407F-B237-DCA98F59D4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E23B-EAF5-41F6-BF78-AC85ED7AB12B}" type="datetimeFigureOut">
              <a:rPr lang="ru-RU" smtClean="0"/>
              <a:pPr/>
              <a:t>25.01.2010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EDC6-B7EB-407F-B237-DCA98F59D4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E23B-EAF5-41F6-BF78-AC85ED7AB12B}" type="datetimeFigureOut">
              <a:rPr lang="ru-RU" smtClean="0"/>
              <a:pPr/>
              <a:t>25.01.2010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EDC6-B7EB-407F-B237-DCA98F59D4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E23B-EAF5-41F6-BF78-AC85ED7AB12B}" type="datetimeFigureOut">
              <a:rPr lang="ru-RU" smtClean="0"/>
              <a:pPr/>
              <a:t>25.01.2010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EDC6-B7EB-407F-B237-DCA98F59D4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E23B-EAF5-41F6-BF78-AC85ED7AB12B}" type="datetimeFigureOut">
              <a:rPr lang="ru-RU" smtClean="0"/>
              <a:pPr/>
              <a:t>25.01.2010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EDC6-B7EB-407F-B237-DCA98F59D4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E23B-EAF5-41F6-BF78-AC85ED7AB12B}" type="datetimeFigureOut">
              <a:rPr lang="ru-RU" smtClean="0"/>
              <a:pPr/>
              <a:t>25.01.2010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EDC6-B7EB-407F-B237-DCA98F59D4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E23B-EAF5-41F6-BF78-AC85ED7AB12B}" type="datetimeFigureOut">
              <a:rPr lang="ru-RU" smtClean="0"/>
              <a:pPr/>
              <a:t>25.01.2010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EDC6-B7EB-407F-B237-DCA98F59D4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E23B-EAF5-41F6-BF78-AC85ED7AB12B}" type="datetimeFigureOut">
              <a:rPr lang="ru-RU" smtClean="0"/>
              <a:pPr/>
              <a:t>25.01.2010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EDC6-B7EB-407F-B237-DCA98F59D4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AE23B-EAF5-41F6-BF78-AC85ED7AB12B}" type="datetimeFigureOut">
              <a:rPr lang="ru-RU" smtClean="0"/>
              <a:pPr/>
              <a:t>25.01.2010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EEDC6-B7EB-407F-B237-DCA98F59D4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7772400" cy="4429155"/>
          </a:xfrm>
        </p:spPr>
        <p:txBody>
          <a:bodyPr>
            <a:prstTxWarp prst="textDe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Великие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русские писатели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Ребятишки, молча, подошли к белому графскому дому и остановились. </a:t>
            </a:r>
          </a:p>
          <a:p>
            <a:pPr>
              <a:buNone/>
            </a:pPr>
            <a:r>
              <a:rPr lang="ru-RU" dirty="0"/>
              <a:t>Двухэтажный дом показался им огромным ведь сами – то они выросли в низеньких избах под соломенными кровлями.  Ребятишки стояли и ждали графа. </a:t>
            </a:r>
          </a:p>
          <a:p>
            <a:pPr>
              <a:buNone/>
            </a:pPr>
            <a:r>
              <a:rPr lang="ru-RU" dirty="0"/>
              <a:t>   Граф вышел на крыльцо – плечистый, крепкий, с чёрной бородой. Ребята слегка заробели, когда он окинул их острым взглядом из – под густых бровей. Но граф улыбнулся, заговорил – и сразу вся робость прошла, сразу стало просто хорошо. С первой же встречи началась дружба.</a:t>
            </a:r>
          </a:p>
          <a:p>
            <a:pPr>
              <a:buNone/>
            </a:pPr>
            <a:r>
              <a:rPr lang="ru-RU" dirty="0"/>
              <a:t>А потом возникла и любовь к учителю, которая у многих ребят так и осталась на всю жизнь в их сердцах.  </a:t>
            </a:r>
          </a:p>
          <a:p>
            <a:pPr>
              <a:buNone/>
            </a:pPr>
            <a:r>
              <a:rPr lang="ru-RU" dirty="0"/>
              <a:t>   Учитель был графом, его полагалась называть «ваше сиятельство». </a:t>
            </a:r>
          </a:p>
          <a:p>
            <a:pPr>
              <a:buNone/>
            </a:pPr>
            <a:r>
              <a:rPr lang="ru-RU" dirty="0"/>
              <a:t>Но граф этого не хотел. </a:t>
            </a:r>
          </a:p>
          <a:p>
            <a:pPr>
              <a:buNone/>
            </a:pPr>
            <a:r>
              <a:rPr lang="ru-RU" dirty="0"/>
              <a:t>  «Не зовите меня» ваше сиятельство», - сказал он, - меня зовут…(Львом Николаевичем), так и зовите меня.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Викторина по басням И.А.Крылова.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                   </a:t>
            </a:r>
            <a:r>
              <a:rPr lang="ru-RU" dirty="0">
                <a:solidFill>
                  <a:srgbClr val="002060"/>
                </a:solidFill>
              </a:rPr>
              <a:t>…Ох! Басни смерть моя!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Насмешки </a:t>
            </a:r>
            <a:r>
              <a:rPr lang="ru-RU">
                <a:solidFill>
                  <a:srgbClr val="002060"/>
                </a:solidFill>
              </a:rPr>
              <a:t>вечные </a:t>
            </a:r>
            <a:r>
              <a:rPr lang="ru-RU" smtClean="0">
                <a:solidFill>
                  <a:srgbClr val="002060"/>
                </a:solidFill>
              </a:rPr>
              <a:t>надо </a:t>
            </a:r>
            <a:r>
              <a:rPr lang="ru-RU" dirty="0">
                <a:solidFill>
                  <a:srgbClr val="002060"/>
                </a:solidFill>
              </a:rPr>
              <a:t>львами! Над орлами!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Кто что ни говори: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Хотя животные, а всё –таки цари!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(А.С.Грибоедов. «Горе от ума»)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Picture 5" descr="Ivan_Krylov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87669" y="1600200"/>
            <a:ext cx="3759662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Какой ответ соответствует вопросу?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4038600" cy="500066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r>
              <a:rPr lang="ru-RU" sz="8000" dirty="0"/>
              <a:t>«Кумушка, мне странно это:                                 </a:t>
            </a:r>
          </a:p>
          <a:p>
            <a:pPr>
              <a:buNone/>
            </a:pPr>
            <a:r>
              <a:rPr lang="ru-RU" sz="8000" dirty="0" smtClean="0"/>
              <a:t>       Да </a:t>
            </a:r>
            <a:r>
              <a:rPr lang="ru-RU" sz="8000" dirty="0"/>
              <a:t>работала ль ты в лето?»                                  </a:t>
            </a:r>
          </a:p>
          <a:p>
            <a:pPr>
              <a:buNone/>
            </a:pPr>
            <a:r>
              <a:rPr lang="ru-RU" sz="8000" dirty="0" smtClean="0"/>
              <a:t>      («</a:t>
            </a:r>
            <a:r>
              <a:rPr lang="ru-RU" sz="8000" dirty="0"/>
              <a:t>Стрекоза и Муравей»)                                          </a:t>
            </a:r>
          </a:p>
          <a:p>
            <a:r>
              <a:rPr lang="ru-RU" sz="8000" dirty="0" smtClean="0"/>
              <a:t>«Смотри – </a:t>
            </a:r>
            <a:r>
              <a:rPr lang="ru-RU" sz="8000" dirty="0" err="1" smtClean="0"/>
              <a:t>ка</a:t>
            </a:r>
            <a:r>
              <a:rPr lang="ru-RU" sz="8000" dirty="0" smtClean="0"/>
              <a:t>, - говорит, - кум милый мой!</a:t>
            </a:r>
          </a:p>
          <a:p>
            <a:pPr>
              <a:buNone/>
            </a:pPr>
            <a:r>
              <a:rPr lang="ru-RU" sz="8000" dirty="0" smtClean="0"/>
              <a:t>       Что это там за рожа?»     </a:t>
            </a:r>
          </a:p>
          <a:p>
            <a:pPr>
              <a:buNone/>
            </a:pPr>
            <a:r>
              <a:rPr lang="ru-RU" sz="8000" dirty="0" smtClean="0"/>
              <a:t>       ( «Зеркало и обезьяна»)   </a:t>
            </a:r>
          </a:p>
          <a:p>
            <a:pPr>
              <a:buNone/>
            </a:pPr>
            <a:r>
              <a:rPr lang="ru-RU" sz="8000" dirty="0" smtClean="0"/>
              <a:t>.   «Соседка, перестань срамиться…-</a:t>
            </a:r>
          </a:p>
          <a:p>
            <a:pPr>
              <a:buNone/>
            </a:pPr>
            <a:r>
              <a:rPr lang="ru-RU" sz="8000" dirty="0" smtClean="0"/>
              <a:t>      Тебе ль с Слоном возиться?»</a:t>
            </a:r>
          </a:p>
          <a:p>
            <a:pPr>
              <a:buNone/>
            </a:pPr>
            <a:r>
              <a:rPr lang="ru-RU" sz="8000" dirty="0" smtClean="0"/>
              <a:t>       («Слон и Моська»)           </a:t>
            </a:r>
            <a:r>
              <a:rPr lang="ru-RU" sz="9600" dirty="0" smtClean="0"/>
              <a:t>        </a:t>
            </a:r>
            <a:endParaRPr lang="ru-RU" sz="9600" dirty="0"/>
          </a:p>
          <a:p>
            <a:pPr>
              <a:buNone/>
            </a:pPr>
            <a:r>
              <a:rPr lang="ru-RU" sz="9600" dirty="0" smtClean="0"/>
              <a:t>                                                        </a:t>
            </a:r>
            <a:endParaRPr lang="ru-RU" sz="9600" dirty="0"/>
          </a:p>
          <a:p>
            <a:pPr>
              <a:buNone/>
            </a:pPr>
            <a:r>
              <a:rPr lang="ru-RU" sz="7200" dirty="0" smtClean="0"/>
              <a:t>             </a:t>
            </a:r>
            <a:endParaRPr lang="ru-RU" sz="7200" dirty="0"/>
          </a:p>
          <a:p>
            <a:pPr>
              <a:buNone/>
            </a:pPr>
            <a:r>
              <a:rPr lang="ru-RU" sz="7200" dirty="0" smtClean="0"/>
              <a:t>       </a:t>
            </a:r>
            <a:endParaRPr lang="ru-RU" sz="7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038600" cy="50006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       «Когда бы на неё хоть чуть была похожа.</a:t>
            </a:r>
          </a:p>
          <a:p>
            <a:pPr>
              <a:buNone/>
            </a:pPr>
            <a:r>
              <a:rPr lang="ru-RU" sz="1800" dirty="0" smtClean="0"/>
              <a:t>         А ведь, признайся, есть</a:t>
            </a:r>
          </a:p>
          <a:p>
            <a:pPr>
              <a:buNone/>
            </a:pPr>
            <a:r>
              <a:rPr lang="ru-RU" sz="1800" dirty="0" smtClean="0"/>
              <a:t>         Из кумушек моих таких кривляк пять – шесть;</a:t>
            </a:r>
          </a:p>
          <a:p>
            <a:pPr>
              <a:buNone/>
            </a:pPr>
            <a:r>
              <a:rPr lang="ru-RU" sz="1800" dirty="0" smtClean="0"/>
              <a:t>       Я даже их могу по пальцам перечесть». </a:t>
            </a:r>
          </a:p>
          <a:p>
            <a:pPr>
              <a:buNone/>
            </a:pPr>
            <a:r>
              <a:rPr lang="ru-RU" sz="1800" dirty="0" smtClean="0"/>
              <a:t>           «До того ль, голубчик, было?</a:t>
            </a:r>
          </a:p>
          <a:p>
            <a:pPr>
              <a:buNone/>
            </a:pPr>
            <a:r>
              <a:rPr lang="ru-RU" sz="1800" dirty="0" smtClean="0"/>
              <a:t>             В мягких </a:t>
            </a:r>
            <a:r>
              <a:rPr lang="ru-RU" sz="1800" dirty="0" err="1" smtClean="0"/>
              <a:t>муравах</a:t>
            </a:r>
            <a:r>
              <a:rPr lang="ru-RU" sz="1800" dirty="0" smtClean="0"/>
              <a:t> у нас-</a:t>
            </a:r>
          </a:p>
          <a:p>
            <a:pPr>
              <a:buNone/>
            </a:pPr>
            <a:r>
              <a:rPr lang="ru-RU" sz="1800" dirty="0" smtClean="0"/>
              <a:t>              Песни, резвость всякий час,</a:t>
            </a:r>
          </a:p>
          <a:p>
            <a:pPr>
              <a:buNone/>
            </a:pPr>
            <a:r>
              <a:rPr lang="ru-RU" sz="1800" dirty="0" smtClean="0"/>
              <a:t>              Так что голову вскружило»</a:t>
            </a:r>
          </a:p>
          <a:p>
            <a:pPr>
              <a:buNone/>
            </a:pPr>
            <a:r>
              <a:rPr lang="ru-RU" sz="1800" dirty="0" smtClean="0"/>
              <a:t>         «Вот то – </a:t>
            </a:r>
            <a:r>
              <a:rPr lang="ru-RU" sz="1800" dirty="0" err="1" smtClean="0"/>
              <a:t>то</a:t>
            </a:r>
            <a:r>
              <a:rPr lang="ru-RU" sz="1800" dirty="0" smtClean="0"/>
              <a:t> мне и духу придаёт,</a:t>
            </a:r>
          </a:p>
          <a:p>
            <a:pPr>
              <a:buNone/>
            </a:pPr>
            <a:r>
              <a:rPr lang="ru-RU" sz="1800" dirty="0" smtClean="0"/>
              <a:t>          Что я, совсем без драки,</a:t>
            </a:r>
          </a:p>
          <a:p>
            <a:pPr>
              <a:buNone/>
            </a:pPr>
            <a:r>
              <a:rPr lang="ru-RU" sz="1800" dirty="0" smtClean="0"/>
              <a:t>           Могу попасть в большие забияки».</a:t>
            </a:r>
          </a:p>
          <a:p>
            <a:pPr>
              <a:buNone/>
            </a:pPr>
            <a:endParaRPr lang="ru-RU" sz="2000" dirty="0" smtClean="0"/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H="1">
            <a:off x="3679025" y="2035959"/>
            <a:ext cx="1785950" cy="171451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214678" y="1571612"/>
            <a:ext cx="1928826" cy="157163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000364" y="3786190"/>
            <a:ext cx="2214578" cy="128588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-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какой басне такая мораль?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«Вперёд чужой беде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не смейся, Голубок!»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(«Чиж и Голубь»)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«Уж сколько раз твердили миру,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Что лесть гнусна, вредна; но только всё не впрок,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И в сердце льстец всегда отыщет уголок».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(«Ворона и Лисица»)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</a:p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500063" y="785813"/>
            <a:ext cx="8229600" cy="53578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«Когда в товарищах согласья нет,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На лад их дело не пойдёт,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И выйдет из него не дело, только мука».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(«Лебедь, Щука и Рак»)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«Беда, коль пироги начнёт печи сапожник,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А сапоги тачать пирожник: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И дело не пойдёт на лад».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(«Щука и Кот»)</a:t>
            </a:r>
          </a:p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«Случается нередко нам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И труд и мудрость видеть там,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Где стоит только догадаться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За дело просто взяться».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(«Ларчик»)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Викторина по творчеству А.С.Пушкина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Где родился А.С.Пушкин?</a:t>
            </a:r>
            <a:endParaRPr lang="ru-RU" sz="2000" dirty="0" smtClean="0"/>
          </a:p>
          <a:p>
            <a:r>
              <a:rPr lang="ru-RU" dirty="0" smtClean="0"/>
              <a:t>Когда он родился? </a:t>
            </a:r>
            <a:endParaRPr lang="ru-RU" sz="2000" dirty="0" smtClean="0"/>
          </a:p>
          <a:p>
            <a:r>
              <a:rPr lang="ru-RU" dirty="0" smtClean="0"/>
              <a:t>Как ласково называла его няня?</a:t>
            </a:r>
            <a:endParaRPr lang="ru-RU" sz="2000" dirty="0" smtClean="0"/>
          </a:p>
          <a:p>
            <a:pPr lvl="5"/>
            <a:endParaRPr lang="ru-RU" dirty="0"/>
          </a:p>
        </p:txBody>
      </p:sp>
      <p:pic>
        <p:nvPicPr>
          <p:cNvPr id="5" name="Picture 5" descr="p_146i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57752" y="1643050"/>
            <a:ext cx="3143272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-Кто сказал (ну, без подсказки):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algn="ctr"/>
            <a:r>
              <a:rPr lang="ru-RU" dirty="0" smtClean="0"/>
              <a:t>«Что за прелесть эти сказки!»?</a:t>
            </a:r>
          </a:p>
          <a:p>
            <a:pPr algn="ctr">
              <a:buNone/>
            </a:pPr>
            <a:r>
              <a:rPr lang="ru-RU" dirty="0" smtClean="0"/>
              <a:t>Ну что ж, отправляемся, смело вперёд,</a:t>
            </a:r>
          </a:p>
          <a:p>
            <a:pPr algn="ctr">
              <a:buNone/>
            </a:pPr>
            <a:r>
              <a:rPr lang="ru-RU" dirty="0" smtClean="0"/>
              <a:t>Нас пушкинских сказок ждёт городок.</a:t>
            </a:r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4" name="Picture 6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5838" y="3213100"/>
            <a:ext cx="512445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Узнайте сказку по картинке.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4" descr="Рисунок1йуцук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0000" contrast="10000"/>
          </a:blip>
          <a:srcRect l="7700" t="5946" r="6818" b="13657"/>
          <a:stretch>
            <a:fillRect/>
          </a:stretch>
        </p:blipFill>
        <p:spPr bwMode="auto">
          <a:xfrm>
            <a:off x="2857488" y="1000108"/>
            <a:ext cx="341468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14480" y="5643578"/>
            <a:ext cx="59327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Сказка о рыбаке и рыбке</a:t>
            </a:r>
            <a:endParaRPr lang="ru-RU" sz="40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Рисунок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0000" contrast="10000"/>
          </a:blip>
          <a:srcRect l="5164" t="9953" r="11942" b="12061"/>
          <a:stretch>
            <a:fillRect/>
          </a:stretch>
        </p:blipFill>
        <p:spPr bwMode="auto">
          <a:xfrm>
            <a:off x="785786" y="714356"/>
            <a:ext cx="33485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71604" y="5500702"/>
            <a:ext cx="63355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Сказка о царе САЛТАНЕ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4" descr="Рисуно6к21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 l="8661" t="5641" r="10551" b="11209"/>
          <a:stretch>
            <a:fillRect/>
          </a:stretch>
        </p:blipFill>
        <p:spPr bwMode="auto">
          <a:xfrm>
            <a:off x="5000628" y="714356"/>
            <a:ext cx="3447359" cy="45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0070C0"/>
                </a:solidFill>
              </a:rPr>
              <a:t>ЦЕЛИ: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      Обобщить  </a:t>
            </a:r>
            <a:r>
              <a:rPr lang="ru-RU" sz="3600" dirty="0"/>
              <a:t>знания  детей по разделу;</a:t>
            </a:r>
          </a:p>
          <a:p>
            <a:r>
              <a:rPr lang="ru-RU" sz="3600" dirty="0"/>
              <a:t>	</a:t>
            </a:r>
            <a:r>
              <a:rPr lang="ru-RU" sz="3600" dirty="0" smtClean="0"/>
              <a:t>Совершенствовать </a:t>
            </a:r>
            <a:r>
              <a:rPr lang="ru-RU" sz="3600" dirty="0"/>
              <a:t>умение выразительности и осознанного чтения; </a:t>
            </a:r>
          </a:p>
          <a:p>
            <a:r>
              <a:rPr lang="ru-RU" sz="3600" dirty="0"/>
              <a:t>	</a:t>
            </a:r>
            <a:r>
              <a:rPr lang="ru-RU" sz="3600" dirty="0" smtClean="0"/>
              <a:t>Прививать </a:t>
            </a:r>
            <a:r>
              <a:rPr lang="ru-RU" sz="3600" dirty="0"/>
              <a:t>любовь и интерес к чтению, к книгам.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Рисунок2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0000" contrast="10000"/>
          </a:blip>
          <a:srcRect l="5209" t="10779" r="9119" b="7443"/>
          <a:stretch>
            <a:fillRect/>
          </a:stretch>
        </p:blipFill>
        <p:spPr bwMode="auto">
          <a:xfrm>
            <a:off x="5286380" y="428604"/>
            <a:ext cx="332265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Рисунок27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 l="6169" t="3986" r="6168" b="7462"/>
          <a:stretch>
            <a:fillRect/>
          </a:stretch>
        </p:blipFill>
        <p:spPr bwMode="auto">
          <a:xfrm>
            <a:off x="500034" y="214290"/>
            <a:ext cx="3559789" cy="50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728" y="5286388"/>
            <a:ext cx="619406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Сказка о мёртвой царевне </a:t>
            </a:r>
          </a:p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 о семи богатырях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Рисунок2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0000" contrast="10000"/>
          </a:blip>
          <a:srcRect l="4315" t="6207" r="3477" b="5023"/>
          <a:stretch>
            <a:fillRect/>
          </a:stretch>
        </p:blipFill>
        <p:spPr bwMode="auto">
          <a:xfrm>
            <a:off x="428596" y="357166"/>
            <a:ext cx="3584752" cy="48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Рисунок24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 l="4561" t="9618" r="7695" b="10765"/>
          <a:stretch>
            <a:fillRect/>
          </a:stretch>
        </p:blipFill>
        <p:spPr bwMode="auto">
          <a:xfrm>
            <a:off x="4643438" y="285728"/>
            <a:ext cx="4000500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71538" y="5500702"/>
            <a:ext cx="69781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Сказка о золотом петушке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Рисунок2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0000" contrast="10000"/>
          </a:blip>
          <a:srcRect l="10551" t="4509" r="8661" b="10365"/>
          <a:stretch>
            <a:fillRect/>
          </a:stretch>
        </p:blipFill>
        <p:spPr bwMode="auto">
          <a:xfrm>
            <a:off x="642910" y="214290"/>
            <a:ext cx="3577111" cy="50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Рисунок25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 l="5785" t="4268" r="4182" b="11128"/>
          <a:stretch>
            <a:fillRect/>
          </a:stretch>
        </p:blipFill>
        <p:spPr bwMode="auto">
          <a:xfrm>
            <a:off x="4643438" y="214290"/>
            <a:ext cx="3826215" cy="51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14480" y="5357826"/>
            <a:ext cx="546758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Сказка о попе и о</a:t>
            </a:r>
          </a:p>
          <a:p>
            <a:pPr algn="ctr"/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работнике его </a:t>
            </a:r>
            <a:r>
              <a:rPr lang="ru-RU" sz="4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Балде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Итог урока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Что вам особенно запомнилось, что произвело на вас большое впечатление во время наших уроков?</a:t>
            </a:r>
          </a:p>
          <a:p>
            <a:endParaRPr lang="ru-RU" dirty="0" smtClean="0"/>
          </a:p>
          <a:p>
            <a:r>
              <a:rPr lang="ru-RU" dirty="0" smtClean="0"/>
              <a:t>Давайте напишем письмо в прошлое нашим писателям. Что бы вам хотелось им сказать, за что поблагодарить?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>
              <a:buNone/>
            </a:pP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1928802"/>
            <a:ext cx="6143668" cy="27146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6" y="-1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Сегодня наш урок – праздник мы посвящаем великим русским писателям. </a:t>
            </a:r>
          </a:p>
          <a:p>
            <a:pPr>
              <a:buNone/>
            </a:pPr>
            <a:r>
              <a:rPr lang="ru-RU" dirty="0" smtClean="0"/>
              <a:t>А о ком мы  будем сегодня говорить, чьё творчество вспоминать, узнаем, разгадав кроссворд.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88" y="0"/>
            <a:ext cx="2643174" cy="9286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кроссворд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300906" y="3184525"/>
            <a:ext cx="454218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42976" y="1428736"/>
          <a:ext cx="5337174" cy="4198966"/>
        </p:xfrm>
        <a:graphic>
          <a:graphicData uri="http://schemas.openxmlformats.org/drawingml/2006/table">
            <a:tbl>
              <a:tblPr/>
              <a:tblGrid>
                <a:gridCol w="428628"/>
                <a:gridCol w="462378"/>
                <a:gridCol w="405927"/>
                <a:gridCol w="417579"/>
                <a:gridCol w="394275"/>
                <a:gridCol w="432799"/>
                <a:gridCol w="432967"/>
                <a:gridCol w="380556"/>
                <a:gridCol w="431073"/>
                <a:gridCol w="398478"/>
                <a:gridCol w="543624"/>
                <a:gridCol w="608890"/>
              </a:tblGrid>
              <a:tr h="50006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378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831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378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831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378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3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378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378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571604" y="2643182"/>
            <a:ext cx="26052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  </a:t>
            </a:r>
            <a:r>
              <a:rPr lang="ru-RU" sz="40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</a:t>
            </a:r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ы</a:t>
            </a:r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л о в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71604" y="2214554"/>
            <a:ext cx="26548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  у </a:t>
            </a:r>
            <a:r>
              <a:rPr lang="ru-RU" sz="40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ш</a:t>
            </a:r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к и </a:t>
            </a:r>
            <a:r>
              <a:rPr lang="ru-RU" sz="40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71604" y="3143248"/>
            <a:ext cx="29979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  о л с  т  о </a:t>
            </a:r>
            <a:r>
              <a:rPr lang="ru-RU" sz="40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й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71604" y="1714488"/>
            <a:ext cx="384592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  е </a:t>
            </a:r>
            <a:r>
              <a:rPr lang="ru-RU" sz="40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</a:t>
            </a:r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м о </a:t>
            </a:r>
            <a:r>
              <a:rPr lang="ru-RU" sz="40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</a:t>
            </a:r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т  о в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6" name="Содержимое 4" descr="http://viki.rdf.ru/media/viki/upload/preview/lermontov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43702" y="642918"/>
            <a:ext cx="1785950" cy="1872000"/>
          </a:xfrm>
          <a:prstGeom prst="rect">
            <a:avLst/>
          </a:prstGeom>
        </p:spPr>
      </p:pic>
      <p:pic>
        <p:nvPicPr>
          <p:cNvPr id="18" name="Содержимое 4" descr="http://artclassic.edu.ru/attach.asp?a_no=7289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71942"/>
            <a:ext cx="2052000" cy="24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 descr="Ivan_Krylov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7950" y="3357562"/>
            <a:ext cx="2362465" cy="2844000"/>
          </a:xfrm>
          <a:prstGeom prst="rect">
            <a:avLst/>
          </a:prstGeom>
          <a:noFill/>
        </p:spPr>
      </p:pic>
      <p:pic>
        <p:nvPicPr>
          <p:cNvPr id="20" name="Picture 5" descr="p_146i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500430" y="4000504"/>
            <a:ext cx="2280960" cy="259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>
                <a:solidFill>
                  <a:srgbClr val="0070C0"/>
                </a:solidFill>
              </a:rPr>
              <a:t>Конкурс чтецов  стихов М. Ю. Лермонтова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Кто </a:t>
            </a:r>
            <a:r>
              <a:rPr lang="ru-RU" sz="3600" dirty="0"/>
              <a:t>хочет прочитать полюбившиеся стихи Михаила Юрьевича наизусть?</a:t>
            </a:r>
          </a:p>
          <a:p>
            <a:endParaRPr lang="ru-RU" sz="3600" dirty="0"/>
          </a:p>
        </p:txBody>
      </p:sp>
      <p:pic>
        <p:nvPicPr>
          <p:cNvPr id="5" name="Picture 10" descr="lermontov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37855" y="1600200"/>
            <a:ext cx="365928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Сочинение стихотворений детьми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 </a:t>
            </a:r>
            <a:r>
              <a:rPr lang="ru-RU" dirty="0"/>
              <a:t>сейчас попробуем сами сочинить стихотворения, переделав данный текст. (Восстановите его по смыслу, а потом переделайте в стихотворения.)</a:t>
            </a:r>
          </a:p>
          <a:p>
            <a:pPr algn="ctr">
              <a:buNone/>
            </a:pPr>
            <a:r>
              <a:rPr lang="ru-RU" dirty="0">
                <a:solidFill>
                  <a:srgbClr val="002060"/>
                </a:solidFill>
              </a:rPr>
              <a:t>А с рассветом на село;</a:t>
            </a:r>
          </a:p>
          <a:p>
            <a:pPr algn="ctr">
              <a:buNone/>
            </a:pPr>
            <a:r>
              <a:rPr lang="ru-RU" dirty="0">
                <a:solidFill>
                  <a:srgbClr val="002060"/>
                </a:solidFill>
              </a:rPr>
              <a:t>На поля, на пустынный сад;</a:t>
            </a:r>
          </a:p>
          <a:p>
            <a:pPr algn="ctr">
              <a:buNone/>
            </a:pPr>
            <a:r>
              <a:rPr lang="ru-RU" dirty="0">
                <a:solidFill>
                  <a:srgbClr val="002060"/>
                </a:solidFill>
              </a:rPr>
              <a:t>Ночью бушевала буря;</a:t>
            </a:r>
          </a:p>
          <a:p>
            <a:pPr algn="ctr">
              <a:buNone/>
            </a:pPr>
            <a:r>
              <a:rPr lang="ru-RU" dirty="0">
                <a:solidFill>
                  <a:srgbClr val="002060"/>
                </a:solidFill>
              </a:rPr>
              <a:t>Понесло первым снегом.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стихотворение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/>
              <a:t>Ночью буря бушевала,</a:t>
            </a:r>
          </a:p>
          <a:p>
            <a:pPr algn="ctr">
              <a:buNone/>
            </a:pPr>
            <a:r>
              <a:rPr lang="ru-RU" sz="3600" dirty="0"/>
              <a:t>А с рассветом на село,</a:t>
            </a:r>
          </a:p>
          <a:p>
            <a:pPr algn="ctr">
              <a:buNone/>
            </a:pPr>
            <a:r>
              <a:rPr lang="ru-RU" sz="3600" dirty="0"/>
              <a:t>На поля, на сад пустынный</a:t>
            </a:r>
          </a:p>
          <a:p>
            <a:pPr algn="ctr">
              <a:buNone/>
            </a:pPr>
            <a:r>
              <a:rPr lang="ru-RU" sz="3600" dirty="0"/>
              <a:t>Первым снегом понесло</a:t>
            </a:r>
            <a:r>
              <a:rPr lang="ru-RU" sz="3600" dirty="0" smtClean="0"/>
              <a:t>.</a:t>
            </a:r>
            <a:endParaRPr lang="ru-RU" sz="3600" dirty="0"/>
          </a:p>
          <a:p>
            <a:pPr algn="ctr">
              <a:buNone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Сообщение о писателе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Крестьянским ребятишкам входить в усадьбу было заказано.  За каменной оградой густо зеленел старинный парк, там, как в лесу, пели птицы. Чисто разметённая берёзовая аллея, тихо светящееся из – за деревьев пруд – вот и всё, что можно было увидеть, если заглянуть в широкие, с круглыми башенками ворота. А где – то там, в глубине парка, в большом доме жил богатый и знатный граф.</a:t>
            </a:r>
          </a:p>
          <a:p>
            <a:endParaRPr lang="ru-RU" dirty="0"/>
          </a:p>
        </p:txBody>
      </p:sp>
      <p:pic>
        <p:nvPicPr>
          <p:cNvPr id="5" name="Содержимое 4" descr="http://artclassic.edu.ru/attach.asp?a_no=7289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1" y="1600200"/>
            <a:ext cx="357189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r>
              <a:rPr lang="ru-RU" sz="2400" dirty="0"/>
              <a:t>И вот- то удивились ребята, когда услышали, что граф созывает их к себе в усадьбу! По всем окрестным деревням прошёл говор. Зачем зовёт их граф? Говорит, что хочет учить их грамоте. </a:t>
            </a:r>
          </a:p>
          <a:p>
            <a:pPr>
              <a:buNone/>
            </a:pPr>
            <a:r>
              <a:rPr lang="ru-RU" sz="2400" dirty="0"/>
              <a:t>    В то время в городах было мало школ, а в деревнях и того меньше. Редко – </a:t>
            </a:r>
            <a:r>
              <a:rPr lang="ru-RU" sz="2400" dirty="0" err="1"/>
              <a:t>редко</a:t>
            </a:r>
            <a:r>
              <a:rPr lang="ru-RU" sz="2400" dirty="0"/>
              <a:t> какой грамотей находился в деревне. Чаще всего это был какой – </a:t>
            </a:r>
            <a:r>
              <a:rPr lang="ru-RU" sz="2400" dirty="0" err="1"/>
              <a:t>нибудь</a:t>
            </a:r>
            <a:r>
              <a:rPr lang="ru-RU" sz="2400" dirty="0"/>
              <a:t>  дьячок. И вся деревня ходила к нему на поклон. Если нужно написать письмо – неси ему пятак или гривенник, он напишет. </a:t>
            </a:r>
          </a:p>
          <a:p>
            <a:pPr>
              <a:buNone/>
            </a:pPr>
            <a:r>
              <a:rPr lang="ru-RU" sz="2400" dirty="0"/>
              <a:t>  Ни книг, ни газет. Только и радости, только и отдыха от беспросветного труда, что  сходят на праздники в церковь…</a:t>
            </a:r>
          </a:p>
          <a:p>
            <a:pPr>
              <a:buNone/>
            </a:pPr>
            <a:r>
              <a:rPr lang="ru-RU" sz="2400" dirty="0"/>
              <a:t>  И вот теперь показалась, что сам граф хочет устроить школу для крестьянских ребят и сам будет их учить.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999</Words>
  <Application>Microsoft Office PowerPoint</Application>
  <PresentationFormat>Экран (4:3)</PresentationFormat>
  <Paragraphs>143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Великие русские писатели</vt:lpstr>
      <vt:lpstr>ЦЕЛИ:</vt:lpstr>
      <vt:lpstr>Слайд 3</vt:lpstr>
      <vt:lpstr>кроссворд</vt:lpstr>
      <vt:lpstr> Конкурс чтецов  стихов М. Ю. Лермонтова</vt:lpstr>
      <vt:lpstr>Сочинение стихотворений детьми </vt:lpstr>
      <vt:lpstr>стихотворение</vt:lpstr>
      <vt:lpstr>Сообщение о писателе</vt:lpstr>
      <vt:lpstr>Слайд 9</vt:lpstr>
      <vt:lpstr>Слайд 10</vt:lpstr>
      <vt:lpstr>Викторина по басням И.А.Крылова. </vt:lpstr>
      <vt:lpstr>Какой ответ соответствует вопросу?</vt:lpstr>
      <vt:lpstr>- В какой басне такая мораль?</vt:lpstr>
      <vt:lpstr>Слайд 14</vt:lpstr>
      <vt:lpstr>Слайд 15</vt:lpstr>
      <vt:lpstr>Викторина по творчеству А.С.Пушкина</vt:lpstr>
      <vt:lpstr>-Кто сказал (ну, без подсказки):</vt:lpstr>
      <vt:lpstr>Узнайте сказку по картинке. </vt:lpstr>
      <vt:lpstr>Слайд 19</vt:lpstr>
      <vt:lpstr>Слайд 20</vt:lpstr>
      <vt:lpstr>Слайд 21</vt:lpstr>
      <vt:lpstr>Слайд 22</vt:lpstr>
      <vt:lpstr>Итог урока 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Тема:Великие русские писатели</dc:title>
  <dc:creator>Home</dc:creator>
  <cp:lastModifiedBy>alex_tech</cp:lastModifiedBy>
  <cp:revision>55</cp:revision>
  <dcterms:created xsi:type="dcterms:W3CDTF">2010-01-14T16:15:50Z</dcterms:created>
  <dcterms:modified xsi:type="dcterms:W3CDTF">2010-01-25T09:12:56Z</dcterms:modified>
</cp:coreProperties>
</file>