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0" autoAdjust="0"/>
  </p:normalViewPr>
  <p:slideViewPr>
    <p:cSldViewPr>
      <p:cViewPr varScale="1">
        <p:scale>
          <a:sx n="100" d="100"/>
          <a:sy n="100" d="100"/>
        </p:scale>
        <p:origin x="-210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0" y="0"/>
            <a:ext cx="8872538" cy="6858000"/>
            <a:chOff x="0" y="0"/>
            <a:chExt cx="5589" cy="4320"/>
          </a:xfrm>
        </p:grpSpPr>
        <p:sp>
          <p:nvSpPr>
            <p:cNvPr id="12291" name="Rectangle 3" descr="Stationery"/>
            <p:cNvSpPr>
              <a:spLocks noChangeArrowheads="1"/>
            </p:cNvSpPr>
            <p:nvPr/>
          </p:nvSpPr>
          <p:spPr bwMode="white">
            <a:xfrm>
              <a:off x="336" y="150"/>
              <a:ext cx="5253" cy="4026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2292" name="Picture 4" descr="minispir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ltGray">
            <a:xfrm>
              <a:off x="0" y="0"/>
              <a:ext cx="670" cy="4320"/>
            </a:xfrm>
            <a:prstGeom prst="rect">
              <a:avLst/>
            </a:prstGeom>
            <a:noFill/>
          </p:spPr>
        </p:pic>
      </p:grpSp>
      <p:sp>
        <p:nvSpPr>
          <p:cNvPr id="1229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62025" y="1925638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Щелчок правит образец заголовка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647825" y="3738563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ru-RU"/>
              <a:t>Щелчок правит образец подзаголовка</a:t>
            </a:r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962025" y="6100763"/>
            <a:ext cx="19050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endParaRPr lang="ru-RU"/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3400425" y="6100763"/>
            <a:ext cx="28956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endParaRPr lang="ru-RU"/>
          </a:p>
        </p:txBody>
      </p:sp>
      <p:sp>
        <p:nvSpPr>
          <p:cNvPr id="12297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29425" y="6100763"/>
            <a:ext cx="1905000" cy="457200"/>
          </a:xfrm>
        </p:spPr>
        <p:txBody>
          <a:bodyPr/>
          <a:lstStyle>
            <a:lvl1pPr>
              <a:defRPr>
                <a:solidFill>
                  <a:srgbClr val="A08366"/>
                </a:solidFill>
              </a:defRPr>
            </a:lvl1pPr>
          </a:lstStyle>
          <a:p>
            <a:fld id="{17CF793B-3CFF-425A-A48A-00A3A4289E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9BE8AA-3655-4704-9D43-D5E3F6059C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19900" y="4572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90600" y="4572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39B5C-99D1-4C61-BE61-1E8E3AAB5F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DB791-4331-42A1-8274-4C70919C44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FCCD3-9CDD-4E52-B5D2-A7808ABB6A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906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0CC415-F22E-42D3-B567-C85F1EA779A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7F91FB-29FC-4940-AEBE-EEAA61C409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9A4C5-06D5-4EF7-990C-BDF55A9FB0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0511B-7FAE-492F-B242-551F94C99F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381B1-09C6-455D-B850-090FCBDB92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F90D51-D8F0-4BA9-80F9-38FC8C0ACB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8C735A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0" y="0"/>
            <a:ext cx="8872538" cy="6858000"/>
            <a:chOff x="0" y="0"/>
            <a:chExt cx="5589" cy="4320"/>
          </a:xfrm>
        </p:grpSpPr>
        <p:sp>
          <p:nvSpPr>
            <p:cNvPr id="11267" name="Rectangle 3"/>
            <p:cNvSpPr>
              <a:spLocks noChangeArrowheads="1"/>
            </p:cNvSpPr>
            <p:nvPr/>
          </p:nvSpPr>
          <p:spPr bwMode="ltGray">
            <a:xfrm>
              <a:off x="336" y="150"/>
              <a:ext cx="5253" cy="402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1268" name="Picture 4" descr="minispir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ltGray">
            <a:xfrm>
              <a:off x="0" y="0"/>
              <a:ext cx="670" cy="4320"/>
            </a:xfrm>
            <a:prstGeom prst="rect">
              <a:avLst/>
            </a:prstGeom>
            <a:noFill/>
          </p:spPr>
        </p:pic>
        <p:sp>
          <p:nvSpPr>
            <p:cNvPr id="11269" name="Line 5"/>
            <p:cNvSpPr>
              <a:spLocks noChangeShapeType="1"/>
            </p:cNvSpPr>
            <p:nvPr/>
          </p:nvSpPr>
          <p:spPr bwMode="ltGray">
            <a:xfrm>
              <a:off x="640" y="1008"/>
              <a:ext cx="4880" cy="0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127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828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06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096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960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solidFill>
                  <a:schemeClr val="bg2"/>
                </a:solidFill>
              </a:defRPr>
            </a:lvl1pPr>
          </a:lstStyle>
          <a:p>
            <a:fld id="{1EA240BB-D89D-4738-B5EB-6D9E0E2D662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Monotype Sorts" pitchFamily="2" charset="2"/>
        <a:buChar char="4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533400"/>
            <a:ext cx="7772400" cy="1143000"/>
          </a:xfrm>
        </p:spPr>
        <p:txBody>
          <a:bodyPr/>
          <a:lstStyle/>
          <a:p>
            <a:r>
              <a:rPr lang="ru-RU" sz="8800" i="1"/>
              <a:t>ГЕОМЕТРИЯ</a:t>
            </a: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743200"/>
            <a:ext cx="6400800" cy="2819400"/>
          </a:xfrm>
        </p:spPr>
        <p:txBody>
          <a:bodyPr/>
          <a:lstStyle/>
          <a:p>
            <a:r>
              <a:rPr lang="ru-RU" sz="4800" dirty="0"/>
              <a:t>Векторы </a:t>
            </a:r>
          </a:p>
          <a:p>
            <a:r>
              <a:rPr lang="ru-RU" sz="4800" dirty="0"/>
              <a:t>в </a:t>
            </a:r>
          </a:p>
          <a:p>
            <a:r>
              <a:rPr lang="ru-RU" sz="4800" dirty="0"/>
              <a:t>пространстве</a:t>
            </a:r>
            <a:endParaRPr lang="ru-RU" dirty="0"/>
          </a:p>
        </p:txBody>
      </p:sp>
      <p:sp>
        <p:nvSpPr>
          <p:cNvPr id="6" name="Рамка 5"/>
          <p:cNvSpPr/>
          <p:nvPr/>
        </p:nvSpPr>
        <p:spPr bwMode="auto">
          <a:xfrm>
            <a:off x="3571868" y="6000768"/>
            <a:ext cx="2643206" cy="500066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rPr>
              <a:t>Prezentacii.com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533400"/>
            <a:ext cx="7772400" cy="1143000"/>
          </a:xfrm>
        </p:spPr>
        <p:txBody>
          <a:bodyPr/>
          <a:lstStyle/>
          <a:p>
            <a:r>
              <a:rPr lang="ru-RU" sz="6000"/>
              <a:t>В Е К Т О Р</a:t>
            </a:r>
            <a:r>
              <a:rPr lang="ru-RU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1447800"/>
            <a:ext cx="7924800" cy="609600"/>
          </a:xfrm>
        </p:spPr>
        <p:txBody>
          <a:bodyPr/>
          <a:lstStyle/>
          <a:p>
            <a:r>
              <a:rPr lang="ru-RU"/>
              <a:t> -  </a:t>
            </a:r>
            <a:r>
              <a:rPr lang="ru-RU" sz="3600"/>
              <a:t>это направленный отрезок 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 flipV="1">
            <a:off x="2514600" y="2819400"/>
            <a:ext cx="4038600" cy="2590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331913" y="5300663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Начало вектора 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5867400" y="2276475"/>
            <a:ext cx="2078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Конец вектора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 rot="-2107616">
            <a:off x="3962400" y="3886200"/>
            <a:ext cx="31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 flipV="1">
            <a:off x="3962400" y="3962400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457200"/>
            <a:ext cx="7772400" cy="1143000"/>
          </a:xfrm>
        </p:spPr>
        <p:txBody>
          <a:bodyPr/>
          <a:lstStyle/>
          <a:p>
            <a:r>
              <a:rPr lang="ru-RU"/>
              <a:t>КОЛЛИНЕАРНЫЕ ВЕКТОРЫ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5181600"/>
            <a:ext cx="7848600" cy="1143000"/>
          </a:xfrm>
        </p:spPr>
        <p:txBody>
          <a:bodyPr/>
          <a:lstStyle/>
          <a:p>
            <a:r>
              <a:rPr lang="ru-RU"/>
              <a:t> - это векторы, лежащие на одной или на параллельных прямых</a:t>
            </a:r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>
            <a:off x="1600200" y="28194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5334000" y="22098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3657600" y="40386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2743200" y="2362200"/>
            <a:ext cx="31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2743200" y="24384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6553200" y="1752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b</a:t>
            </a:r>
            <a:endParaRPr lang="ru-RU"/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>
            <a:off x="6588125" y="1844675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4419600" y="3581400"/>
            <a:ext cx="31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c</a:t>
            </a:r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>
            <a:off x="4495800" y="3657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81000"/>
            <a:ext cx="7772400" cy="1143000"/>
          </a:xfrm>
        </p:spPr>
        <p:txBody>
          <a:bodyPr/>
          <a:lstStyle/>
          <a:p>
            <a:r>
              <a:rPr lang="ru-RU"/>
              <a:t>СОНАПРАВЛЕННЫЕ ВЕКТОРЫ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4953000"/>
            <a:ext cx="7848600" cy="1295400"/>
          </a:xfrm>
        </p:spPr>
        <p:txBody>
          <a:bodyPr/>
          <a:lstStyle/>
          <a:p>
            <a:r>
              <a:rPr lang="ru-RU"/>
              <a:t> -  это векторы, имеющие одно направление</a:t>
            </a:r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 flipV="1">
            <a:off x="2743200" y="2667000"/>
            <a:ext cx="16002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 flipV="1">
            <a:off x="5029200" y="2743200"/>
            <a:ext cx="22098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 rot="18903911" flipH="1">
            <a:off x="3048000" y="2971800"/>
            <a:ext cx="30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а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 rot="-2320196">
            <a:off x="5867400" y="3200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b</a:t>
            </a:r>
            <a:endParaRPr lang="ru-RU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 flipV="1">
            <a:off x="3048000" y="30480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9" name="Line 9"/>
          <p:cNvSpPr>
            <a:spLocks noChangeShapeType="1"/>
          </p:cNvSpPr>
          <p:nvPr/>
        </p:nvSpPr>
        <p:spPr bwMode="auto">
          <a:xfrm flipV="1">
            <a:off x="5867400" y="32766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533400"/>
            <a:ext cx="7924800" cy="2667000"/>
          </a:xfrm>
        </p:spPr>
        <p:txBody>
          <a:bodyPr/>
          <a:lstStyle/>
          <a:p>
            <a:r>
              <a:rPr lang="ru-RU"/>
              <a:t>Если векторы сонаправлены и их длины равны, то эти векторы называются</a:t>
            </a:r>
            <a:br>
              <a:rPr lang="ru-RU"/>
            </a:br>
            <a:r>
              <a:rPr lang="ru-RU"/>
              <a:t> РАВНЫМИ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 flipV="1">
            <a:off x="533400" y="6477000"/>
            <a:ext cx="8382000" cy="76200"/>
          </a:xfrm>
        </p:spPr>
        <p:txBody>
          <a:bodyPr/>
          <a:lstStyle/>
          <a:p>
            <a:endParaRPr lang="ru-RU"/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 flipV="1">
            <a:off x="2667000" y="4343400"/>
            <a:ext cx="2819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 flipV="1">
            <a:off x="4191000" y="4572000"/>
            <a:ext cx="28194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 rot="-1412560">
            <a:off x="3657600" y="4419600"/>
            <a:ext cx="31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а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 rot="-1052672">
            <a:off x="5181600" y="4648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b</a:t>
            </a:r>
            <a:endParaRPr lang="ru-RU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 flipV="1">
            <a:off x="3657600" y="4495800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 flipV="1">
            <a:off x="5181600" y="4724400"/>
            <a:ext cx="228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62025" y="533400"/>
            <a:ext cx="7772400" cy="990600"/>
          </a:xfrm>
        </p:spPr>
        <p:txBody>
          <a:bodyPr/>
          <a:lstStyle/>
          <a:p>
            <a:r>
              <a:rPr lang="ru-RU" u="sng"/>
              <a:t>СЛОЖЕНИЕ ВЕКТОРОВ</a:t>
            </a: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733800"/>
            <a:ext cx="8001000" cy="2590800"/>
          </a:xfrm>
        </p:spPr>
        <p:txBody>
          <a:bodyPr/>
          <a:lstStyle/>
          <a:p>
            <a:r>
              <a:rPr lang="ru-RU"/>
              <a:t>Для любых векторов справедливы равенства:</a:t>
            </a:r>
          </a:p>
          <a:p>
            <a:r>
              <a:rPr lang="en-US"/>
              <a:t>a+b=b+a (</a:t>
            </a:r>
            <a:r>
              <a:rPr lang="ru-RU"/>
              <a:t>переместительный закон</a:t>
            </a:r>
            <a:r>
              <a:rPr lang="en-US"/>
              <a:t>)</a:t>
            </a:r>
          </a:p>
          <a:p>
            <a:r>
              <a:rPr lang="en-US"/>
              <a:t>(a+b)+c=a+ (b+c) (сочетательный закон) </a:t>
            </a:r>
            <a:endParaRPr lang="ru-RU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 flipV="1">
            <a:off x="1828800" y="2362200"/>
            <a:ext cx="1066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 flipV="1">
            <a:off x="3429000" y="2286000"/>
            <a:ext cx="1066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>
            <a:off x="6172200" y="18288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4495800" y="23622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 rot="-2600011">
            <a:off x="2133600" y="2438400"/>
            <a:ext cx="31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a</a:t>
            </a:r>
            <a:endParaRPr lang="ru-RU"/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6781800" y="1447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b</a:t>
            </a:r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 flipV="1">
            <a:off x="2133600" y="2438400"/>
            <a:ext cx="228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22" name="Line 14"/>
          <p:cNvSpPr>
            <a:spLocks noChangeShapeType="1"/>
          </p:cNvSpPr>
          <p:nvPr/>
        </p:nvSpPr>
        <p:spPr bwMode="auto">
          <a:xfrm flipV="1">
            <a:off x="3429000" y="2362200"/>
            <a:ext cx="29718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23" name="Line 15"/>
          <p:cNvSpPr>
            <a:spLocks noChangeShapeType="1"/>
          </p:cNvSpPr>
          <p:nvPr/>
        </p:nvSpPr>
        <p:spPr bwMode="auto">
          <a:xfrm>
            <a:off x="6858000" y="1524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 rot="-833859">
            <a:off x="4429125" y="2814638"/>
            <a:ext cx="642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a+b</a:t>
            </a:r>
          </a:p>
        </p:txBody>
      </p:sp>
      <p:sp>
        <p:nvSpPr>
          <p:cNvPr id="17426" name="Line 18"/>
          <p:cNvSpPr>
            <a:spLocks noChangeShapeType="1"/>
          </p:cNvSpPr>
          <p:nvPr/>
        </p:nvSpPr>
        <p:spPr bwMode="auto">
          <a:xfrm flipV="1">
            <a:off x="4495800" y="2971800"/>
            <a:ext cx="228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27" name="Line 19"/>
          <p:cNvSpPr>
            <a:spLocks noChangeShapeType="1"/>
          </p:cNvSpPr>
          <p:nvPr/>
        </p:nvSpPr>
        <p:spPr bwMode="auto">
          <a:xfrm flipV="1">
            <a:off x="4800600" y="2895600"/>
            <a:ext cx="152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457200"/>
            <a:ext cx="7772400" cy="1143000"/>
          </a:xfrm>
        </p:spPr>
        <p:txBody>
          <a:bodyPr/>
          <a:lstStyle/>
          <a:p>
            <a:r>
              <a:rPr lang="ru-RU"/>
              <a:t>УМНОЖЕНИЕ ВЕКТОРА НА ЧИСЛО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2362200"/>
            <a:ext cx="7543800" cy="3581400"/>
          </a:xfrm>
        </p:spPr>
        <p:txBody>
          <a:bodyPr/>
          <a:lstStyle/>
          <a:p>
            <a:r>
              <a:rPr lang="en-US"/>
              <a:t>(kl) a =k (la)  -  </a:t>
            </a:r>
            <a:r>
              <a:rPr lang="ru-RU"/>
              <a:t>сочетательный закон </a:t>
            </a:r>
            <a:endParaRPr lang="en-US"/>
          </a:p>
          <a:p>
            <a:r>
              <a:rPr lang="en-US"/>
              <a:t>k (a+b) = ka + kb  -  1-ый распределительный закон</a:t>
            </a:r>
          </a:p>
          <a:p>
            <a:r>
              <a:rPr lang="en-US"/>
              <a:t>(k + l) a = ka + la  -  2-ой распределительный закон </a:t>
            </a:r>
          </a:p>
          <a:p>
            <a:r>
              <a:rPr lang="en-US"/>
              <a:t> </a:t>
            </a:r>
            <a:endParaRPr lang="ru-RU"/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2362200" y="24384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3429000" y="2514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auto">
          <a:xfrm>
            <a:off x="3124200" y="3048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3581400" y="3048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5257800" y="2971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6096000" y="29718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>
            <a:off x="4724400" y="4191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>
            <a:off x="5410200" y="4191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5" name="Line 13"/>
          <p:cNvSpPr>
            <a:spLocks noChangeShapeType="1"/>
          </p:cNvSpPr>
          <p:nvPr/>
        </p:nvSpPr>
        <p:spPr bwMode="auto">
          <a:xfrm>
            <a:off x="3886200" y="4191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традь">
  <a:themeElements>
    <a:clrScheme name="Тетрадь 1">
      <a:dk1>
        <a:srgbClr val="402000"/>
      </a:dk1>
      <a:lt1>
        <a:srgbClr val="FBFAE2"/>
      </a:lt1>
      <a:dk2>
        <a:srgbClr val="996633"/>
      </a:dk2>
      <a:lt2>
        <a:srgbClr val="A08366"/>
      </a:lt2>
      <a:accent1>
        <a:srgbClr val="CE9964"/>
      </a:accent1>
      <a:accent2>
        <a:srgbClr val="CD3333"/>
      </a:accent2>
      <a:accent3>
        <a:srgbClr val="FDFCEE"/>
      </a:accent3>
      <a:accent4>
        <a:srgbClr val="351A00"/>
      </a:accent4>
      <a:accent5>
        <a:srgbClr val="E3CAB8"/>
      </a:accent5>
      <a:accent6>
        <a:srgbClr val="BA2D2D"/>
      </a:accent6>
      <a:hlink>
        <a:srgbClr val="9A7F32"/>
      </a:hlink>
      <a:folHlink>
        <a:srgbClr val="ECA07A"/>
      </a:folHlink>
    </a:clrScheme>
    <a:fontScheme name="Тетрадь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Тетрадь 1">
        <a:dk1>
          <a:srgbClr val="402000"/>
        </a:dk1>
        <a:lt1>
          <a:srgbClr val="FBFAE2"/>
        </a:lt1>
        <a:dk2>
          <a:srgbClr val="996633"/>
        </a:dk2>
        <a:lt2>
          <a:srgbClr val="A08366"/>
        </a:lt2>
        <a:accent1>
          <a:srgbClr val="CE9964"/>
        </a:accent1>
        <a:accent2>
          <a:srgbClr val="CD3333"/>
        </a:accent2>
        <a:accent3>
          <a:srgbClr val="FDFCEE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2">
        <a:dk1>
          <a:srgbClr val="402000"/>
        </a:dk1>
        <a:lt1>
          <a:srgbClr val="FFFFFF"/>
        </a:lt1>
        <a:dk2>
          <a:srgbClr val="996633"/>
        </a:dk2>
        <a:lt2>
          <a:srgbClr val="A08366"/>
        </a:lt2>
        <a:accent1>
          <a:srgbClr val="CE9964"/>
        </a:accent1>
        <a:accent2>
          <a:srgbClr val="CD3333"/>
        </a:accent2>
        <a:accent3>
          <a:srgbClr val="FFFFFF"/>
        </a:accent3>
        <a:accent4>
          <a:srgbClr val="351A00"/>
        </a:accent4>
        <a:accent5>
          <a:srgbClr val="E3CAB8"/>
        </a:accent5>
        <a:accent6>
          <a:srgbClr val="BA2D2D"/>
        </a:accent6>
        <a:hlink>
          <a:srgbClr val="9A7F32"/>
        </a:hlink>
        <a:folHlink>
          <a:srgbClr val="ECA0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4">
        <a:dk1>
          <a:srgbClr val="1C1C1C"/>
        </a:dk1>
        <a:lt1>
          <a:srgbClr val="FFFFFF"/>
        </a:lt1>
        <a:dk2>
          <a:srgbClr val="000066"/>
        </a:dk2>
        <a:lt2>
          <a:srgbClr val="666699"/>
        </a:lt2>
        <a:accent1>
          <a:srgbClr val="FF5050"/>
        </a:accent1>
        <a:accent2>
          <a:srgbClr val="009999"/>
        </a:accent2>
        <a:accent3>
          <a:srgbClr val="FFFFFF"/>
        </a:accent3>
        <a:accent4>
          <a:srgbClr val="161616"/>
        </a:accent4>
        <a:accent5>
          <a:srgbClr val="FFB3B3"/>
        </a:accent5>
        <a:accent6>
          <a:srgbClr val="008A8A"/>
        </a:accent6>
        <a:hlink>
          <a:srgbClr val="3366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Office\Шаблоны\Дизайны презентаций\Тетрадь.pot</Template>
  <TotalTime>139</TotalTime>
  <Words>135</Words>
  <Application>Microsoft Office PowerPoint</Application>
  <PresentationFormat>Экран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Times New Roman</vt:lpstr>
      <vt:lpstr>Monotype Sorts</vt:lpstr>
      <vt:lpstr>Тетрадь</vt:lpstr>
      <vt:lpstr>ГЕОМЕТРИЯ</vt:lpstr>
      <vt:lpstr>В Е К Т О Р </vt:lpstr>
      <vt:lpstr>КОЛЛИНЕАРНЫЕ ВЕКТОРЫ</vt:lpstr>
      <vt:lpstr>СОНАПРАВЛЕННЫЕ ВЕКТОРЫ</vt:lpstr>
      <vt:lpstr>Если векторы сонаправлены и их длины равны, то эти векторы называются  РАВНЫМИ</vt:lpstr>
      <vt:lpstr>СЛОЖЕНИЕ ВЕКТОРОВ</vt:lpstr>
      <vt:lpstr>УМНОЖЕНИЕ ВЕКТОРА НА ЧИСЛО</vt:lpstr>
    </vt:vector>
  </TitlesOfParts>
  <Company>60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ГЕОМЕТРИЯ</dc:title>
  <dc:creator>60</dc:creator>
  <cp:lastModifiedBy>Admin</cp:lastModifiedBy>
  <cp:revision>9</cp:revision>
  <dcterms:created xsi:type="dcterms:W3CDTF">2000-09-22T03:25:04Z</dcterms:created>
  <dcterms:modified xsi:type="dcterms:W3CDTF">2012-04-18T19:45:07Z</dcterms:modified>
</cp:coreProperties>
</file>