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29E1"/>
    <a:srgbClr val="3DE8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B4C71EC6-210F-42DE-9C53-41977AD35B3D}" type="datetimeFigureOut">
              <a:rPr lang="ru-RU" smtClean="0"/>
              <a:t>18.01.2012</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18.01.2012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18.01.2012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18.01.2012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18.01.2012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18.01.2012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B4C71EC6-210F-42DE-9C53-41977AD35B3D}" type="datetimeFigureOut">
              <a:rPr lang="ru-RU" smtClean="0"/>
              <a:t>18.01.2012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B4C71EC6-210F-42DE-9C53-41977AD35B3D}" type="datetimeFigureOut">
              <a:rPr lang="ru-RU" smtClean="0"/>
              <a:t>18.01.2012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18.01.2012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18.01.2012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18.01.2012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C71EC6-210F-42DE-9C53-41977AD35B3D}" type="datetimeFigureOut">
              <a:rPr lang="ru-RU" smtClean="0"/>
              <a:t>18.01.2012</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9B0651-EE4F-4900-A07F-96A6BFA9D0F0}"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87624" y="1412776"/>
            <a:ext cx="6584776" cy="1368152"/>
          </a:xfrm>
        </p:spPr>
        <p:txBody>
          <a:bodyPr>
            <a:noAutofit/>
          </a:bodyPr>
          <a:lstStyle/>
          <a:p>
            <a:r>
              <a:rPr lang="ru-RU" sz="9600" b="1" cap="none" dirty="0" smtClean="0">
                <a:solidFill>
                  <a:schemeClr val="tx1"/>
                </a:solidFill>
                <a:effectLst/>
                <a:latin typeface="Monotype Corsiva" pitchFamily="66" charset="0"/>
              </a:rPr>
              <a:t>Угарный газ</a:t>
            </a:r>
            <a:endParaRPr lang="ru-RU" sz="9600" b="1" cap="none" dirty="0">
              <a:solidFill>
                <a:schemeClr val="tx1"/>
              </a:solidFill>
              <a:effectLst/>
              <a:latin typeface="Monotype Corsiva" pitchFamily="66" charset="0"/>
            </a:endParaRPr>
          </a:p>
        </p:txBody>
      </p:sp>
      <p:sp>
        <p:nvSpPr>
          <p:cNvPr id="3" name="Подзаголовок 2"/>
          <p:cNvSpPr>
            <a:spLocks noGrp="1"/>
          </p:cNvSpPr>
          <p:nvPr>
            <p:ph type="subTitle" idx="1"/>
          </p:nvPr>
        </p:nvSpPr>
        <p:spPr>
          <a:xfrm>
            <a:off x="179512" y="2564904"/>
            <a:ext cx="8712968" cy="3960440"/>
          </a:xfrm>
        </p:spPr>
        <p:txBody>
          <a:bodyPr>
            <a:normAutofit/>
          </a:bodyPr>
          <a:lstStyle/>
          <a:p>
            <a:r>
              <a:rPr lang="ru-RU" b="1" dirty="0" smtClean="0">
                <a:solidFill>
                  <a:schemeClr val="bg1"/>
                </a:solidFill>
                <a:latin typeface="Monotype Corsiva" pitchFamily="66" charset="0"/>
              </a:rPr>
              <a:t> </a:t>
            </a:r>
          </a:p>
          <a:p>
            <a:endParaRPr lang="ru-RU" b="1" dirty="0">
              <a:solidFill>
                <a:schemeClr val="bg1"/>
              </a:solidFill>
              <a:latin typeface="Monotype Corsiva" pitchFamily="66" charset="0"/>
            </a:endParaRPr>
          </a:p>
          <a:p>
            <a:endParaRPr lang="ru-RU" b="1" dirty="0" smtClean="0">
              <a:solidFill>
                <a:schemeClr val="bg1"/>
              </a:solidFill>
              <a:latin typeface="Monotype Corsiva" pitchFamily="66" charset="0"/>
            </a:endParaRPr>
          </a:p>
          <a:p>
            <a:endParaRPr lang="ru-RU" b="1" dirty="0">
              <a:solidFill>
                <a:schemeClr val="bg1"/>
              </a:solidFill>
              <a:latin typeface="Monotype Corsiva" pitchFamily="66" charset="0"/>
            </a:endParaRPr>
          </a:p>
          <a:p>
            <a:endParaRPr lang="ru-RU" b="1" dirty="0" smtClean="0">
              <a:solidFill>
                <a:schemeClr val="bg1"/>
              </a:solidFill>
              <a:latin typeface="Monotype Corsiva" pitchFamily="66" charset="0"/>
            </a:endParaRPr>
          </a:p>
          <a:p>
            <a:endParaRPr lang="ru-RU" b="1" dirty="0">
              <a:solidFill>
                <a:schemeClr val="bg1"/>
              </a:solidFill>
              <a:latin typeface="Monotype Corsiva" pitchFamily="66" charset="0"/>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4869160"/>
            <a:ext cx="1905000" cy="1504950"/>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8" y="3671689"/>
            <a:ext cx="1905000" cy="1009650"/>
          </a:xfrm>
          <a:prstGeom prst="rect">
            <a:avLst/>
          </a:prstGeom>
        </p:spPr>
      </p:pic>
    </p:spTree>
    <p:extLst>
      <p:ext uri="{BB962C8B-B14F-4D97-AF65-F5344CB8AC3E}">
        <p14:creationId xmlns:p14="http://schemas.microsoft.com/office/powerpoint/2010/main" val="3074328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661648" cy="288032"/>
          </a:xfrm>
        </p:spPr>
        <p:txBody>
          <a:bodyPr>
            <a:normAutofit fontScale="90000"/>
          </a:bodyPr>
          <a:lstStyle/>
          <a:p>
            <a:pPr lvl="0"/>
            <a:r>
              <a:rPr lang="ru-RU" dirty="0">
                <a:solidFill>
                  <a:schemeClr val="tx1"/>
                </a:solidFill>
              </a:rPr>
              <a:t/>
            </a:r>
            <a:br>
              <a:rPr lang="ru-RU" dirty="0">
                <a:solidFill>
                  <a:schemeClr val="tx1"/>
                </a:solidFill>
              </a:rPr>
            </a:br>
            <a:endParaRPr lang="ru-RU" dirty="0">
              <a:solidFill>
                <a:schemeClr val="tx1"/>
              </a:solidFill>
            </a:endParaRPr>
          </a:p>
        </p:txBody>
      </p:sp>
      <p:sp>
        <p:nvSpPr>
          <p:cNvPr id="3" name="Объект 2"/>
          <p:cNvSpPr>
            <a:spLocks noGrp="1"/>
          </p:cNvSpPr>
          <p:nvPr>
            <p:ph idx="1"/>
          </p:nvPr>
        </p:nvSpPr>
        <p:spPr>
          <a:xfrm>
            <a:off x="395536" y="764704"/>
            <a:ext cx="8229600" cy="4536504"/>
          </a:xfrm>
        </p:spPr>
        <p:txBody>
          <a:bodyPr/>
          <a:lstStyle/>
          <a:p>
            <a:pPr>
              <a:buClr>
                <a:srgbClr val="0033CC"/>
              </a:buClr>
              <a:buFont typeface="Wingdings" pitchFamily="2" charset="2"/>
              <a:buChar char="Ø"/>
            </a:pPr>
            <a:r>
              <a:rPr lang="ru-RU" sz="3600" b="1" dirty="0" smtClean="0"/>
              <a:t>Что такое угарный газ?</a:t>
            </a:r>
          </a:p>
          <a:p>
            <a:pPr marL="0" indent="0">
              <a:buClr>
                <a:srgbClr val="0033CC"/>
              </a:buClr>
              <a:buNone/>
            </a:pPr>
            <a:endParaRPr lang="ru-RU" sz="3600" b="1" dirty="0" smtClean="0"/>
          </a:p>
          <a:p>
            <a:pPr>
              <a:buClr>
                <a:srgbClr val="0000FF"/>
              </a:buClr>
              <a:buFont typeface="Wingdings" pitchFamily="2" charset="2"/>
              <a:buChar char="Ø"/>
            </a:pPr>
            <a:r>
              <a:rPr lang="ru-RU" sz="3600" b="1" dirty="0" smtClean="0"/>
              <a:t>Методы получения угарного газа.</a:t>
            </a:r>
          </a:p>
          <a:p>
            <a:pPr marL="0" indent="0">
              <a:buClr>
                <a:srgbClr val="0000FF"/>
              </a:buClr>
              <a:buNone/>
            </a:pPr>
            <a:endParaRPr lang="ru-RU" sz="3600" b="1" dirty="0" smtClean="0"/>
          </a:p>
          <a:p>
            <a:pPr>
              <a:buClr>
                <a:srgbClr val="0000FF"/>
              </a:buClr>
              <a:buFont typeface="Wingdings" pitchFamily="2" charset="2"/>
              <a:buChar char="Ø"/>
            </a:pPr>
            <a:r>
              <a:rPr lang="ru-RU" sz="3600" b="1" dirty="0" smtClean="0"/>
              <a:t>Физиологическое действие угарного газа на организм.</a:t>
            </a:r>
          </a:p>
          <a:p>
            <a:pPr marL="0" indent="0">
              <a:buNone/>
            </a:pPr>
            <a:endParaRPr lang="ru-RU" dirty="0"/>
          </a:p>
        </p:txBody>
      </p:sp>
    </p:spTree>
    <p:extLst>
      <p:ext uri="{BB962C8B-B14F-4D97-AF65-F5344CB8AC3E}">
        <p14:creationId xmlns:p14="http://schemas.microsoft.com/office/powerpoint/2010/main" val="3521044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arn(inVertic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1143000"/>
          </a:xfrm>
        </p:spPr>
        <p:txBody>
          <a:bodyPr/>
          <a:lstStyle/>
          <a:p>
            <a:r>
              <a:rPr lang="ru-RU" dirty="0" smtClean="0"/>
              <a:t>    </a:t>
            </a:r>
            <a:r>
              <a:rPr lang="ru-RU" b="1" dirty="0" smtClean="0">
                <a:solidFill>
                  <a:srgbClr val="FF0000"/>
                </a:solidFill>
                <a:latin typeface="Monotype Corsiva" pitchFamily="66" charset="0"/>
              </a:rPr>
              <a:t>Что такое угарный газ?</a:t>
            </a:r>
            <a:endParaRPr lang="ru-RU" b="1" dirty="0">
              <a:solidFill>
                <a:srgbClr val="FF0000"/>
              </a:solidFill>
              <a:latin typeface="Monotype Corsiva" pitchFamily="66" charset="0"/>
            </a:endParaRPr>
          </a:p>
        </p:txBody>
      </p:sp>
      <p:sp>
        <p:nvSpPr>
          <p:cNvPr id="3" name="Объект 2"/>
          <p:cNvSpPr>
            <a:spLocks noGrp="1"/>
          </p:cNvSpPr>
          <p:nvPr>
            <p:ph idx="1"/>
          </p:nvPr>
        </p:nvSpPr>
        <p:spPr>
          <a:xfrm>
            <a:off x="251520" y="1412776"/>
            <a:ext cx="5256584" cy="5256584"/>
          </a:xfrm>
        </p:spPr>
        <p:txBody>
          <a:bodyPr>
            <a:normAutofit fontScale="92500" lnSpcReduction="10000"/>
          </a:bodyPr>
          <a:lstStyle/>
          <a:p>
            <a:pPr marL="0" indent="0">
              <a:buNone/>
            </a:pPr>
            <a:r>
              <a:rPr lang="ru-RU" dirty="0" smtClean="0"/>
              <a:t>Угарный газ (оксид углерода </a:t>
            </a:r>
            <a:r>
              <a:rPr lang="en-US" dirty="0"/>
              <a:t>(II</a:t>
            </a:r>
            <a:r>
              <a:rPr lang="en-US" dirty="0" smtClean="0"/>
              <a:t>)</a:t>
            </a:r>
            <a:r>
              <a:rPr lang="ru-RU" dirty="0"/>
              <a:t> ) — бесцветный ядовитый газ без вкуса и запаха. Химическая формула — CO. Угарный газ (СО) — один из наиболее распространенных отравляющих газов в Природе, загрязняющих окружающую среду в современном мире с интенсивным использованием энергии. Главным источником СО является неполное сгорание ископаемого топлива, особенно угля. Выхлопные газы служат одним из главных источников образования СО в окружающей </a:t>
            </a:r>
            <a:r>
              <a:rPr lang="ru-RU" dirty="0" smtClean="0"/>
              <a:t>среде. </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86222" y="3266982"/>
            <a:ext cx="2736304" cy="2052228"/>
          </a:xfrm>
          <a:prstGeom prst="rect">
            <a:avLst/>
          </a:prstGeom>
        </p:spPr>
      </p:pic>
    </p:spTree>
    <p:extLst>
      <p:ext uri="{BB962C8B-B14F-4D97-AF65-F5344CB8AC3E}">
        <p14:creationId xmlns:p14="http://schemas.microsoft.com/office/powerpoint/2010/main" val="3559770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288032"/>
          </a:xfrm>
        </p:spPr>
        <p:txBody>
          <a:bodyPr>
            <a:normAutofit fontScale="90000"/>
          </a:bodyPr>
          <a:lstStyle/>
          <a:p>
            <a:r>
              <a:rPr lang="ru-RU" dirty="0" smtClean="0"/>
              <a:t>   </a:t>
            </a:r>
            <a:endParaRPr lang="ru-RU" dirty="0"/>
          </a:p>
        </p:txBody>
      </p:sp>
      <p:sp>
        <p:nvSpPr>
          <p:cNvPr id="3" name="Объект 2"/>
          <p:cNvSpPr>
            <a:spLocks noGrp="1"/>
          </p:cNvSpPr>
          <p:nvPr>
            <p:ph idx="1"/>
          </p:nvPr>
        </p:nvSpPr>
        <p:spPr>
          <a:xfrm>
            <a:off x="3540448" y="476672"/>
            <a:ext cx="5424040" cy="6048672"/>
          </a:xfrm>
        </p:spPr>
        <p:txBody>
          <a:bodyPr/>
          <a:lstStyle/>
          <a:p>
            <a:pPr marL="0" indent="0">
              <a:buNone/>
            </a:pPr>
            <a:r>
              <a:rPr lang="ru-RU" dirty="0"/>
              <a:t>Следующий его источник — сигаретный дым, содержащий 3—6 % СО, что превышает в 8 раз его допустимую концентрацию в воздухе промышленных объектов. Люди особенно подвержены отравлению СО в закрытых помещениях. Угарный газ вытесняет кислород, и человек может погибнуть от его недостатка — гипоксии. Просто уснет, не отдавая себе отчет в том, что с ним происходит. </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2060847"/>
            <a:ext cx="2640856" cy="3262735"/>
          </a:xfrm>
          <a:prstGeom prst="rect">
            <a:avLst/>
          </a:prstGeom>
        </p:spPr>
      </p:pic>
    </p:spTree>
    <p:extLst>
      <p:ext uri="{BB962C8B-B14F-4D97-AF65-F5344CB8AC3E}">
        <p14:creationId xmlns:p14="http://schemas.microsoft.com/office/powerpoint/2010/main" val="280674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2656"/>
            <a:ext cx="8085584" cy="792088"/>
          </a:xfrm>
        </p:spPr>
        <p:txBody>
          <a:bodyPr>
            <a:normAutofit fontScale="90000"/>
          </a:bodyPr>
          <a:lstStyle/>
          <a:p>
            <a:r>
              <a:rPr lang="ru-RU" b="1" dirty="0" smtClean="0">
                <a:solidFill>
                  <a:srgbClr val="3DE80E"/>
                </a:solidFill>
                <a:latin typeface="Monotype Corsiva" pitchFamily="66" charset="0"/>
              </a:rPr>
              <a:t>Методы получения угарного газа.</a:t>
            </a:r>
            <a:endParaRPr lang="ru-RU" b="1" dirty="0">
              <a:solidFill>
                <a:srgbClr val="3DE80E"/>
              </a:solidFill>
              <a:latin typeface="Monotype Corsiva" pitchFamily="66" charset="0"/>
            </a:endParaRPr>
          </a:p>
        </p:txBody>
      </p:sp>
      <p:sp>
        <p:nvSpPr>
          <p:cNvPr id="3" name="Объект 2"/>
          <p:cNvSpPr>
            <a:spLocks noGrp="1"/>
          </p:cNvSpPr>
          <p:nvPr>
            <p:ph idx="1"/>
          </p:nvPr>
        </p:nvSpPr>
        <p:spPr>
          <a:xfrm>
            <a:off x="251520" y="1124744"/>
            <a:ext cx="8640960" cy="5544616"/>
          </a:xfrm>
        </p:spPr>
        <p:txBody>
          <a:bodyPr>
            <a:normAutofit/>
          </a:bodyPr>
          <a:lstStyle/>
          <a:p>
            <a:pPr marL="0" indent="0">
              <a:buNone/>
            </a:pPr>
            <a:endParaRPr lang="ru-RU" dirty="0"/>
          </a:p>
          <a:p>
            <a:pPr marL="0" indent="0">
              <a:buClr>
                <a:schemeClr val="tx1"/>
              </a:buClr>
              <a:buNone/>
            </a:pPr>
            <a:endParaRPr lang="ru-RU" b="1" dirty="0"/>
          </a:p>
        </p:txBody>
      </p:sp>
      <p:graphicFrame>
        <p:nvGraphicFramePr>
          <p:cNvPr id="6" name="Таблица 5"/>
          <p:cNvGraphicFramePr>
            <a:graphicFrameLocks noGrp="1"/>
          </p:cNvGraphicFramePr>
          <p:nvPr>
            <p:extLst>
              <p:ext uri="{D42A27DB-BD31-4B8C-83A1-F6EECF244321}">
                <p14:modId xmlns:p14="http://schemas.microsoft.com/office/powerpoint/2010/main" val="33452528"/>
              </p:ext>
            </p:extLst>
          </p:nvPr>
        </p:nvGraphicFramePr>
        <p:xfrm>
          <a:off x="1524000" y="1397000"/>
          <a:ext cx="6096000" cy="4226560"/>
        </p:xfrm>
        <a:graphic>
          <a:graphicData uri="http://schemas.openxmlformats.org/drawingml/2006/table">
            <a:tbl>
              <a:tblPr firstRow="1" bandRow="1">
                <a:tableStyleId>{5C22544A-7EE6-4342-B048-85BDC9FD1C3A}</a:tableStyleId>
              </a:tblPr>
              <a:tblGrid>
                <a:gridCol w="3048000"/>
                <a:gridCol w="3048000"/>
              </a:tblGrid>
              <a:tr h="370840">
                <a:tc gridSpan="2">
                  <a:txBody>
                    <a:bodyPr/>
                    <a:lstStyle/>
                    <a:p>
                      <a:r>
                        <a:rPr lang="ru-RU" dirty="0" smtClean="0"/>
                        <a:t>                                    </a:t>
                      </a:r>
                      <a:r>
                        <a:rPr lang="ru-RU" b="1" i="0" dirty="0" smtClean="0"/>
                        <a:t>ОБРАЗОВАНИЕ</a:t>
                      </a:r>
                      <a:endParaRPr lang="ru-RU" b="1" i="0" dirty="0"/>
                    </a:p>
                  </a:txBody>
                  <a:tcPr/>
                </a:tc>
                <a:tc hMerge="1">
                  <a:txBody>
                    <a:bodyPr/>
                    <a:lstStyle/>
                    <a:p>
                      <a:endParaRPr lang="ru-RU" dirty="0"/>
                    </a:p>
                  </a:txBody>
                  <a:tcPr/>
                </a:tc>
              </a:tr>
              <a:tr h="370840">
                <a:tc gridSpan="2">
                  <a:txBody>
                    <a:bodyPr/>
                    <a:lstStyle/>
                    <a:p>
                      <a:r>
                        <a:rPr lang="ru-RU" i="1" dirty="0" smtClean="0"/>
                        <a:t>                                  В</a:t>
                      </a:r>
                      <a:r>
                        <a:rPr lang="ru-RU" i="1" baseline="0" dirty="0" smtClean="0"/>
                        <a:t> промышленности</a:t>
                      </a:r>
                      <a:endParaRPr lang="ru-RU" i="1" dirty="0"/>
                    </a:p>
                  </a:txBody>
                  <a:tcPr/>
                </a:tc>
                <a:tc hMerge="1">
                  <a:txBody>
                    <a:bodyPr/>
                    <a:lstStyle/>
                    <a:p>
                      <a:endParaRPr lang="ru-RU" dirty="0"/>
                    </a:p>
                  </a:txBody>
                  <a:tcPr/>
                </a:tc>
              </a:tr>
              <a:tr h="370840">
                <a:tc>
                  <a:txBody>
                    <a:bodyPr/>
                    <a:lstStyle/>
                    <a:p>
                      <a:pPr marL="342900" indent="-342900">
                        <a:buAutoNum type="arabicParenR"/>
                      </a:pPr>
                      <a:r>
                        <a:rPr lang="ru-RU" dirty="0" smtClean="0"/>
                        <a:t>Получение генераторного газа</a:t>
                      </a:r>
                    </a:p>
                    <a:p>
                      <a:pPr marL="342900" indent="-342900">
                        <a:buAutoNum type="arabicParenR"/>
                      </a:pPr>
                      <a:r>
                        <a:rPr lang="ru-RU" dirty="0" smtClean="0"/>
                        <a:t>Получение водяного газа</a:t>
                      </a:r>
                      <a:endParaRPr lang="ru-RU" dirty="0"/>
                    </a:p>
                  </a:txBody>
                  <a:tcPr/>
                </a:tc>
                <a:tc>
                  <a:txBody>
                    <a:bodyPr/>
                    <a:lstStyle/>
                    <a:p>
                      <a:r>
                        <a:rPr lang="en-US" dirty="0" smtClean="0"/>
                        <a:t>C + O₂ = CO₂;</a:t>
                      </a:r>
                    </a:p>
                    <a:p>
                      <a:r>
                        <a:rPr lang="en-US" dirty="0" smtClean="0"/>
                        <a:t>CO₂ + C = 2CO (1000˚C)</a:t>
                      </a:r>
                    </a:p>
                    <a:p>
                      <a:r>
                        <a:rPr lang="en-US" dirty="0" smtClean="0"/>
                        <a:t>C + H₂O = CO + H₂</a:t>
                      </a:r>
                      <a:r>
                        <a:rPr lang="en-US" baseline="0" dirty="0" smtClean="0"/>
                        <a:t> (1000˚C)</a:t>
                      </a:r>
                      <a:endParaRPr lang="ru-RU" dirty="0"/>
                    </a:p>
                  </a:txBody>
                  <a:tcPr/>
                </a:tc>
              </a:tr>
              <a:tr h="370840">
                <a:tc gridSpan="2">
                  <a:txBody>
                    <a:bodyPr/>
                    <a:lstStyle/>
                    <a:p>
                      <a:r>
                        <a:rPr lang="ru-RU" dirty="0" smtClean="0"/>
                        <a:t>                                     </a:t>
                      </a:r>
                      <a:r>
                        <a:rPr lang="ru-RU" i="1" dirty="0" smtClean="0"/>
                        <a:t>В лаборатории</a:t>
                      </a:r>
                      <a:endParaRPr lang="ru-RU" i="1" dirty="0"/>
                    </a:p>
                  </a:txBody>
                  <a:tcPr/>
                </a:tc>
                <a:tc hMerge="1">
                  <a:txBody>
                    <a:bodyPr/>
                    <a:lstStyle/>
                    <a:p>
                      <a:endParaRPr lang="ru-RU" dirty="0"/>
                    </a:p>
                  </a:txBody>
                  <a:tcPr/>
                </a:tc>
              </a:tr>
              <a:tr h="370840">
                <a:tc>
                  <a:txBody>
                    <a:bodyPr/>
                    <a:lstStyle/>
                    <a:p>
                      <a:r>
                        <a:rPr lang="ru-RU" dirty="0" smtClean="0"/>
                        <a:t>Действие</a:t>
                      </a:r>
                      <a:r>
                        <a:rPr lang="ru-RU" baseline="0" dirty="0" smtClean="0"/>
                        <a:t> </a:t>
                      </a:r>
                      <a:r>
                        <a:rPr lang="en-US" baseline="0" dirty="0" smtClean="0"/>
                        <a:t>H₂SO₄ (</a:t>
                      </a:r>
                      <a:r>
                        <a:rPr lang="ru-RU" baseline="0" dirty="0" err="1" smtClean="0"/>
                        <a:t>конц</a:t>
                      </a:r>
                      <a:r>
                        <a:rPr lang="ru-RU" baseline="0" dirty="0" smtClean="0"/>
                        <a:t>.) на муравьиную кислоту</a:t>
                      </a:r>
                      <a:endParaRPr lang="ru-RU" dirty="0"/>
                    </a:p>
                  </a:txBody>
                  <a:tcPr/>
                </a:tc>
                <a:tc>
                  <a:txBody>
                    <a:bodyPr/>
                    <a:lstStyle/>
                    <a:p>
                      <a:r>
                        <a:rPr lang="en-US" dirty="0" smtClean="0"/>
                        <a:t>HCOOH</a:t>
                      </a:r>
                      <a:r>
                        <a:rPr lang="en-US" baseline="0" dirty="0" smtClean="0"/>
                        <a:t> = H₂O + CO</a:t>
                      </a:r>
                      <a:endParaRPr lang="ru-RU" dirty="0"/>
                    </a:p>
                  </a:txBody>
                  <a:tcPr/>
                </a:tc>
              </a:tr>
              <a:tr h="370840">
                <a:tc gridSpan="2">
                  <a:txBody>
                    <a:bodyPr/>
                    <a:lstStyle/>
                    <a:p>
                      <a:r>
                        <a:rPr lang="ru-RU" i="1" dirty="0" smtClean="0"/>
                        <a:t>                         При неполном сгорании топлива</a:t>
                      </a:r>
                      <a:endParaRPr lang="ru-RU" i="1" dirty="0"/>
                    </a:p>
                  </a:txBody>
                  <a:tcPr/>
                </a:tc>
                <a:tc hMerge="1">
                  <a:txBody>
                    <a:bodyPr/>
                    <a:lstStyle/>
                    <a:p>
                      <a:endParaRPr lang="ru-RU" dirty="0"/>
                    </a:p>
                  </a:txBody>
                  <a:tcPr/>
                </a:tc>
              </a:tr>
              <a:tr h="370840">
                <a:tc>
                  <a:txBody>
                    <a:bodyPr/>
                    <a:lstStyle/>
                    <a:p>
                      <a:pPr marL="342900" indent="-342900">
                        <a:buAutoNum type="arabicParenR"/>
                      </a:pPr>
                      <a:r>
                        <a:rPr lang="ru-RU" dirty="0" smtClean="0"/>
                        <a:t>В</a:t>
                      </a:r>
                      <a:r>
                        <a:rPr lang="ru-RU" baseline="0" dirty="0" smtClean="0"/>
                        <a:t> печах</a:t>
                      </a:r>
                    </a:p>
                    <a:p>
                      <a:pPr marL="342900" indent="-342900">
                        <a:buAutoNum type="arabicParenR"/>
                      </a:pPr>
                      <a:r>
                        <a:rPr lang="ru-RU" baseline="0" dirty="0" smtClean="0"/>
                        <a:t>В двигателях внутреннего сгорания</a:t>
                      </a:r>
                      <a:endParaRPr lang="ru-RU" dirty="0"/>
                    </a:p>
                  </a:txBody>
                  <a:tcPr/>
                </a:tc>
                <a:tc>
                  <a:txBody>
                    <a:bodyPr/>
                    <a:lstStyle/>
                    <a:p>
                      <a:r>
                        <a:rPr lang="ru-RU" dirty="0" smtClean="0"/>
                        <a:t>2</a:t>
                      </a:r>
                      <a:r>
                        <a:rPr lang="en-US" dirty="0" smtClean="0"/>
                        <a:t>C</a:t>
                      </a:r>
                      <a:r>
                        <a:rPr lang="en-US" baseline="0" dirty="0" smtClean="0"/>
                        <a:t> + O₂ = 2CO</a:t>
                      </a:r>
                    </a:p>
                    <a:p>
                      <a:r>
                        <a:rPr lang="en-US" baseline="0" dirty="0" smtClean="0"/>
                        <a:t>C₈H₁₆ + 8O₂ =8CO + 8H₂O</a:t>
                      </a:r>
                      <a:endParaRPr lang="ru-RU" dirty="0"/>
                    </a:p>
                  </a:txBody>
                  <a:tcPr/>
                </a:tc>
              </a:tr>
            </a:tbl>
          </a:graphicData>
        </a:graphic>
      </p:graphicFrame>
    </p:spTree>
    <p:extLst>
      <p:ext uri="{BB962C8B-B14F-4D97-AF65-F5344CB8AC3E}">
        <p14:creationId xmlns:p14="http://schemas.microsoft.com/office/powerpoint/2010/main" val="4003905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332656"/>
            <a:ext cx="7571184" cy="1224136"/>
          </a:xfrm>
        </p:spPr>
        <p:txBody>
          <a:bodyPr>
            <a:normAutofit fontScale="90000"/>
          </a:bodyPr>
          <a:lstStyle/>
          <a:p>
            <a:r>
              <a:rPr lang="ru-RU" b="1" dirty="0" smtClean="0">
                <a:solidFill>
                  <a:srgbClr val="EF29E1"/>
                </a:solidFill>
              </a:rPr>
              <a:t>Физиологическое действие угарного газа на организм.</a:t>
            </a:r>
            <a:endParaRPr lang="ru-RU" b="1" dirty="0">
              <a:solidFill>
                <a:srgbClr val="EF29E1"/>
              </a:solidFill>
            </a:endParaRPr>
          </a:p>
        </p:txBody>
      </p:sp>
      <p:sp>
        <p:nvSpPr>
          <p:cNvPr id="3" name="Объект 2"/>
          <p:cNvSpPr>
            <a:spLocks noGrp="1"/>
          </p:cNvSpPr>
          <p:nvPr>
            <p:ph idx="1"/>
          </p:nvPr>
        </p:nvSpPr>
        <p:spPr>
          <a:xfrm>
            <a:off x="107504" y="1700808"/>
            <a:ext cx="5976664" cy="5040560"/>
          </a:xfrm>
        </p:spPr>
        <p:txBody>
          <a:bodyPr>
            <a:normAutofit lnSpcReduction="10000"/>
          </a:bodyPr>
          <a:lstStyle/>
          <a:p>
            <a:pPr marL="0" indent="0">
              <a:buNone/>
            </a:pPr>
            <a:r>
              <a:rPr lang="ru-RU" dirty="0"/>
              <a:t>Угарный газ очень ядовит. Первыми признаками острого отравления СО являются головная боль и головокружение, в дальнейшем наступает потеря сознания. Предельно допустимая концентрация СО в воздухе промышленных предприятий считается 0,02 мг/л. Основным противоядием при отравлении СО служит свежий воздух. Полезно также кратковременное вдыхание паров нашатырного спирта</a:t>
            </a:r>
            <a:r>
              <a:rPr lang="ru-RU" dirty="0" smtClean="0"/>
              <a:t>.</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4168" y="3212976"/>
            <a:ext cx="2787897" cy="2088232"/>
          </a:xfrm>
          <a:prstGeom prst="rect">
            <a:avLst/>
          </a:prstGeom>
        </p:spPr>
      </p:pic>
    </p:spTree>
    <p:extLst>
      <p:ext uri="{BB962C8B-B14F-4D97-AF65-F5344CB8AC3E}">
        <p14:creationId xmlns:p14="http://schemas.microsoft.com/office/powerpoint/2010/main" val="1119357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432048"/>
          </a:xfrm>
        </p:spPr>
        <p:txBody>
          <a:bodyPr>
            <a:normAutofit fontScale="90000"/>
          </a:bodyPr>
          <a:lstStyle/>
          <a:p>
            <a:r>
              <a:rPr lang="ru-RU" dirty="0" smtClean="0"/>
              <a:t> </a:t>
            </a:r>
            <a:endParaRPr lang="ru-RU" dirty="0"/>
          </a:p>
        </p:txBody>
      </p:sp>
      <p:sp>
        <p:nvSpPr>
          <p:cNvPr id="3" name="Объект 2"/>
          <p:cNvSpPr>
            <a:spLocks noGrp="1"/>
          </p:cNvSpPr>
          <p:nvPr>
            <p:ph idx="1"/>
          </p:nvPr>
        </p:nvSpPr>
        <p:spPr>
          <a:xfrm>
            <a:off x="457200" y="764704"/>
            <a:ext cx="8229600" cy="5559896"/>
          </a:xfrm>
        </p:spPr>
        <p:txBody>
          <a:bodyPr>
            <a:normAutofit/>
          </a:bodyPr>
          <a:lstStyle/>
          <a:p>
            <a:pPr marL="0" indent="0">
              <a:buNone/>
            </a:pPr>
            <a:r>
              <a:rPr lang="ru-RU" dirty="0"/>
              <a:t>Чрезвычайная ядовитость СО, отсутствие у него цвета и запаха, а также очень слабое поглощение его активированным углём обычного противогаза делают этот газ особенно опасным. Вопрос защиты от него был разрешён изготовлением специальных противогазов, коробка которых заполнялась смесью различных оксидов (в основномMnO2 и </a:t>
            </a:r>
            <a:r>
              <a:rPr lang="ru-RU" dirty="0" err="1"/>
              <a:t>CuO</a:t>
            </a:r>
            <a:r>
              <a:rPr lang="ru-RU" dirty="0"/>
              <a:t>). Действие этой смеси ("гопкалита") сводится к каталитическому ускорению реакции окисления СО до СО2 кислородом воздуха. На практике </a:t>
            </a:r>
            <a:r>
              <a:rPr lang="ru-RU" dirty="0" err="1"/>
              <a:t>гопкалитовые</a:t>
            </a:r>
            <a:r>
              <a:rPr lang="ru-RU" dirty="0"/>
              <a:t> противогазы очень неудобны, так как заставляют дышать нагретым (в результате реакции окисления) воздухом.</a:t>
            </a:r>
          </a:p>
        </p:txBody>
      </p:sp>
    </p:spTree>
    <p:extLst>
      <p:ext uri="{BB962C8B-B14F-4D97-AF65-F5344CB8AC3E}">
        <p14:creationId xmlns:p14="http://schemas.microsoft.com/office/powerpoint/2010/main" val="4215183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216024"/>
          </a:xfrm>
        </p:spPr>
        <p:txBody>
          <a:bodyPr>
            <a:normAutofit fontScale="90000"/>
          </a:bodyPr>
          <a:lstStyle/>
          <a:p>
            <a:r>
              <a:rPr lang="ru-RU" dirty="0" smtClean="0"/>
              <a:t> </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9" y="624926"/>
            <a:ext cx="8424936" cy="6116441"/>
          </a:xfrm>
        </p:spPr>
      </p:pic>
    </p:spTree>
    <p:extLst>
      <p:ext uri="{BB962C8B-B14F-4D97-AF65-F5344CB8AC3E}">
        <p14:creationId xmlns:p14="http://schemas.microsoft.com/office/powerpoint/2010/main" val="129856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292</TotalTime>
  <Words>414</Words>
  <Application>Microsoft Office PowerPoint</Application>
  <PresentationFormat>Экран (4:3)</PresentationFormat>
  <Paragraphs>36</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Поток</vt:lpstr>
      <vt:lpstr>Угарный газ</vt:lpstr>
      <vt:lpstr> </vt:lpstr>
      <vt:lpstr>    Что такое угарный газ?</vt:lpstr>
      <vt:lpstr>   </vt:lpstr>
      <vt:lpstr>Методы получения угарного газа.</vt:lpstr>
      <vt:lpstr>Физиологическое действие угарного газа на организм.</vt:lpstr>
      <vt:lpstr>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HP</dc:creator>
  <cp:lastModifiedBy>HP</cp:lastModifiedBy>
  <cp:revision>20</cp:revision>
  <dcterms:created xsi:type="dcterms:W3CDTF">2012-01-17T13:14:55Z</dcterms:created>
  <dcterms:modified xsi:type="dcterms:W3CDTF">2012-01-18T16:34:12Z</dcterms:modified>
</cp:coreProperties>
</file>