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8"/>
  </p:notesMasterIdLst>
  <p:sldIdLst>
    <p:sldId id="269" r:id="rId2"/>
    <p:sldId id="274" r:id="rId3"/>
    <p:sldId id="258" r:id="rId4"/>
    <p:sldId id="259" r:id="rId5"/>
    <p:sldId id="261" r:id="rId6"/>
    <p:sldId id="262" r:id="rId7"/>
    <p:sldId id="263" r:id="rId8"/>
    <p:sldId id="264" r:id="rId9"/>
    <p:sldId id="265" r:id="rId10"/>
    <p:sldId id="266" r:id="rId11"/>
    <p:sldId id="268" r:id="rId12"/>
    <p:sldId id="272" r:id="rId13"/>
    <p:sldId id="273" r:id="rId14"/>
    <p:sldId id="270" r:id="rId15"/>
    <p:sldId id="271" r:id="rId16"/>
    <p:sldId id="267"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7" d="100"/>
          <a:sy n="107" d="100"/>
        </p:scale>
        <p:origin x="-96" y="-23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593974-7752-43ED-B92B-B81FBFCAD2A3}" type="datetimeFigureOut">
              <a:rPr lang="ru-RU" smtClean="0"/>
              <a:t>13.10.2013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5C3886-A420-4631-ACC3-8465AEB3ED90}"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10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15C3886-A420-4631-ACC3-8465AEB3ED90}" type="slidenum">
              <a:rPr lang="ru-RU" smtClean="0"/>
              <a:t>11</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15C3886-A420-4631-ACC3-8465AEB3ED90}" type="slidenum">
              <a:rPr lang="ru-RU" smtClean="0"/>
              <a:t>12</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15C3886-A420-4631-ACC3-8465AEB3ED90}" type="slidenum">
              <a:rPr lang="ru-RU" smtClean="0"/>
              <a:t>13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15C3886-A420-4631-ACC3-8465AEB3ED90}" type="slidenum">
              <a:rPr lang="ru-RU" smtClean="0"/>
              <a:t>14</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15C3886-A420-4631-ACC3-8465AEB3ED90}" type="slidenum">
              <a:rPr lang="ru-RU" smtClean="0"/>
              <a:t>15</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16</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A15C3886-A420-4631-ACC3-8465AEB3ED90}" type="slidenum">
              <a:rPr lang="ru-RU" smtClean="0"/>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22B5FB8-0E05-4FD7-82BF-3E6C5BB30E7D}" type="slidenum">
              <a:rPr lang="ru-RU" smtClean="0"/>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A66D0A64-3D81-44FF-8552-72CF18645828}" type="datetimeFigureOut">
              <a:rPr lang="ru-RU" smtClean="0"/>
              <a:t>13.10.2013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3E700F2C-32CA-4B04-996A-B970FF8B6B7E}"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66D0A64-3D81-44FF-8552-72CF18645828}" type="datetimeFigureOut">
              <a:rPr lang="ru-RU" smtClean="0"/>
              <a:t>13.10.2013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700F2C-32CA-4B04-996A-B970FF8B6B7E}"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66D0A64-3D81-44FF-8552-72CF18645828}" type="datetimeFigureOut">
              <a:rPr lang="ru-RU" smtClean="0"/>
              <a:t>13.10.2013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700F2C-32CA-4B04-996A-B970FF8B6B7E}"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66D0A64-3D81-44FF-8552-72CF18645828}" type="datetimeFigureOut">
              <a:rPr lang="ru-RU" smtClean="0"/>
              <a:t>13.10.2013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700F2C-32CA-4B04-996A-B970FF8B6B7E}"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A66D0A64-3D81-44FF-8552-72CF18645828}" type="datetimeFigureOut">
              <a:rPr lang="ru-RU" smtClean="0"/>
              <a:t>13.10.2013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700F2C-32CA-4B04-996A-B970FF8B6B7E}"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66D0A64-3D81-44FF-8552-72CF18645828}" type="datetimeFigureOut">
              <a:rPr lang="ru-RU" smtClean="0"/>
              <a:t>13.10.2013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E700F2C-32CA-4B04-996A-B970FF8B6B7E}"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A66D0A64-3D81-44FF-8552-72CF18645828}" type="datetimeFigureOut">
              <a:rPr lang="ru-RU" smtClean="0"/>
              <a:t>13.10.2013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E700F2C-32CA-4B04-996A-B970FF8B6B7E}"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A66D0A64-3D81-44FF-8552-72CF18645828}" type="datetimeFigureOut">
              <a:rPr lang="ru-RU" smtClean="0"/>
              <a:t>13.10.2013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E700F2C-32CA-4B04-996A-B970FF8B6B7E}"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66D0A64-3D81-44FF-8552-72CF18645828}" type="datetimeFigureOut">
              <a:rPr lang="ru-RU" smtClean="0"/>
              <a:t>13.10.2013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E700F2C-32CA-4B04-996A-B970FF8B6B7E}"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66D0A64-3D81-44FF-8552-72CF18645828}" type="datetimeFigureOut">
              <a:rPr lang="ru-RU" smtClean="0"/>
              <a:t>13.10.2013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E700F2C-32CA-4B04-996A-B970FF8B6B7E}"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A66D0A64-3D81-44FF-8552-72CF18645828}" type="datetimeFigureOut">
              <a:rPr lang="ru-RU" smtClean="0"/>
              <a:t>13.10.2013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3E700F2C-32CA-4B04-996A-B970FF8B6B7E}" type="slidenum">
              <a:rPr lang="ru-RU" smtClean="0"/>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66D0A64-3D81-44FF-8552-72CF18645828}" type="datetimeFigureOut">
              <a:rPr lang="ru-RU" smtClean="0"/>
              <a:t>13.10.2013</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E700F2C-32CA-4B04-996A-B970FF8B6B7E}" type="slidenum">
              <a:rPr lang="ru-RU" smtClean="0"/>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7.gif"/><Relationship Id="rId7" Type="http://schemas.openxmlformats.org/officeDocument/2006/relationships/image" Target="../media/image11.gi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827088" y="476250"/>
            <a:ext cx="7772400" cy="1431925"/>
          </a:xfrm>
        </p:spPr>
        <p:txBody>
          <a:bodyPr/>
          <a:lstStyle/>
          <a:p>
            <a:r>
              <a:rPr lang="ru-RU" i="1"/>
              <a:t>Творческий</a:t>
            </a:r>
            <a:r>
              <a:rPr lang="ru-RU"/>
              <a:t> </a:t>
            </a:r>
            <a:r>
              <a:rPr lang="ru-RU" i="1"/>
              <a:t>проект</a:t>
            </a:r>
          </a:p>
        </p:txBody>
      </p:sp>
      <p:sp>
        <p:nvSpPr>
          <p:cNvPr id="2051" name="Rectangle 3"/>
          <p:cNvSpPr>
            <a:spLocks noGrp="1" noChangeArrowheads="1"/>
          </p:cNvSpPr>
          <p:nvPr>
            <p:ph type="subTitle" idx="1"/>
          </p:nvPr>
        </p:nvSpPr>
        <p:spPr>
          <a:xfrm>
            <a:off x="1476375" y="2060575"/>
            <a:ext cx="6400800" cy="1752600"/>
          </a:xfrm>
        </p:spPr>
        <p:txBody>
          <a:bodyPr/>
          <a:lstStyle/>
          <a:p>
            <a:r>
              <a:rPr lang="ru-RU" sz="4000" dirty="0" smtClean="0"/>
              <a:t>«Сердце из роз»</a:t>
            </a:r>
            <a:endParaRPr lang="ru-RU" sz="4000" dirty="0"/>
          </a:p>
        </p:txBody>
      </p:sp>
      <p:sp>
        <p:nvSpPr>
          <p:cNvPr id="2052" name="Rectangle 4"/>
          <p:cNvSpPr>
            <a:spLocks noChangeArrowheads="1"/>
          </p:cNvSpPr>
          <p:nvPr/>
        </p:nvSpPr>
        <p:spPr bwMode="auto">
          <a:xfrm>
            <a:off x="4067175" y="3933825"/>
            <a:ext cx="4821238" cy="2663825"/>
          </a:xfrm>
          <a:prstGeom prst="rect">
            <a:avLst/>
          </a:prstGeom>
          <a:noFill/>
          <a:ln w="9525">
            <a:noFill/>
            <a:miter lim="800000"/>
            <a:headEnd/>
            <a:tailEnd/>
          </a:ln>
          <a:effectLst/>
        </p:spPr>
        <p:txBody>
          <a:bodyPr anchor="ctr"/>
          <a:lstStyle/>
          <a:p>
            <a:endParaRPr lang="ru-RU" sz="5400" b="1">
              <a:solidFill>
                <a:schemeClr val="tx2"/>
              </a:solidFill>
              <a:effectLst>
                <a:outerShdw blurRad="38100" dist="38100" dir="2700000" algn="tl">
                  <a:srgbClr val="000000"/>
                </a:outerShdw>
              </a:effectLst>
              <a:latin typeface="Arial Black" pitchFamily="34" charset="0"/>
            </a:endParaRPr>
          </a:p>
        </p:txBody>
      </p:sp>
      <p:sp>
        <p:nvSpPr>
          <p:cNvPr id="2053" name="Rectangle 5"/>
          <p:cNvSpPr>
            <a:spLocks noChangeArrowheads="1"/>
          </p:cNvSpPr>
          <p:nvPr/>
        </p:nvSpPr>
        <p:spPr bwMode="auto">
          <a:xfrm>
            <a:off x="1258888" y="3933825"/>
            <a:ext cx="6599051" cy="2031325"/>
          </a:xfrm>
          <a:prstGeom prst="rect">
            <a:avLst/>
          </a:prstGeom>
          <a:noFill/>
          <a:ln w="9525">
            <a:noFill/>
            <a:miter lim="800000"/>
            <a:headEnd/>
            <a:tailEnd/>
          </a:ln>
          <a:effectLst/>
        </p:spPr>
        <p:txBody>
          <a:bodyPr wrap="none" anchor="ctr">
            <a:spAutoFit/>
          </a:bodyPr>
          <a:lstStyle/>
          <a:p>
            <a:pPr algn="ctr">
              <a:tabLst>
                <a:tab pos="3657600" algn="l"/>
                <a:tab pos="3771900" algn="l"/>
              </a:tabLst>
            </a:pPr>
            <a:r>
              <a:rPr lang="ru-RU" dirty="0"/>
              <a:t>                                              </a:t>
            </a:r>
            <a:r>
              <a:rPr lang="ru-RU" b="1" dirty="0" smtClean="0"/>
              <a:t>ИСПОЛНИТЕЛЬ: Смирнова Анастасия </a:t>
            </a:r>
            <a:endParaRPr lang="ru-RU" dirty="0"/>
          </a:p>
          <a:p>
            <a:pPr algn="ctr">
              <a:tabLst>
                <a:tab pos="3657600" algn="l"/>
                <a:tab pos="3771900" algn="l"/>
              </a:tabLst>
            </a:pPr>
            <a:r>
              <a:rPr lang="ru-RU" b="1" dirty="0"/>
              <a:t>                                                                           Ученица 9</a:t>
            </a:r>
            <a:r>
              <a:rPr lang="ru-RU" b="1" dirty="0" smtClean="0"/>
              <a:t> «В» </a:t>
            </a:r>
            <a:r>
              <a:rPr lang="ru-RU" b="1" dirty="0"/>
              <a:t>класса</a:t>
            </a:r>
            <a:endParaRPr lang="ru-RU" dirty="0"/>
          </a:p>
          <a:p>
            <a:pPr algn="ctr">
              <a:tabLst>
                <a:tab pos="3657600" algn="l"/>
                <a:tab pos="3771900" algn="l"/>
              </a:tabLst>
            </a:pPr>
            <a:r>
              <a:rPr lang="ru-RU" b="1" dirty="0"/>
              <a:t>                                                                           </a:t>
            </a:r>
            <a:r>
              <a:rPr lang="ru-RU" b="1" dirty="0" smtClean="0"/>
              <a:t>МБОУ СОШ СУИОП №</a:t>
            </a:r>
            <a:r>
              <a:rPr lang="ru-RU" b="1" dirty="0"/>
              <a:t>7</a:t>
            </a:r>
            <a:endParaRPr lang="ru-RU" dirty="0"/>
          </a:p>
          <a:p>
            <a:pPr algn="ctr">
              <a:tabLst>
                <a:tab pos="3657600" algn="l"/>
                <a:tab pos="3771900" algn="l"/>
              </a:tabLst>
            </a:pPr>
            <a:r>
              <a:rPr lang="ru-RU" b="1" dirty="0"/>
              <a:t>                                       </a:t>
            </a:r>
            <a:endParaRPr lang="ru-RU" dirty="0"/>
          </a:p>
          <a:p>
            <a:pPr algn="ctr">
              <a:tabLst>
                <a:tab pos="3657600" algn="l"/>
                <a:tab pos="3771900" algn="l"/>
              </a:tabLst>
            </a:pPr>
            <a:r>
              <a:rPr lang="ru-RU" b="1" dirty="0"/>
              <a:t>                                       </a:t>
            </a:r>
            <a:r>
              <a:rPr lang="ru-RU" b="1" dirty="0" smtClean="0"/>
              <a:t>РУКОВОДИТЕЛЬ: Немых Надежда Петровна</a:t>
            </a:r>
            <a:endParaRPr lang="ru-RU" dirty="0"/>
          </a:p>
          <a:p>
            <a:pPr algn="ctr">
              <a:tabLst>
                <a:tab pos="3657600" algn="l"/>
                <a:tab pos="3771900" algn="l"/>
              </a:tabLst>
            </a:pPr>
            <a:r>
              <a:rPr lang="ru-RU" b="1" dirty="0"/>
              <a:t>                                                                            Учитель технологии</a:t>
            </a:r>
            <a:endParaRPr lang="ru-RU" dirty="0"/>
          </a:p>
          <a:p>
            <a:pPr algn="ctr" eaLnBrk="0" hangingPunct="0">
              <a:tabLst>
                <a:tab pos="3657600" algn="l"/>
                <a:tab pos="3771900" algn="l"/>
              </a:tabLst>
            </a:pP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rrowheads="1"/>
          </p:cNvSpPr>
          <p:nvPr>
            <p:ph type="title"/>
          </p:nvPr>
        </p:nvSpPr>
        <p:spPr>
          <a:xfrm>
            <a:off x="500034" y="0"/>
            <a:ext cx="8229600" cy="1143000"/>
          </a:xfrm>
        </p:spPr>
        <p:txBody>
          <a:bodyPr/>
          <a:lstStyle/>
          <a:p>
            <a:r>
              <a:rPr lang="ru-RU" sz="3600" dirty="0" smtClean="0"/>
              <a:t>Планирование и изготовление</a:t>
            </a:r>
            <a:endParaRPr lang="ru-RU" sz="3600" dirty="0" smtClean="0"/>
          </a:p>
        </p:txBody>
      </p:sp>
      <p:sp>
        <p:nvSpPr>
          <p:cNvPr id="95235" name="Rectangle 3"/>
          <p:cNvSpPr>
            <a:spLocks noGrp="1" noRot="1" noChangeArrowheads="1"/>
          </p:cNvSpPr>
          <p:nvPr>
            <p:ph idx="1"/>
          </p:nvPr>
        </p:nvSpPr>
        <p:spPr>
          <a:xfrm>
            <a:off x="611188" y="2133600"/>
            <a:ext cx="8007350" cy="4191000"/>
          </a:xfrm>
        </p:spPr>
        <p:txBody>
          <a:bodyPr/>
          <a:lstStyle/>
          <a:p>
            <a:pPr>
              <a:buFont typeface="Wingdings" pitchFamily="2" charset="2"/>
              <a:buNone/>
            </a:pPr>
            <a:r>
              <a:rPr lang="ru-RU" sz="2800" dirty="0"/>
              <a:t> 	</a:t>
            </a:r>
            <a:r>
              <a:rPr lang="ru-RU" sz="2400" b="1" dirty="0"/>
              <a:t>	</a:t>
            </a:r>
            <a:endParaRPr lang="ru-RU" sz="2800" dirty="0"/>
          </a:p>
        </p:txBody>
      </p:sp>
      <p:sp>
        <p:nvSpPr>
          <p:cNvPr id="4" name="Прямоугольник 3"/>
          <p:cNvSpPr/>
          <p:nvPr/>
        </p:nvSpPr>
        <p:spPr>
          <a:xfrm>
            <a:off x="0" y="1000108"/>
            <a:ext cx="9144000" cy="6186309"/>
          </a:xfrm>
          <a:prstGeom prst="rect">
            <a:avLst/>
          </a:prstGeom>
        </p:spPr>
        <p:txBody>
          <a:bodyPr wrap="square">
            <a:spAutoFit/>
          </a:bodyPr>
          <a:lstStyle/>
          <a:p>
            <a:r>
              <a:rPr lang="ru-RU" sz="1700" b="1" dirty="0" smtClean="0"/>
              <a:t>Мне необходимо </a:t>
            </a:r>
            <a:r>
              <a:rPr lang="ru-RU" sz="1700" b="1" dirty="0"/>
              <a:t>было выбрать тему </a:t>
            </a:r>
            <a:r>
              <a:rPr lang="ru-RU" sz="1700" b="1" dirty="0" smtClean="0"/>
              <a:t>для декоративной подушки, я выбрала:</a:t>
            </a:r>
            <a:r>
              <a:rPr lang="ru-RU" sz="1700" b="1" dirty="0"/>
              <a:t/>
            </a:r>
            <a:br>
              <a:rPr lang="ru-RU" sz="1700" b="1" dirty="0"/>
            </a:br>
            <a:r>
              <a:rPr lang="ru-RU" sz="1700" b="1" dirty="0" smtClean="0"/>
              <a:t>Композицию «</a:t>
            </a:r>
            <a:r>
              <a:rPr lang="ru-RU" sz="1700" b="1" dirty="0"/>
              <a:t>С</a:t>
            </a:r>
            <a:r>
              <a:rPr lang="ru-RU" sz="1700" b="1" dirty="0" smtClean="0"/>
              <a:t>ердце из роз». Композиция </a:t>
            </a:r>
            <a:r>
              <a:rPr lang="ru-RU" sz="1700" b="1" dirty="0"/>
              <a:t>выполнена на </a:t>
            </a:r>
            <a:r>
              <a:rPr lang="ru-RU" sz="1700" b="1" dirty="0" smtClean="0"/>
              <a:t>атласной </a:t>
            </a:r>
            <a:r>
              <a:rPr lang="ru-RU" sz="1700" b="1" dirty="0"/>
              <a:t>основе, </a:t>
            </a:r>
            <a:r>
              <a:rPr lang="ru-RU" sz="1700" b="1" dirty="0" smtClean="0"/>
              <a:t>включает многочисленные бутоны роз </a:t>
            </a:r>
            <a:r>
              <a:rPr lang="ru-RU" sz="1700" b="1" dirty="0" smtClean="0"/>
              <a:t>украшенные листьями, </a:t>
            </a:r>
            <a:r>
              <a:rPr lang="ru-RU" sz="1700" b="1" dirty="0" smtClean="0"/>
              <a:t>выполненные </a:t>
            </a:r>
            <a:r>
              <a:rPr lang="ru-RU" sz="1700" b="1" dirty="0"/>
              <a:t>из </a:t>
            </a:r>
            <a:r>
              <a:rPr lang="ru-RU" sz="1700" b="1" dirty="0" err="1" smtClean="0"/>
              <a:t>присборенных</a:t>
            </a:r>
            <a:r>
              <a:rPr lang="ru-RU" sz="1700" b="1" dirty="0" smtClean="0"/>
              <a:t> атласных лент . Все элементы выложены в форме сердца. Подушка из атласа окантована лентой .</a:t>
            </a:r>
          </a:p>
          <a:p>
            <a:r>
              <a:rPr lang="ru-RU" sz="1700" b="1" dirty="0"/>
              <a:t>Для изготовления </a:t>
            </a:r>
            <a:r>
              <a:rPr lang="ru-RU" sz="1700" b="1" dirty="0" smtClean="0"/>
              <a:t>композиции «Сердце из роз» </a:t>
            </a:r>
            <a:r>
              <a:rPr lang="ru-RU" sz="1700" b="1" dirty="0"/>
              <a:t>нам понадобятся следующие материалы и инструменты. Материалы:</a:t>
            </a:r>
            <a:br>
              <a:rPr lang="ru-RU" sz="1700" b="1" dirty="0"/>
            </a:br>
            <a:r>
              <a:rPr lang="ru-RU" sz="1700" b="1" dirty="0"/>
              <a:t>- ткань для </a:t>
            </a:r>
            <a:r>
              <a:rPr lang="ru-RU" sz="1700" b="1" dirty="0" smtClean="0"/>
              <a:t>основы подушки хлопок</a:t>
            </a:r>
            <a:r>
              <a:rPr lang="ru-RU" sz="1700" b="1" dirty="0"/>
              <a:t/>
            </a:r>
            <a:br>
              <a:rPr lang="ru-RU" sz="1700" b="1" dirty="0"/>
            </a:br>
            <a:r>
              <a:rPr lang="ru-RU" sz="1700" b="1" dirty="0"/>
              <a:t>- </a:t>
            </a:r>
            <a:r>
              <a:rPr lang="ru-RU" sz="1700" b="1" dirty="0" err="1" smtClean="0"/>
              <a:t>синтепон</a:t>
            </a:r>
            <a:endParaRPr lang="ru-RU" sz="1700" b="1" dirty="0" smtClean="0"/>
          </a:p>
          <a:p>
            <a:r>
              <a:rPr lang="ru-RU" sz="1700" b="1" dirty="0" smtClean="0"/>
              <a:t>- ткань для наволочки атлас</a:t>
            </a:r>
            <a:r>
              <a:rPr lang="ru-RU" sz="1700" b="1" dirty="0"/>
              <a:t/>
            </a:r>
            <a:br>
              <a:rPr lang="ru-RU" sz="1700" b="1" dirty="0"/>
            </a:br>
            <a:r>
              <a:rPr lang="ru-RU" sz="1700" b="1" dirty="0"/>
              <a:t>- </a:t>
            </a:r>
            <a:r>
              <a:rPr lang="ru-RU" sz="1700" b="1" dirty="0" smtClean="0"/>
              <a:t>лента </a:t>
            </a:r>
            <a:r>
              <a:rPr lang="ru-RU" sz="1700" b="1" dirty="0" smtClean="0"/>
              <a:t>атласная красная, бордовая, темно и светло-розовая </a:t>
            </a:r>
            <a:r>
              <a:rPr lang="ru-RU" sz="1700" b="1" dirty="0" smtClean="0"/>
              <a:t>шириной 3см. </a:t>
            </a:r>
            <a:r>
              <a:rPr lang="ru-RU" sz="1700" b="1" dirty="0"/>
              <a:t>– </a:t>
            </a:r>
            <a:r>
              <a:rPr lang="ru-RU" sz="1700" b="1" dirty="0" smtClean="0"/>
              <a:t>8м.</a:t>
            </a:r>
          </a:p>
          <a:p>
            <a:r>
              <a:rPr lang="ru-RU" sz="1700" b="1" dirty="0" smtClean="0"/>
              <a:t>- лента </a:t>
            </a:r>
            <a:r>
              <a:rPr lang="ru-RU" sz="1700" b="1" dirty="0" smtClean="0"/>
              <a:t>атласная темно и светло-зеленая </a:t>
            </a:r>
            <a:r>
              <a:rPr lang="ru-RU" sz="1700" b="1" dirty="0" smtClean="0"/>
              <a:t>шириной 3см. </a:t>
            </a:r>
            <a:r>
              <a:rPr lang="ru-RU" sz="1700" b="1" dirty="0"/>
              <a:t>- </a:t>
            </a:r>
            <a:r>
              <a:rPr lang="ru-RU" sz="1700" b="1" dirty="0" smtClean="0"/>
              <a:t>4м.</a:t>
            </a:r>
            <a:r>
              <a:rPr lang="ru-RU" sz="1700" b="1" dirty="0"/>
              <a:t/>
            </a:r>
            <a:br>
              <a:rPr lang="ru-RU" sz="1700" b="1" dirty="0"/>
            </a:br>
            <a:r>
              <a:rPr lang="ru-RU" sz="1700" b="1" dirty="0"/>
              <a:t>- </a:t>
            </a:r>
            <a:r>
              <a:rPr lang="ru-RU" sz="1700" b="1" dirty="0" smtClean="0"/>
              <a:t>лента </a:t>
            </a:r>
            <a:r>
              <a:rPr lang="ru-RU" sz="1700" b="1" dirty="0" smtClean="0"/>
              <a:t>нейлоновая </a:t>
            </a:r>
            <a:r>
              <a:rPr lang="ru-RU" sz="1700" b="1" dirty="0" smtClean="0"/>
              <a:t> </a:t>
            </a:r>
            <a:r>
              <a:rPr lang="ru-RU" sz="1700" b="1" dirty="0" err="1" smtClean="0"/>
              <a:t>розовая</a:t>
            </a:r>
            <a:r>
              <a:rPr lang="ru-RU" sz="1700" b="1" dirty="0" smtClean="0"/>
              <a:t> </a:t>
            </a:r>
            <a:r>
              <a:rPr lang="ru-RU" sz="1700" b="1" dirty="0" smtClean="0"/>
              <a:t>шириной 5см. </a:t>
            </a:r>
            <a:r>
              <a:rPr lang="ru-RU" sz="1700" b="1" dirty="0"/>
              <a:t>– </a:t>
            </a:r>
            <a:r>
              <a:rPr lang="ru-RU" sz="1700" b="1" dirty="0" smtClean="0"/>
              <a:t>3 м.</a:t>
            </a:r>
            <a:r>
              <a:rPr lang="ru-RU" sz="1700" b="1" dirty="0"/>
              <a:t/>
            </a:r>
            <a:br>
              <a:rPr lang="ru-RU" sz="1700" b="1" dirty="0"/>
            </a:br>
            <a:r>
              <a:rPr lang="ru-RU" sz="1700" b="1" dirty="0"/>
              <a:t>- </a:t>
            </a:r>
            <a:r>
              <a:rPr lang="ru-RU" sz="1700" b="1" dirty="0" smtClean="0"/>
              <a:t>нитки 3 шт., молния 1шт.</a:t>
            </a:r>
            <a:r>
              <a:rPr lang="ru-RU" sz="1700" b="1" dirty="0"/>
              <a:t/>
            </a:r>
            <a:br>
              <a:rPr lang="ru-RU" sz="1700" b="1" dirty="0"/>
            </a:br>
            <a:r>
              <a:rPr lang="ru-RU" sz="1700" b="1" dirty="0" smtClean="0"/>
              <a:t>Инструменты </a:t>
            </a:r>
            <a:r>
              <a:rPr lang="ru-RU" sz="1700" b="1" dirty="0"/>
              <a:t>и приспособления:</a:t>
            </a:r>
            <a:br>
              <a:rPr lang="ru-RU" sz="1700" b="1" dirty="0"/>
            </a:br>
            <a:r>
              <a:rPr lang="ru-RU" sz="1700" b="1" dirty="0"/>
              <a:t>- </a:t>
            </a:r>
            <a:r>
              <a:rPr lang="ru-RU" sz="1700" b="1" dirty="0" smtClean="0"/>
              <a:t>набор игл для шитья, </a:t>
            </a:r>
            <a:r>
              <a:rPr lang="ru-RU" sz="1700" b="1" dirty="0" smtClean="0"/>
              <a:t>наперсток</a:t>
            </a:r>
            <a:r>
              <a:rPr lang="ru-RU" sz="1700" b="1" dirty="0"/>
              <a:t/>
            </a:r>
            <a:br>
              <a:rPr lang="ru-RU" sz="1700" b="1" dirty="0"/>
            </a:br>
            <a:r>
              <a:rPr lang="ru-RU" sz="1700" b="1" dirty="0"/>
              <a:t>- </a:t>
            </a:r>
            <a:r>
              <a:rPr lang="ru-RU" sz="1700" b="1" dirty="0" smtClean="0"/>
              <a:t>ножницы</a:t>
            </a:r>
            <a:r>
              <a:rPr lang="ru-RU" sz="1700" b="1" dirty="0"/>
              <a:t/>
            </a:r>
            <a:br>
              <a:rPr lang="ru-RU" sz="1700" b="1" dirty="0"/>
            </a:br>
            <a:r>
              <a:rPr lang="ru-RU" sz="1700" b="1" dirty="0"/>
              <a:t>- </a:t>
            </a:r>
            <a:r>
              <a:rPr lang="ru-RU" sz="1700" b="1" dirty="0" smtClean="0"/>
              <a:t>зажигалка</a:t>
            </a:r>
            <a:r>
              <a:rPr lang="ru-RU" sz="1700" b="1" dirty="0" smtClean="0"/>
              <a:t/>
            </a:r>
            <a:br>
              <a:rPr lang="ru-RU" sz="1700" b="1" dirty="0" smtClean="0"/>
            </a:br>
            <a:r>
              <a:rPr lang="ru-RU" sz="1700" b="1" dirty="0" smtClean="0"/>
              <a:t>- </a:t>
            </a:r>
            <a:r>
              <a:rPr lang="ru-RU" sz="1700" b="1" dirty="0" smtClean="0"/>
              <a:t>утюг</a:t>
            </a:r>
            <a:r>
              <a:rPr lang="ru-RU" sz="1700" b="1" dirty="0"/>
              <a:t/>
            </a:r>
            <a:br>
              <a:rPr lang="ru-RU" sz="1700" b="1" dirty="0"/>
            </a:br>
            <a:r>
              <a:rPr lang="ru-RU" sz="1700" b="1" dirty="0"/>
              <a:t>- </a:t>
            </a:r>
            <a:r>
              <a:rPr lang="ru-RU" sz="1700" b="1" dirty="0" smtClean="0"/>
              <a:t>швейная машина</a:t>
            </a:r>
            <a:r>
              <a:rPr lang="ru-RU" sz="1700" b="1" dirty="0"/>
              <a:t/>
            </a:r>
            <a:br>
              <a:rPr lang="ru-RU" sz="1700" b="1" dirty="0"/>
            </a:br>
            <a:r>
              <a:rPr lang="ru-RU" sz="1700" b="1" dirty="0"/>
              <a:t>Для выполнения работы нам необходимо создать технологическую карту.</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dirty="0"/>
              <a:t>ИНСТРУКЦИОННО-ТЕХНОЛОГИЧЕСКАЯ КАРТА</a:t>
            </a:r>
            <a:r>
              <a:rPr lang="ru-RU" sz="3000" dirty="0"/>
              <a:t/>
            </a:r>
            <a:br>
              <a:rPr lang="ru-RU" sz="3000" dirty="0"/>
            </a:br>
            <a:endParaRPr lang="ru-RU" sz="3000" dirty="0"/>
          </a:p>
        </p:txBody>
      </p:sp>
      <p:sp>
        <p:nvSpPr>
          <p:cNvPr id="3" name="Содержимое 2"/>
          <p:cNvSpPr>
            <a:spLocks noGrp="1"/>
          </p:cNvSpPr>
          <p:nvPr>
            <p:ph idx="1"/>
          </p:nvPr>
        </p:nvSpPr>
        <p:spPr>
          <a:xfrm>
            <a:off x="357158" y="1571612"/>
            <a:ext cx="8229600" cy="4525963"/>
          </a:xfrm>
        </p:spPr>
        <p:txBody>
          <a:bodyPr>
            <a:noAutofit/>
          </a:bodyPr>
          <a:lstStyle/>
          <a:p>
            <a:r>
              <a:rPr lang="ru-RU" sz="2000" b="1" dirty="0"/>
              <a:t>Название операции </a:t>
            </a:r>
            <a:r>
              <a:rPr lang="ru-RU" sz="2000" b="1" dirty="0" smtClean="0"/>
              <a:t>.Технические условия.</a:t>
            </a:r>
            <a:r>
              <a:rPr lang="ru-RU" sz="2000" b="1" dirty="0" smtClean="0"/>
              <a:t> </a:t>
            </a:r>
          </a:p>
          <a:p>
            <a:r>
              <a:rPr lang="ru-RU" sz="2000" b="1" dirty="0" smtClean="0"/>
              <a:t>Эскиз рисунка композиции.</a:t>
            </a:r>
            <a:endParaRPr lang="ru-RU" sz="2000" b="1" dirty="0"/>
          </a:p>
          <a:p>
            <a:pPr fontAlgn="t"/>
            <a:r>
              <a:rPr lang="ru-RU" sz="2000" b="1" dirty="0"/>
              <a:t>Изготовление подушки </a:t>
            </a:r>
          </a:p>
          <a:p>
            <a:pPr fontAlgn="t"/>
            <a:r>
              <a:rPr lang="ru-RU" sz="1800" b="1" dirty="0"/>
              <a:t>Отмерить нужный размер хлопковой ткани, закрепить булавками, отрезать, сметать, прострочить на швейной машинке, оставив место для набивки </a:t>
            </a:r>
            <a:r>
              <a:rPr lang="ru-RU" sz="1800" b="1" dirty="0" err="1"/>
              <a:t>синтепоном</a:t>
            </a:r>
            <a:r>
              <a:rPr lang="ru-RU" sz="1800" b="1" dirty="0"/>
              <a:t>.</a:t>
            </a:r>
          </a:p>
          <a:p>
            <a:pPr fontAlgn="t"/>
            <a:r>
              <a:rPr lang="ru-RU" sz="1800" b="1" dirty="0" err="1"/>
              <a:t>Синтепон</a:t>
            </a:r>
            <a:r>
              <a:rPr lang="ru-RU" sz="1800" b="1" dirty="0"/>
              <a:t> сложить в 4 слоя закрепить булавками отрезать по размеру наволочки, прошить слои в нескольких местах . Получившуюся форму вложить в наволочку и аккуратно зашить.</a:t>
            </a:r>
          </a:p>
          <a:p>
            <a:pPr fontAlgn="t"/>
            <a:r>
              <a:rPr lang="ru-RU" sz="1800" b="1" dirty="0"/>
              <a:t>Изготовление наволочки</a:t>
            </a:r>
          </a:p>
          <a:p>
            <a:pPr fontAlgn="t"/>
            <a:r>
              <a:rPr lang="ru-RU" sz="1800" b="1" dirty="0"/>
              <a:t>Отмерить нужный размер атласной ткани, закрепить булавками, отрезать, сметать, прострочить на швейной машинке, оставив место для молнии 15см.</a:t>
            </a:r>
          </a:p>
          <a:p>
            <a:pPr fontAlgn="t"/>
            <a:r>
              <a:rPr lang="ru-RU" sz="1800" b="1" dirty="0"/>
              <a:t>Вшить молнию руками затем на швейной машинке</a:t>
            </a:r>
            <a:r>
              <a:rPr lang="ru-RU" sz="1800" b="1" dirty="0" smtClean="0"/>
              <a:t>.</a:t>
            </a:r>
            <a:endParaRPr lang="ru-RU" sz="18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357166"/>
            <a:ext cx="8229600" cy="4525963"/>
          </a:xfrm>
        </p:spPr>
        <p:txBody>
          <a:bodyPr>
            <a:noAutofit/>
          </a:bodyPr>
          <a:lstStyle/>
          <a:p>
            <a:pPr fontAlgn="t"/>
            <a:r>
              <a:rPr lang="ru-RU" sz="2000" b="1" dirty="0" smtClean="0"/>
              <a:t>Плиссированная роза</a:t>
            </a:r>
          </a:p>
          <a:p>
            <a:pPr fontAlgn="t"/>
            <a:r>
              <a:rPr lang="ru-RU" sz="1800" b="1" dirty="0" smtClean="0"/>
              <a:t>Чтобы создать плиссированную розу, потребуется атласная лента шириной 3 см. длиной 2 м. (для изготовления  4 роз ). Выберите нужную длину 25 см и сложите ленту пополам. Придерживая центральную складку ленты, загните одну половину ленты вверх под прямым углом. Следите, чтобы полученная складка находилась на краю ленты. Постоянно придерживайте ее, чтобы не начинать всю работу сначала. Теперь снова загните нижнюю половину ленты наверх под прямым углом. Многие таким образом складывали в детстве гармошку их бумаги. Продолжайте складывать гармошку до конца ленты.</a:t>
            </a:r>
          </a:p>
          <a:p>
            <a:pPr fontAlgn="t"/>
            <a:r>
              <a:rPr lang="ru-RU" sz="1800" b="1" dirty="0" smtClean="0"/>
              <a:t>Теперь можете зажать свободные концы ленты и отпустить гармошку, чтобы она «распрямилась». Аккуратно, придерживая концы ленты, потяните за один из них. Продолжайте тянуть, пока у Вас в руках не образуется роза, а складки не сместятся к основанию цветка.</a:t>
            </a:r>
          </a:p>
          <a:p>
            <a:pPr fontAlgn="t"/>
            <a:r>
              <a:rPr lang="ru-RU" sz="1800" b="1" dirty="0" smtClean="0"/>
              <a:t>Закрепить такую розу можно при помощи иглы. Для этого введите иглу с ниткой в основание розы и сделайте стежок. Теперь проведите иглу через цент розы и верните ее, сделав еще один незаметный стежок. После этого хорошо закрепите нитку на основании цветка. Лишнюю ленту следует обрезать.</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571480"/>
            <a:ext cx="8229600" cy="4525963"/>
          </a:xfrm>
        </p:spPr>
        <p:txBody>
          <a:bodyPr>
            <a:normAutofit fontScale="25000" lnSpcReduction="20000"/>
          </a:bodyPr>
          <a:lstStyle/>
          <a:p>
            <a:pPr fontAlgn="t"/>
            <a:r>
              <a:rPr lang="ru-RU" sz="8000" b="1" dirty="0" smtClean="0"/>
              <a:t>Листья двухцветные </a:t>
            </a:r>
            <a:endParaRPr lang="ru-RU" sz="8000" dirty="0" smtClean="0"/>
          </a:p>
          <a:p>
            <a:r>
              <a:rPr lang="ru-RU" sz="7200" b="1" dirty="0" smtClean="0"/>
              <a:t>Отрежьте кусочек из двух лент разных оттенков зеленого цвета атласной ленты длиной 3 см для  будущего листа, чтобы его можно было держать большим и указательным пальцами. Сшейте по обработанному краю, не обработанные края ленты опалите зажигалкой. Загнуть края квадрата так чтобы получился треугольник, закрепить нитью. основание треугольника еще раз сложить так чтобы образовался лист. Основание закрепить нитью. Из полученных листьев можно сложить веточку, для украшения розы. </a:t>
            </a:r>
          </a:p>
          <a:p>
            <a:r>
              <a:rPr lang="ru-RU" sz="8000" b="1" dirty="0" smtClean="0"/>
              <a:t>Украшение наволочки </a:t>
            </a:r>
            <a:endParaRPr lang="ru-RU" sz="8000" dirty="0" smtClean="0"/>
          </a:p>
          <a:p>
            <a:r>
              <a:rPr lang="ru-RU" sz="7200" b="1" dirty="0" smtClean="0"/>
              <a:t>Наметить рисунок на наволочке стежками. Разложить розы и листья в композицию. Закрепить каждый элемент на наволочке согласно рисунку. Композиция «Сердце из роз» готова! </a:t>
            </a:r>
          </a:p>
          <a:p>
            <a:r>
              <a:rPr lang="ru-RU" sz="8000" b="1" dirty="0" smtClean="0"/>
              <a:t>Обрамление  </a:t>
            </a:r>
            <a:endParaRPr lang="ru-RU" sz="8000" dirty="0" smtClean="0"/>
          </a:p>
          <a:p>
            <a:r>
              <a:rPr lang="ru-RU" sz="7200" b="1" dirty="0" smtClean="0"/>
              <a:t>Для обрамления наволочки. Берем нейлоновую ленту. Закрепляем ниткой и подворачивая её через каждые 2 см иголкой и ниткой стежками закрепляем по краю наволочки, чтобы получить эффект гофре. Края ленты обрабатываем зажигалкой, в месте встречи аккуратно сшиваем. </a:t>
            </a:r>
          </a:p>
          <a:p>
            <a:r>
              <a:rPr lang="ru-RU" sz="7200" b="1" dirty="0" smtClean="0"/>
              <a:t>В оформленную наволочку вкладываем подушку, застегиваем молнию.</a:t>
            </a:r>
          </a:p>
          <a:p>
            <a:r>
              <a:rPr lang="ru-RU" sz="7200" b="1" dirty="0" smtClean="0"/>
              <a:t> Декоративная подушечка «Сердце из роз» готова !</a:t>
            </a:r>
          </a:p>
          <a:p>
            <a:r>
              <a:rPr lang="ru-RU" b="1" dirty="0" smtClean="0"/>
              <a:t/>
            </a:r>
            <a:br>
              <a:rPr lang="ru-RU" b="1" dirty="0" smtClean="0"/>
            </a:br>
            <a:endParaRPr lang="ru-RU" dirty="0" smtClean="0"/>
          </a:p>
          <a:p>
            <a:endParaRPr lang="ru-RU" dirty="0" smtClean="0"/>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Экономические расчеты</a:t>
            </a:r>
            <a:br>
              <a:rPr lang="ru-RU" b="1" dirty="0" smtClean="0"/>
            </a:br>
            <a:endParaRPr lang="ru-RU" dirty="0"/>
          </a:p>
        </p:txBody>
      </p:sp>
      <p:sp>
        <p:nvSpPr>
          <p:cNvPr id="3" name="Содержимое 2"/>
          <p:cNvSpPr>
            <a:spLocks noGrp="1"/>
          </p:cNvSpPr>
          <p:nvPr>
            <p:ph idx="1"/>
          </p:nvPr>
        </p:nvSpPr>
        <p:spPr/>
        <p:txBody>
          <a:bodyPr>
            <a:normAutofit fontScale="85000" lnSpcReduction="10000"/>
          </a:bodyPr>
          <a:lstStyle/>
          <a:p>
            <a:r>
              <a:rPr lang="ru-RU" sz="2000" b="1" dirty="0" smtClean="0"/>
              <a:t>Расчет себестоимости изделия</a:t>
            </a:r>
            <a:br>
              <a:rPr lang="ru-RU" sz="2000" b="1" dirty="0" smtClean="0"/>
            </a:br>
            <a:r>
              <a:rPr lang="ru-RU" sz="2000" b="1" dirty="0" smtClean="0"/>
              <a:t/>
            </a:r>
            <a:br>
              <a:rPr lang="ru-RU" sz="2000" b="1" dirty="0" smtClean="0"/>
            </a:br>
            <a:r>
              <a:rPr lang="ru-RU" sz="2000" b="1" dirty="0" smtClean="0"/>
              <a:t>№№ Наименование Цена Расход Стоимость</a:t>
            </a:r>
            <a:br>
              <a:rPr lang="ru-RU" sz="2000" b="1" dirty="0" smtClean="0"/>
            </a:br>
            <a:r>
              <a:rPr lang="ru-RU" sz="2000" b="1" dirty="0" smtClean="0"/>
              <a:t> </a:t>
            </a:r>
            <a:endParaRPr lang="en-US" sz="2000" b="1" dirty="0"/>
          </a:p>
          <a:p>
            <a:pPr marL="457200" indent="-457200">
              <a:buFont typeface="+mj-lt"/>
              <a:buAutoNum type="arabicPeriod"/>
            </a:pPr>
            <a:r>
              <a:rPr lang="ru-RU" sz="2000" b="1" dirty="0" smtClean="0"/>
              <a:t>ткань для основы подушки хлопок</a:t>
            </a:r>
            <a:r>
              <a:rPr lang="en-US" sz="2000" b="1" dirty="0" smtClean="0"/>
              <a:t> – 50</a:t>
            </a:r>
            <a:r>
              <a:rPr lang="ru-RU" sz="2000" b="1" dirty="0" smtClean="0"/>
              <a:t>р. </a:t>
            </a:r>
            <a:r>
              <a:rPr lang="ru-RU" sz="2000" b="1" dirty="0" smtClean="0"/>
              <a:t>1м всего : 50р.</a:t>
            </a:r>
          </a:p>
          <a:p>
            <a:pPr marL="457200" indent="-457200">
              <a:buFont typeface="+mj-lt"/>
              <a:buAutoNum type="arabicPeriod"/>
            </a:pPr>
            <a:r>
              <a:rPr lang="ru-RU" sz="2000" b="1" dirty="0" err="1"/>
              <a:t>с</a:t>
            </a:r>
            <a:r>
              <a:rPr lang="ru-RU" sz="2000" b="1" dirty="0" err="1" smtClean="0"/>
              <a:t>интепон</a:t>
            </a:r>
            <a:r>
              <a:rPr lang="ru-RU" sz="2000" b="1" dirty="0" smtClean="0"/>
              <a:t> – 80р. 2м всего : 160р.</a:t>
            </a:r>
          </a:p>
          <a:p>
            <a:pPr marL="457200" indent="-457200">
              <a:buFont typeface="+mj-lt"/>
              <a:buAutoNum type="arabicPeriod"/>
            </a:pPr>
            <a:r>
              <a:rPr lang="ru-RU" sz="2000" b="1" dirty="0" smtClean="0"/>
              <a:t>ткань для наволочки атлас – 80р 1м всего : 80р.</a:t>
            </a:r>
          </a:p>
          <a:p>
            <a:pPr marL="457200" indent="-457200">
              <a:buFont typeface="+mj-lt"/>
              <a:buAutoNum type="arabicPeriod"/>
            </a:pPr>
            <a:r>
              <a:rPr lang="ru-RU" sz="2000" b="1" dirty="0" smtClean="0"/>
              <a:t>лента атласная красная, бордовая, темно и светло-розовая шириной 3см – 10р. 8м всего : 80р.</a:t>
            </a:r>
          </a:p>
          <a:p>
            <a:pPr marL="457200" indent="-457200">
              <a:buFont typeface="+mj-lt"/>
              <a:buAutoNum type="arabicPeriod"/>
            </a:pPr>
            <a:r>
              <a:rPr lang="ru-RU" sz="2000" b="1" dirty="0" smtClean="0"/>
              <a:t>лента атласная темно и светло-зеленая шириной 3см – 10р. 4м всего : 40р.</a:t>
            </a:r>
          </a:p>
          <a:p>
            <a:pPr marL="457200" indent="-457200">
              <a:buFont typeface="+mj-lt"/>
              <a:buAutoNum type="arabicPeriod"/>
            </a:pPr>
            <a:r>
              <a:rPr lang="ru-RU" sz="2000" b="1" dirty="0" smtClean="0"/>
              <a:t>лента нейлоновая  </a:t>
            </a:r>
            <a:r>
              <a:rPr lang="ru-RU" sz="2000" b="1" dirty="0" err="1"/>
              <a:t>р</a:t>
            </a:r>
            <a:r>
              <a:rPr lang="ru-RU" sz="2000" b="1" dirty="0" err="1" smtClean="0"/>
              <a:t>озовая</a:t>
            </a:r>
            <a:r>
              <a:rPr lang="ru-RU" sz="2000" b="1" dirty="0" smtClean="0"/>
              <a:t> шириной 5см – 15р. 3 м всего : 45р.</a:t>
            </a:r>
          </a:p>
          <a:p>
            <a:pPr marL="457200" indent="-457200">
              <a:buFont typeface="+mj-lt"/>
              <a:buAutoNum type="arabicPeriod"/>
            </a:pPr>
            <a:r>
              <a:rPr lang="ru-RU" sz="2000" b="1" dirty="0" smtClean="0"/>
              <a:t> молния 15 см  - 10р 1шт. всего : 10р.</a:t>
            </a:r>
          </a:p>
          <a:p>
            <a:pPr marL="457200" indent="-457200">
              <a:buFont typeface="+mj-lt"/>
              <a:buAutoNum type="arabicPeriod"/>
            </a:pPr>
            <a:r>
              <a:rPr lang="ru-RU" sz="2000" b="1" dirty="0"/>
              <a:t>н</a:t>
            </a:r>
            <a:r>
              <a:rPr lang="ru-RU" sz="2000" b="1" dirty="0" smtClean="0"/>
              <a:t>итки 10р 3 шт. всего: 30р.</a:t>
            </a:r>
          </a:p>
          <a:p>
            <a:pPr marL="457200" indent="-457200">
              <a:buFont typeface="+mj-lt"/>
              <a:buAutoNum type="arabicPeriod"/>
            </a:pPr>
            <a:r>
              <a:rPr lang="ru-RU" sz="2000" b="1" dirty="0" smtClean="0"/>
              <a:t>швейный набор игл 25р 1 шт. всего : 25р.</a:t>
            </a:r>
            <a:br>
              <a:rPr lang="ru-RU" sz="2000" b="1" dirty="0" smtClean="0"/>
            </a:br>
            <a:r>
              <a:rPr lang="ru-RU" sz="2000" b="1" dirty="0" smtClean="0"/>
              <a:t>Всего стоимость изделия :         р.</a:t>
            </a:r>
            <a:endParaRPr lang="ru-RU" sz="2000" b="1"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Экологическая чистота изделия</a:t>
            </a:r>
            <a:endParaRPr lang="ru-RU" dirty="0"/>
          </a:p>
        </p:txBody>
      </p:sp>
      <p:sp>
        <p:nvSpPr>
          <p:cNvPr id="3" name="Содержимое 2"/>
          <p:cNvSpPr>
            <a:spLocks noGrp="1"/>
          </p:cNvSpPr>
          <p:nvPr>
            <p:ph idx="1"/>
          </p:nvPr>
        </p:nvSpPr>
        <p:spPr/>
        <p:txBody>
          <a:bodyPr>
            <a:normAutofit/>
          </a:bodyPr>
          <a:lstStyle/>
          <a:p>
            <a:pPr>
              <a:buFont typeface="Wingdings" pitchFamily="2" charset="2"/>
              <a:buNone/>
            </a:pPr>
            <a:r>
              <a:rPr lang="ru-RU" sz="1900" b="1" dirty="0" smtClean="0"/>
              <a:t>При выполнение работы использовались экологически чистые материалы: ткань –атлас, хлопок, </a:t>
            </a:r>
            <a:r>
              <a:rPr lang="ru-RU" sz="1900" b="1" dirty="0" err="1" smtClean="0"/>
              <a:t>синтепон</a:t>
            </a:r>
            <a:r>
              <a:rPr lang="ru-RU" sz="1900" b="1" dirty="0" smtClean="0"/>
              <a:t>, атласные ленты, фурнитура которая соответствует требованием ГОСТ. </a:t>
            </a:r>
          </a:p>
          <a:p>
            <a:pPr>
              <a:buFont typeface="Wingdings" pitchFamily="2" charset="2"/>
              <a:buNone/>
            </a:pPr>
            <a:r>
              <a:rPr lang="ru-RU" sz="1900" b="1" dirty="0" smtClean="0"/>
              <a:t>Технически исправная швейная машина.</a:t>
            </a:r>
          </a:p>
          <a:p>
            <a:pPr>
              <a:buFont typeface="Wingdings" pitchFamily="2" charset="2"/>
              <a:buNone/>
            </a:pPr>
            <a:r>
              <a:rPr lang="ru-RU" sz="1900" b="1" dirty="0" smtClean="0"/>
              <a:t>Комната, в которой проводилась работа, была хорошо освещена.</a:t>
            </a:r>
          </a:p>
          <a:p>
            <a:pPr>
              <a:buFont typeface="Wingdings" pitchFamily="2" charset="2"/>
              <a:buNone/>
            </a:pPr>
            <a:r>
              <a:rPr lang="ru-RU" sz="3600" dirty="0" smtClean="0"/>
              <a:t/>
            </a:r>
            <a:br>
              <a:rPr lang="ru-RU" sz="3600" dirty="0" smtClean="0"/>
            </a:b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rrowheads="1"/>
          </p:cNvSpPr>
          <p:nvPr>
            <p:ph type="title"/>
          </p:nvPr>
        </p:nvSpPr>
        <p:spPr>
          <a:xfrm>
            <a:off x="428596" y="642918"/>
            <a:ext cx="8229600" cy="1143000"/>
          </a:xfrm>
        </p:spPr>
        <p:txBody>
          <a:bodyPr>
            <a:normAutofit/>
          </a:bodyPr>
          <a:lstStyle/>
          <a:p>
            <a:r>
              <a:rPr lang="ru-RU" sz="3600" b="1" dirty="0" smtClean="0"/>
              <a:t>Оценка изделия</a:t>
            </a:r>
            <a:br>
              <a:rPr lang="ru-RU" sz="3600" b="1" dirty="0" smtClean="0"/>
            </a:br>
            <a:r>
              <a:rPr lang="ru-RU" sz="3600" b="1" dirty="0" smtClean="0"/>
              <a:t>Литература</a:t>
            </a:r>
            <a:endParaRPr lang="ru-RU" sz="3600" dirty="0"/>
          </a:p>
        </p:txBody>
      </p:sp>
      <p:sp>
        <p:nvSpPr>
          <p:cNvPr id="96260" name="Rectangle 4"/>
          <p:cNvSpPr>
            <a:spLocks noChangeArrowheads="1"/>
          </p:cNvSpPr>
          <p:nvPr/>
        </p:nvSpPr>
        <p:spPr bwMode="auto">
          <a:xfrm>
            <a:off x="357158" y="2214554"/>
            <a:ext cx="8501122" cy="3970318"/>
          </a:xfrm>
          <a:prstGeom prst="rect">
            <a:avLst/>
          </a:prstGeom>
          <a:noFill/>
          <a:ln w="9525">
            <a:noFill/>
            <a:miter lim="800000"/>
            <a:headEnd/>
            <a:tailEnd/>
          </a:ln>
          <a:effectLst/>
        </p:spPr>
        <p:txBody>
          <a:bodyPr wrap="square" anchor="ctr">
            <a:spAutoFit/>
          </a:bodyPr>
          <a:lstStyle/>
          <a:p>
            <a:r>
              <a:rPr lang="ru-RU" b="1" dirty="0"/>
              <a:t>	Работа завершена. </a:t>
            </a:r>
            <a:r>
              <a:rPr lang="ru-RU" b="1" dirty="0" smtClean="0"/>
              <a:t>Мне </a:t>
            </a:r>
            <a:r>
              <a:rPr lang="ru-RU" b="1" dirty="0"/>
              <a:t>удалось решить поставленную перед собой задачу. </a:t>
            </a:r>
            <a:r>
              <a:rPr lang="ru-RU" b="1" dirty="0" smtClean="0"/>
              <a:t>Подушечка </a:t>
            </a:r>
            <a:r>
              <a:rPr lang="ru-RU" b="1" dirty="0"/>
              <a:t>получилась очень красивой оригинальной, швы выполнены правильно, аккуратно. Такая работа придаст </a:t>
            </a:r>
            <a:r>
              <a:rPr lang="ru-RU" b="1" dirty="0" smtClean="0"/>
              <a:t>уют квартире.</a:t>
            </a:r>
            <a:r>
              <a:rPr lang="ru-RU" b="1" dirty="0"/>
              <a:t> </a:t>
            </a:r>
          </a:p>
          <a:p>
            <a:r>
              <a:rPr lang="ru-RU" b="1" dirty="0" smtClean="0"/>
              <a:t>Я </a:t>
            </a:r>
            <a:r>
              <a:rPr lang="ru-RU" b="1" dirty="0"/>
              <a:t>надеюсь, что изделия, которые вы с удовольствием  выполните своими руками, будут радовать вас и ваших близких. Желаю </a:t>
            </a:r>
            <a:r>
              <a:rPr lang="ru-RU" b="1" dirty="0" smtClean="0"/>
              <a:t>удачи! </a:t>
            </a:r>
          </a:p>
          <a:p>
            <a:endParaRPr lang="ru-RU" b="1" dirty="0" smtClean="0"/>
          </a:p>
          <a:p>
            <a:r>
              <a:rPr lang="ru-RU" b="1" dirty="0"/>
              <a:t>ЛИТЕРАТУРА</a:t>
            </a:r>
            <a:br>
              <a:rPr lang="ru-RU" b="1" dirty="0"/>
            </a:br>
            <a:r>
              <a:rPr lang="ru-RU" b="1" dirty="0"/>
              <a:t/>
            </a:r>
            <a:br>
              <a:rPr lang="ru-RU" b="1" dirty="0"/>
            </a:br>
            <a:r>
              <a:rPr lang="ru-RU" b="1" dirty="0"/>
              <a:t>Гаврилова В.Ю. –«Вышивка лентами» Харьков 2007г.</a:t>
            </a:r>
            <a:br>
              <a:rPr lang="ru-RU" b="1" dirty="0"/>
            </a:br>
            <a:r>
              <a:rPr lang="ru-RU" b="1" dirty="0" err="1"/>
              <a:t>Шереминская</a:t>
            </a:r>
            <a:r>
              <a:rPr lang="ru-RU" b="1" dirty="0"/>
              <a:t> Л.Т. – «Школа вышивки шелковыми ленточками»-</a:t>
            </a:r>
            <a:r>
              <a:rPr lang="ru-RU" b="1" dirty="0" err="1"/>
              <a:t>Эксмо</a:t>
            </a:r>
            <a:r>
              <a:rPr lang="ru-RU" b="1" dirty="0"/>
              <a:t> 2007г.</a:t>
            </a:r>
            <a:r>
              <a:rPr lang="ru-RU" sz="2400" b="1" dirty="0"/>
              <a:t/>
            </a:r>
            <a:br>
              <a:rPr lang="ru-RU" sz="2400" b="1" dirty="0"/>
            </a:br>
            <a:r>
              <a:rPr lang="ru-RU" sz="2400" b="1" dirty="0"/>
              <a:t> </a:t>
            </a:r>
            <a:endParaRPr lang="ru-RU" sz="2400" dirty="0"/>
          </a:p>
          <a:p>
            <a:endParaRPr lang="ru-RU" sz="2400" b="1" dirty="0"/>
          </a:p>
          <a:p>
            <a:pPr algn="ctr" eaLnBrk="0" hangingPunct="0"/>
            <a:endParaRPr lang="ru-RU"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gerb.jpg"/>
          <p:cNvPicPr>
            <a:picLocks noGrp="1" noChangeAspect="1"/>
          </p:cNvPicPr>
          <p:nvPr>
            <p:ph idx="1"/>
          </p:nvPr>
        </p:nvPicPr>
        <p:blipFill>
          <a:blip r:embed="rId3"/>
          <a:stretch>
            <a:fillRect/>
          </a:stretch>
        </p:blipFill>
        <p:spPr>
          <a:xfrm rot="10800000" flipH="1" flipV="1">
            <a:off x="428596" y="1018416"/>
            <a:ext cx="3500462" cy="5125228"/>
          </a:xfrm>
        </p:spPr>
      </p:pic>
      <p:pic>
        <p:nvPicPr>
          <p:cNvPr id="5" name="Picture 2" descr="F:\вышивка\Coat_of_Arms_of_Zheleznodorozhny_(Moscow_oblast).png"/>
          <p:cNvPicPr>
            <a:picLocks noChangeAspect="1" noChangeArrowheads="1"/>
          </p:cNvPicPr>
          <p:nvPr/>
        </p:nvPicPr>
        <p:blipFill>
          <a:blip r:embed="rId4"/>
          <a:srcRect/>
          <a:stretch>
            <a:fillRect/>
          </a:stretch>
        </p:blipFill>
        <p:spPr bwMode="auto">
          <a:xfrm>
            <a:off x="4500561" y="928670"/>
            <a:ext cx="4176227" cy="529784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rrowheads="1"/>
          </p:cNvSpPr>
          <p:nvPr>
            <p:ph type="title"/>
          </p:nvPr>
        </p:nvSpPr>
        <p:spPr/>
        <p:txBody>
          <a:bodyPr/>
          <a:lstStyle/>
          <a:p>
            <a:r>
              <a:rPr lang="ru-RU" dirty="0"/>
              <a:t>Содержание</a:t>
            </a:r>
          </a:p>
        </p:txBody>
      </p:sp>
      <p:sp>
        <p:nvSpPr>
          <p:cNvPr id="90115" name="Rectangle 3"/>
          <p:cNvSpPr>
            <a:spLocks noGrp="1" noRot="1" noChangeArrowheads="1"/>
          </p:cNvSpPr>
          <p:nvPr>
            <p:ph idx="1"/>
          </p:nvPr>
        </p:nvSpPr>
        <p:spPr/>
        <p:txBody>
          <a:bodyPr>
            <a:normAutofit lnSpcReduction="10000"/>
          </a:bodyPr>
          <a:lstStyle/>
          <a:p>
            <a:r>
              <a:rPr lang="ru-RU" sz="2400" b="1" dirty="0" smtClean="0"/>
              <a:t>Обоснование проекта и формулировка задач</a:t>
            </a:r>
          </a:p>
          <a:p>
            <a:r>
              <a:rPr lang="ru-RU" sz="2400" b="1" dirty="0" smtClean="0"/>
              <a:t>Выявление лучшей идеи, её дизайн и анализ</a:t>
            </a:r>
          </a:p>
          <a:p>
            <a:r>
              <a:rPr lang="ru-RU" sz="2400" b="1" dirty="0" smtClean="0"/>
              <a:t>Историческая справка</a:t>
            </a:r>
          </a:p>
          <a:p>
            <a:r>
              <a:rPr lang="ru-RU" sz="2400" b="1" dirty="0" smtClean="0"/>
              <a:t> </a:t>
            </a:r>
            <a:r>
              <a:rPr lang="ru-RU" sz="2400" b="1" dirty="0" smtClean="0"/>
              <a:t>Эстетическое обоснование проекта</a:t>
            </a:r>
            <a:endParaRPr lang="ru-RU" sz="2400" b="1" dirty="0" smtClean="0"/>
          </a:p>
          <a:p>
            <a:r>
              <a:rPr lang="ru-RU" sz="2400" b="1" dirty="0"/>
              <a:t>Планирование и </a:t>
            </a:r>
            <a:r>
              <a:rPr lang="ru-RU" sz="2400" b="1" dirty="0" smtClean="0"/>
              <a:t>изготовление</a:t>
            </a:r>
          </a:p>
          <a:p>
            <a:r>
              <a:rPr lang="ru-RU" sz="2400" b="1" dirty="0" err="1" smtClean="0"/>
              <a:t>Инструкционно</a:t>
            </a:r>
            <a:r>
              <a:rPr lang="ru-RU" sz="2400" b="1" dirty="0" smtClean="0"/>
              <a:t> - </a:t>
            </a:r>
            <a:r>
              <a:rPr lang="ru-RU" sz="2400" b="1" dirty="0"/>
              <a:t>технологическая </a:t>
            </a:r>
            <a:r>
              <a:rPr lang="ru-RU" sz="2400" b="1" dirty="0" smtClean="0"/>
              <a:t>карта</a:t>
            </a:r>
          </a:p>
          <a:p>
            <a:r>
              <a:rPr lang="ru-RU" sz="2400" b="1" dirty="0" smtClean="0"/>
              <a:t>Экономические расчеты</a:t>
            </a:r>
          </a:p>
          <a:p>
            <a:r>
              <a:rPr lang="ru-RU" sz="2400" b="1" dirty="0" smtClean="0"/>
              <a:t>Экологическая </a:t>
            </a:r>
            <a:r>
              <a:rPr lang="ru-RU" sz="2400" b="1" dirty="0"/>
              <a:t>чистота </a:t>
            </a:r>
            <a:r>
              <a:rPr lang="ru-RU" sz="2400" b="1" dirty="0" smtClean="0"/>
              <a:t>изделия</a:t>
            </a:r>
          </a:p>
          <a:p>
            <a:r>
              <a:rPr lang="ru-RU" sz="2400" b="1" dirty="0" smtClean="0"/>
              <a:t>Оценка изделия</a:t>
            </a:r>
          </a:p>
          <a:p>
            <a:r>
              <a:rPr lang="ru-RU" sz="2400" b="1" dirty="0" smtClean="0"/>
              <a:t>Литература</a:t>
            </a:r>
          </a:p>
          <a:p>
            <a:pPr>
              <a:buNone/>
            </a:pPr>
            <a:endParaRPr lang="ru-RU" sz="2400" b="1"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rrowheads="1"/>
          </p:cNvSpPr>
          <p:nvPr>
            <p:ph type="title"/>
          </p:nvPr>
        </p:nvSpPr>
        <p:spPr/>
        <p:txBody>
          <a:bodyPr>
            <a:normAutofit/>
          </a:bodyPr>
          <a:lstStyle/>
          <a:p>
            <a:r>
              <a:rPr lang="ru-RU" sz="3600"/>
              <a:t>Обоснование проекта и формулировка задач</a:t>
            </a:r>
          </a:p>
        </p:txBody>
      </p:sp>
      <p:sp>
        <p:nvSpPr>
          <p:cNvPr id="91139" name="Rectangle 3"/>
          <p:cNvSpPr>
            <a:spLocks noGrp="1" noRot="1" noChangeArrowheads="1"/>
          </p:cNvSpPr>
          <p:nvPr>
            <p:ph idx="1"/>
          </p:nvPr>
        </p:nvSpPr>
        <p:spPr>
          <a:xfrm>
            <a:off x="179388" y="1700213"/>
            <a:ext cx="8655050" cy="4897437"/>
          </a:xfrm>
        </p:spPr>
        <p:txBody>
          <a:bodyPr/>
          <a:lstStyle/>
          <a:p>
            <a:pPr algn="r">
              <a:buFont typeface="Wingdings" pitchFamily="2" charset="2"/>
              <a:buNone/>
            </a:pPr>
            <a:r>
              <a:rPr lang="ru-RU" sz="2400" b="1" i="1" dirty="0"/>
              <a:t>Короткий миг, определенный богом</a:t>
            </a:r>
          </a:p>
          <a:p>
            <a:pPr algn="r">
              <a:buFont typeface="Wingdings" pitchFamily="2" charset="2"/>
              <a:buNone/>
            </a:pPr>
            <a:r>
              <a:rPr lang="ru-RU" sz="2400" b="1" i="1" dirty="0"/>
              <a:t>Для нашего присутствия на этой земле,</a:t>
            </a:r>
          </a:p>
          <a:p>
            <a:pPr algn="r">
              <a:buFont typeface="Wingdings" pitchFamily="2" charset="2"/>
              <a:buNone/>
            </a:pPr>
            <a:r>
              <a:rPr lang="ru-RU" sz="2400" b="1" i="1" dirty="0"/>
              <a:t>Каждый проживает по-своему</a:t>
            </a:r>
            <a:endParaRPr lang="ru-RU" sz="2400" b="1" dirty="0"/>
          </a:p>
          <a:p>
            <a:pPr>
              <a:buFont typeface="Wingdings" pitchFamily="2" charset="2"/>
              <a:buNone/>
            </a:pPr>
            <a:r>
              <a:rPr lang="ru-RU" sz="2400" b="1" dirty="0"/>
              <a:t> </a:t>
            </a:r>
          </a:p>
          <a:p>
            <a:pPr>
              <a:buFont typeface="Wingdings" pitchFamily="2" charset="2"/>
              <a:buNone/>
            </a:pPr>
            <a:r>
              <a:rPr lang="ru-RU" b="1" dirty="0"/>
              <a:t>        </a:t>
            </a:r>
            <a:r>
              <a:rPr lang="ru-RU" sz="2400" b="1" dirty="0"/>
              <a:t>Прежде чем начать проект, я решила украсить свой дом чем-то необычайно красивым и обращающим на себя внимание. Для осуществления своей мечты, я решила сшить подушку своими </a:t>
            </a:r>
            <a:r>
              <a:rPr lang="ru-RU" sz="2400" b="1" dirty="0" smtClean="0"/>
              <a:t>руками. Украсив ее розами из атласных лент.</a:t>
            </a:r>
            <a:endParaRPr lang="ru-RU" sz="24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rrowheads="1"/>
          </p:cNvSpPr>
          <p:nvPr>
            <p:ph type="title"/>
          </p:nvPr>
        </p:nvSpPr>
        <p:spPr/>
        <p:txBody>
          <a:bodyPr>
            <a:normAutofit/>
          </a:bodyPr>
          <a:lstStyle/>
          <a:p>
            <a:r>
              <a:rPr lang="ru-RU" sz="3600" dirty="0"/>
              <a:t>Выявление лучшей идеи, её дизайн и анализ</a:t>
            </a:r>
          </a:p>
        </p:txBody>
      </p:sp>
      <p:sp>
        <p:nvSpPr>
          <p:cNvPr id="94216" name="Rectangle 8"/>
          <p:cNvSpPr>
            <a:spLocks noChangeArrowheads="1"/>
          </p:cNvSpPr>
          <p:nvPr/>
        </p:nvSpPr>
        <p:spPr bwMode="auto">
          <a:xfrm>
            <a:off x="827088" y="1844675"/>
            <a:ext cx="1489075" cy="641350"/>
          </a:xfrm>
          <a:prstGeom prst="rect">
            <a:avLst/>
          </a:prstGeom>
          <a:noFill/>
          <a:ln w="9525">
            <a:noFill/>
            <a:miter lim="800000"/>
            <a:headEnd/>
            <a:tailEnd/>
          </a:ln>
          <a:effectLst/>
        </p:spPr>
        <p:txBody>
          <a:bodyPr wrap="none" anchor="ctr">
            <a:spAutoFit/>
          </a:bodyPr>
          <a:lstStyle/>
          <a:p>
            <a:r>
              <a:rPr lang="ru-RU" b="1">
                <a:cs typeface="Times New Roman" pitchFamily="18" charset="0"/>
              </a:rPr>
              <a:t>Вариант №1</a:t>
            </a:r>
            <a:endParaRPr lang="ru-RU" sz="900"/>
          </a:p>
          <a:p>
            <a:pPr eaLnBrk="0" hangingPunct="0"/>
            <a:endParaRPr lang="ru-RU"/>
          </a:p>
        </p:txBody>
      </p:sp>
      <p:pic>
        <p:nvPicPr>
          <p:cNvPr id="94215" name="Picture 7" descr="bPAG004OD"/>
          <p:cNvPicPr>
            <a:picLocks noChangeAspect="1" noChangeArrowheads="1"/>
          </p:cNvPicPr>
          <p:nvPr/>
        </p:nvPicPr>
        <p:blipFill>
          <a:blip r:embed="rId3"/>
          <a:srcRect/>
          <a:stretch>
            <a:fillRect/>
          </a:stretch>
        </p:blipFill>
        <p:spPr bwMode="auto">
          <a:xfrm>
            <a:off x="684213" y="2565400"/>
            <a:ext cx="1828800" cy="1828800"/>
          </a:xfrm>
          <a:prstGeom prst="rect">
            <a:avLst/>
          </a:prstGeom>
          <a:noFill/>
        </p:spPr>
      </p:pic>
      <p:sp>
        <p:nvSpPr>
          <p:cNvPr id="94217" name="Rectangle 9"/>
          <p:cNvSpPr>
            <a:spLocks noChangeArrowheads="1"/>
          </p:cNvSpPr>
          <p:nvPr/>
        </p:nvSpPr>
        <p:spPr bwMode="auto">
          <a:xfrm>
            <a:off x="827088" y="4437063"/>
            <a:ext cx="1595437" cy="366712"/>
          </a:xfrm>
          <a:prstGeom prst="rect">
            <a:avLst/>
          </a:prstGeom>
          <a:noFill/>
          <a:ln w="9525">
            <a:noFill/>
            <a:miter lim="800000"/>
            <a:headEnd/>
            <a:tailEnd/>
          </a:ln>
          <a:effectLst/>
        </p:spPr>
        <p:txBody>
          <a:bodyPr wrap="none" anchor="ctr">
            <a:spAutoFit/>
          </a:bodyPr>
          <a:lstStyle/>
          <a:p>
            <a:r>
              <a:rPr lang="ru-RU" b="1">
                <a:cs typeface="Times New Roman" pitchFamily="18" charset="0"/>
              </a:rPr>
              <a:t>     Элегантно</a:t>
            </a:r>
            <a:endParaRPr lang="ru-RU"/>
          </a:p>
        </p:txBody>
      </p:sp>
      <p:sp>
        <p:nvSpPr>
          <p:cNvPr id="94219" name="Rectangle 11"/>
          <p:cNvSpPr>
            <a:spLocks noChangeArrowheads="1"/>
          </p:cNvSpPr>
          <p:nvPr/>
        </p:nvSpPr>
        <p:spPr bwMode="auto">
          <a:xfrm>
            <a:off x="3851275" y="1844675"/>
            <a:ext cx="1489075" cy="641350"/>
          </a:xfrm>
          <a:prstGeom prst="rect">
            <a:avLst/>
          </a:prstGeom>
          <a:noFill/>
          <a:ln w="9525">
            <a:noFill/>
            <a:miter lim="800000"/>
            <a:headEnd/>
            <a:tailEnd/>
          </a:ln>
          <a:effectLst/>
        </p:spPr>
        <p:txBody>
          <a:bodyPr wrap="none" anchor="ctr">
            <a:spAutoFit/>
          </a:bodyPr>
          <a:lstStyle/>
          <a:p>
            <a:r>
              <a:rPr lang="ru-RU" b="1">
                <a:cs typeface="Times New Roman" pitchFamily="18" charset="0"/>
              </a:rPr>
              <a:t>Вариант №2</a:t>
            </a:r>
            <a:endParaRPr lang="ru-RU" sz="900"/>
          </a:p>
          <a:p>
            <a:pPr eaLnBrk="0" hangingPunct="0"/>
            <a:endParaRPr lang="ru-RU"/>
          </a:p>
        </p:txBody>
      </p:sp>
      <p:sp>
        <p:nvSpPr>
          <p:cNvPr id="94220" name="Rectangle 12"/>
          <p:cNvSpPr>
            <a:spLocks noChangeArrowheads="1"/>
          </p:cNvSpPr>
          <p:nvPr/>
        </p:nvSpPr>
        <p:spPr bwMode="auto">
          <a:xfrm>
            <a:off x="3563938" y="4437063"/>
            <a:ext cx="1570037" cy="366712"/>
          </a:xfrm>
          <a:prstGeom prst="rect">
            <a:avLst/>
          </a:prstGeom>
          <a:noFill/>
          <a:ln w="9525">
            <a:noFill/>
            <a:miter lim="800000"/>
            <a:headEnd/>
            <a:tailEnd/>
          </a:ln>
          <a:effectLst/>
        </p:spPr>
        <p:txBody>
          <a:bodyPr wrap="none" anchor="ctr">
            <a:spAutoFit/>
          </a:bodyPr>
          <a:lstStyle/>
          <a:p>
            <a:r>
              <a:rPr lang="ru-RU" b="1">
                <a:cs typeface="Times New Roman" pitchFamily="18" charset="0"/>
              </a:rPr>
              <a:t>        Красиво</a:t>
            </a:r>
            <a:endParaRPr lang="ru-RU"/>
          </a:p>
        </p:txBody>
      </p:sp>
      <p:sp>
        <p:nvSpPr>
          <p:cNvPr id="94222" name="Rectangle 14"/>
          <p:cNvSpPr>
            <a:spLocks noChangeArrowheads="1"/>
          </p:cNvSpPr>
          <p:nvPr/>
        </p:nvSpPr>
        <p:spPr bwMode="auto">
          <a:xfrm>
            <a:off x="6948488" y="1844675"/>
            <a:ext cx="1489075" cy="641350"/>
          </a:xfrm>
          <a:prstGeom prst="rect">
            <a:avLst/>
          </a:prstGeom>
          <a:noFill/>
          <a:ln w="9525">
            <a:noFill/>
            <a:miter lim="800000"/>
            <a:headEnd/>
            <a:tailEnd/>
          </a:ln>
          <a:effectLst/>
        </p:spPr>
        <p:txBody>
          <a:bodyPr wrap="none" anchor="ctr">
            <a:spAutoFit/>
          </a:bodyPr>
          <a:lstStyle/>
          <a:p>
            <a:r>
              <a:rPr lang="ru-RU" b="1">
                <a:cs typeface="Times New Roman" pitchFamily="18" charset="0"/>
              </a:rPr>
              <a:t>Вариант №3</a:t>
            </a:r>
            <a:endParaRPr lang="ru-RU" sz="900"/>
          </a:p>
          <a:p>
            <a:pPr eaLnBrk="0" hangingPunct="0"/>
            <a:endParaRPr lang="ru-RU"/>
          </a:p>
        </p:txBody>
      </p:sp>
      <p:pic>
        <p:nvPicPr>
          <p:cNvPr id="94221" name="Picture 13" descr="bLov-pag004go_orange"/>
          <p:cNvPicPr>
            <a:picLocks noChangeAspect="1" noChangeArrowheads="1"/>
          </p:cNvPicPr>
          <p:nvPr/>
        </p:nvPicPr>
        <p:blipFill>
          <a:blip r:embed="rId4"/>
          <a:srcRect/>
          <a:stretch>
            <a:fillRect/>
          </a:stretch>
        </p:blipFill>
        <p:spPr bwMode="auto">
          <a:xfrm>
            <a:off x="6659563" y="2565400"/>
            <a:ext cx="2060575" cy="1817688"/>
          </a:xfrm>
          <a:prstGeom prst="rect">
            <a:avLst/>
          </a:prstGeom>
          <a:noFill/>
        </p:spPr>
      </p:pic>
      <p:sp>
        <p:nvSpPr>
          <p:cNvPr id="94223" name="Rectangle 15"/>
          <p:cNvSpPr>
            <a:spLocks noChangeArrowheads="1"/>
          </p:cNvSpPr>
          <p:nvPr/>
        </p:nvSpPr>
        <p:spPr bwMode="auto">
          <a:xfrm>
            <a:off x="6372225" y="4437063"/>
            <a:ext cx="2232025" cy="366712"/>
          </a:xfrm>
          <a:prstGeom prst="rect">
            <a:avLst/>
          </a:prstGeom>
          <a:noFill/>
          <a:ln w="9525">
            <a:noFill/>
            <a:miter lim="800000"/>
            <a:headEnd/>
            <a:tailEnd/>
          </a:ln>
          <a:effectLst/>
        </p:spPr>
        <p:txBody>
          <a:bodyPr wrap="none" anchor="ctr">
            <a:spAutoFit/>
          </a:bodyPr>
          <a:lstStyle/>
          <a:p>
            <a:r>
              <a:rPr lang="ru-RU" b="1">
                <a:cs typeface="Times New Roman" pitchFamily="18" charset="0"/>
              </a:rPr>
              <a:t>          Оригинально</a:t>
            </a:r>
            <a:endParaRPr lang="ru-RU"/>
          </a:p>
        </p:txBody>
      </p:sp>
      <p:sp>
        <p:nvSpPr>
          <p:cNvPr id="94224" name="Rectangle 16"/>
          <p:cNvSpPr>
            <a:spLocks noChangeArrowheads="1"/>
          </p:cNvSpPr>
          <p:nvPr/>
        </p:nvSpPr>
        <p:spPr bwMode="auto">
          <a:xfrm>
            <a:off x="1142976" y="5072074"/>
            <a:ext cx="6834188" cy="1190625"/>
          </a:xfrm>
          <a:prstGeom prst="rect">
            <a:avLst/>
          </a:prstGeom>
          <a:noFill/>
          <a:ln w="9525">
            <a:noFill/>
            <a:miter lim="800000"/>
            <a:headEnd/>
            <a:tailEnd/>
          </a:ln>
          <a:effectLst/>
        </p:spPr>
        <p:txBody>
          <a:bodyPr anchor="ctr">
            <a:spAutoFit/>
          </a:bodyPr>
          <a:lstStyle/>
          <a:p>
            <a:pPr algn="just"/>
            <a:r>
              <a:rPr lang="ru-RU" b="1" dirty="0"/>
              <a:t>В связи с тем, что  подушку я хочу подарить своей маме, я выбрала вариант №2. Так как она очень </a:t>
            </a:r>
            <a:r>
              <a:rPr lang="ru-RU" b="1" dirty="0" smtClean="0"/>
              <a:t>любит цветы, </a:t>
            </a:r>
            <a:r>
              <a:rPr lang="ru-RU" b="1" dirty="0"/>
              <a:t>я думаю, подушка с аппликацией в виде </a:t>
            </a:r>
            <a:r>
              <a:rPr lang="ru-RU" b="1" dirty="0" smtClean="0"/>
              <a:t>роз ей </a:t>
            </a:r>
            <a:r>
              <a:rPr lang="ru-RU" b="1" dirty="0"/>
              <a:t>очень понравится.</a:t>
            </a:r>
            <a:r>
              <a:rPr lang="ru-RU" dirty="0"/>
              <a:t>   </a:t>
            </a:r>
          </a:p>
        </p:txBody>
      </p:sp>
      <p:pic>
        <p:nvPicPr>
          <p:cNvPr id="94225" name="Picture 17" descr="C:\Users\Пользователь\Desktop\IMG_0613.gif"/>
          <p:cNvPicPr>
            <a:picLocks noChangeAspect="1" noChangeArrowheads="1"/>
          </p:cNvPicPr>
          <p:nvPr/>
        </p:nvPicPr>
        <p:blipFill>
          <a:blip r:embed="rId5"/>
          <a:srcRect/>
          <a:stretch>
            <a:fillRect/>
          </a:stretch>
        </p:blipFill>
        <p:spPr bwMode="auto">
          <a:xfrm>
            <a:off x="3571868" y="2571744"/>
            <a:ext cx="2286016" cy="191184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3" name="Picture 5" descr="C:\Users\Пользователь\Desktop\подушка-1-этап.jpg"/>
          <p:cNvPicPr>
            <a:picLocks noChangeAspect="1" noChangeArrowheads="1"/>
          </p:cNvPicPr>
          <p:nvPr/>
        </p:nvPicPr>
        <p:blipFill>
          <a:blip r:embed="rId3"/>
          <a:srcRect/>
          <a:stretch>
            <a:fillRect/>
          </a:stretch>
        </p:blipFill>
        <p:spPr bwMode="auto">
          <a:xfrm>
            <a:off x="0" y="0"/>
            <a:ext cx="2928934" cy="2928934"/>
          </a:xfrm>
          <a:prstGeom prst="rect">
            <a:avLst/>
          </a:prstGeom>
          <a:noFill/>
        </p:spPr>
      </p:pic>
      <p:pic>
        <p:nvPicPr>
          <p:cNvPr id="99334" name="Picture 6" descr="C:\Users\Пользователь\Desktop\роза-начало.jpg"/>
          <p:cNvPicPr>
            <a:picLocks noChangeAspect="1" noChangeArrowheads="1"/>
          </p:cNvPicPr>
          <p:nvPr/>
        </p:nvPicPr>
        <p:blipFill>
          <a:blip r:embed="rId4"/>
          <a:srcRect/>
          <a:stretch>
            <a:fillRect/>
          </a:stretch>
        </p:blipFill>
        <p:spPr bwMode="auto">
          <a:xfrm>
            <a:off x="3143240" y="0"/>
            <a:ext cx="2928958" cy="2928958"/>
          </a:xfrm>
          <a:prstGeom prst="rect">
            <a:avLst/>
          </a:prstGeom>
          <a:noFill/>
        </p:spPr>
      </p:pic>
      <p:pic>
        <p:nvPicPr>
          <p:cNvPr id="99335" name="Picture 7" descr="C:\Users\Пользователь\Desktop\роза-2-этап.jpg"/>
          <p:cNvPicPr>
            <a:picLocks noChangeAspect="1" noChangeArrowheads="1"/>
          </p:cNvPicPr>
          <p:nvPr/>
        </p:nvPicPr>
        <p:blipFill>
          <a:blip r:embed="rId5"/>
          <a:srcRect/>
          <a:stretch>
            <a:fillRect/>
          </a:stretch>
        </p:blipFill>
        <p:spPr bwMode="auto">
          <a:xfrm>
            <a:off x="6215042" y="0"/>
            <a:ext cx="2928958" cy="2928958"/>
          </a:xfrm>
          <a:prstGeom prst="rect">
            <a:avLst/>
          </a:prstGeom>
          <a:noFill/>
        </p:spPr>
      </p:pic>
      <p:pic>
        <p:nvPicPr>
          <p:cNvPr id="99336" name="Picture 8" descr="C:\Users\Пользователь\Desktop\листок.jpg"/>
          <p:cNvPicPr>
            <a:picLocks noChangeAspect="1" noChangeArrowheads="1"/>
          </p:cNvPicPr>
          <p:nvPr/>
        </p:nvPicPr>
        <p:blipFill>
          <a:blip r:embed="rId6"/>
          <a:srcRect/>
          <a:stretch>
            <a:fillRect/>
          </a:stretch>
        </p:blipFill>
        <p:spPr bwMode="auto">
          <a:xfrm>
            <a:off x="0" y="3500438"/>
            <a:ext cx="2928934" cy="2928934"/>
          </a:xfrm>
          <a:prstGeom prst="rect">
            <a:avLst/>
          </a:prstGeom>
          <a:noFill/>
        </p:spPr>
      </p:pic>
      <p:pic>
        <p:nvPicPr>
          <p:cNvPr id="99337" name="Picture 9" descr="C:\Users\Пользователь\Desktop\выкладка-розочек.jpg"/>
          <p:cNvPicPr>
            <a:picLocks noChangeAspect="1" noChangeArrowheads="1"/>
          </p:cNvPicPr>
          <p:nvPr/>
        </p:nvPicPr>
        <p:blipFill>
          <a:blip r:embed="rId7"/>
          <a:srcRect/>
          <a:stretch>
            <a:fillRect/>
          </a:stretch>
        </p:blipFill>
        <p:spPr bwMode="auto">
          <a:xfrm>
            <a:off x="3143240" y="3429000"/>
            <a:ext cx="3000396" cy="3000396"/>
          </a:xfrm>
          <a:prstGeom prst="rect">
            <a:avLst/>
          </a:prstGeom>
          <a:noFill/>
        </p:spPr>
      </p:pic>
      <p:pic>
        <p:nvPicPr>
          <p:cNvPr id="99338" name="Picture 10" descr="C:\Users\Пользователь\Desktop\готово.jpg"/>
          <p:cNvPicPr>
            <a:picLocks noChangeAspect="1" noChangeArrowheads="1"/>
          </p:cNvPicPr>
          <p:nvPr/>
        </p:nvPicPr>
        <p:blipFill>
          <a:blip r:embed="rId8"/>
          <a:srcRect/>
          <a:stretch>
            <a:fillRect/>
          </a:stretch>
        </p:blipFill>
        <p:spPr bwMode="auto">
          <a:xfrm>
            <a:off x="6172742" y="3714752"/>
            <a:ext cx="2971258" cy="242889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rrowheads="1"/>
          </p:cNvSpPr>
          <p:nvPr>
            <p:ph type="title"/>
          </p:nvPr>
        </p:nvSpPr>
        <p:spPr>
          <a:xfrm>
            <a:off x="428596" y="0"/>
            <a:ext cx="8229600" cy="1143000"/>
          </a:xfrm>
        </p:spPr>
        <p:txBody>
          <a:bodyPr/>
          <a:lstStyle/>
          <a:p>
            <a:r>
              <a:rPr lang="ru-RU" sz="3600" dirty="0"/>
              <a:t>ИСТОРИЧЕСКАЯ СПРАВКА</a:t>
            </a:r>
          </a:p>
        </p:txBody>
      </p:sp>
      <p:sp>
        <p:nvSpPr>
          <p:cNvPr id="97284" name="Rectangle 4"/>
          <p:cNvSpPr>
            <a:spLocks noChangeArrowheads="1"/>
          </p:cNvSpPr>
          <p:nvPr/>
        </p:nvSpPr>
        <p:spPr bwMode="auto">
          <a:xfrm>
            <a:off x="428596" y="1142984"/>
            <a:ext cx="8286808" cy="5632311"/>
          </a:xfrm>
          <a:prstGeom prst="rect">
            <a:avLst/>
          </a:prstGeom>
          <a:noFill/>
          <a:ln w="9525">
            <a:noFill/>
            <a:miter lim="800000"/>
            <a:headEnd/>
            <a:tailEnd/>
          </a:ln>
          <a:effectLst/>
        </p:spPr>
        <p:txBody>
          <a:bodyPr wrap="square" anchor="ctr">
            <a:spAutoFit/>
          </a:bodyPr>
          <a:lstStyle/>
          <a:p>
            <a:r>
              <a:rPr lang="ru-RU" b="1" dirty="0"/>
              <a:t>Хоть мы и не можем представить себе жизни без подушки, изначально подушки использовались только обеспеченными людьми. Первые подушки найдены еще в древнеегипетских пирамидах. Подушки были изобретены ими для того, чтобы не испортить во сне замысловатую прическу. Подушка представляла собой тогда изогнутые дощечки на подставке. На подушках стали изображать богов, которые ограждали спящего от темных сил. Вплоть до 19 века деревянные подушки были распространены в Японии. Традиционно китайские подушки изготавливались из камня, фарфора или металла. Они также представляли собой твердые подставки прямоугольной формы</a:t>
            </a:r>
            <a:r>
              <a:rPr lang="ru-RU" b="1" dirty="0" smtClean="0"/>
              <a:t>.</a:t>
            </a:r>
            <a:r>
              <a:rPr lang="ru-RU" b="1" dirty="0" smtClean="0"/>
              <a:t> В Греции появились первые мягкие подушки. Здесь больше ценился комфорт, и никакой связи с египетскими подушками греческие не имеют. Кровать была для греков культовым предметом, они проводили на ней большую часть дня. Поэтому именно в Греции и придумали мягкие матрацы и подушки. Усложнение изготовления красителей и техники шитья привело к превращению подушки в предмет искусства, богато украшенные подушки стали дорогостоящим товаром. </a:t>
            </a:r>
            <a:r>
              <a:rPr lang="ru-RU" b="1" dirty="0"/>
              <a:t/>
            </a:r>
            <a:br>
              <a:rPr lang="ru-RU" b="1" dirty="0"/>
            </a:br>
            <a:r>
              <a:rPr lang="ru-RU" dirty="0"/>
              <a:t/>
            </a:r>
            <a:br>
              <a:rPr lang="ru-RU" dirty="0"/>
            </a:b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4"/>
          <p:cNvSpPr>
            <a:spLocks noChangeArrowheads="1"/>
          </p:cNvSpPr>
          <p:nvPr/>
        </p:nvSpPr>
        <p:spPr bwMode="auto">
          <a:xfrm>
            <a:off x="0" y="1428736"/>
            <a:ext cx="9144000" cy="5570756"/>
          </a:xfrm>
          <a:prstGeom prst="rect">
            <a:avLst/>
          </a:prstGeom>
          <a:noFill/>
          <a:ln w="9525">
            <a:noFill/>
            <a:miter lim="800000"/>
            <a:headEnd/>
            <a:tailEnd/>
          </a:ln>
          <a:effectLst/>
        </p:spPr>
        <p:txBody>
          <a:bodyPr wrap="square" anchor="ctr">
            <a:spAutoFit/>
          </a:bodyPr>
          <a:lstStyle/>
          <a:p>
            <a:pPr>
              <a:lnSpc>
                <a:spcPct val="90000"/>
              </a:lnSpc>
              <a:buNone/>
            </a:pPr>
            <a:r>
              <a:rPr lang="ru-RU" b="1" dirty="0" smtClean="0"/>
              <a:t>Обычай </a:t>
            </a:r>
            <a:r>
              <a:rPr lang="ru-RU" b="1" dirty="0"/>
              <a:t>украшать свои прически и одежду разноцветными и узкими полосками ткани было широко распространено еще в древние времена и на всех континентах - начиная Америкой и заканчивая Австралией. В Древнем Риме и Греции знатные люди украшали свою одежду всевозможными лентами и тесьмой, богато украшенными серебряными и золотыми монетами, нитями и бусинками. </a:t>
            </a:r>
            <a:r>
              <a:rPr lang="ru-RU" b="1" dirty="0" smtClean="0"/>
              <a:t>В эпоху рококо вышивка лентами оформилась в самостоятельный вид элегантного рукоделия. Шелковыми розочками, бутончиками и листиками украшали лифы дамских платьев, вплетая в петельки лент жемчуг, хрусталь и драгоценности.</a:t>
            </a:r>
            <a:br>
              <a:rPr lang="ru-RU" b="1" dirty="0" smtClean="0"/>
            </a:br>
            <a:r>
              <a:rPr lang="ru-RU" b="1" dirty="0" smtClean="0"/>
              <a:t>Очень скоро искусство вышивки лентами стали использовать не только для одежды, но и для декора помещений: ими стали украшать гобелены, занавеси, шелковые одеяла и покрывала.</a:t>
            </a:r>
            <a:br>
              <a:rPr lang="ru-RU" b="1" dirty="0" smtClean="0"/>
            </a:br>
            <a:r>
              <a:rPr lang="ru-RU" b="1" dirty="0" smtClean="0"/>
              <a:t>Как нечто привычное, обыденное в нашу жизнь пришли ленты- разноцветные, атласные, гладкие и фактурные. Во что превратить ленты, решить не так уж трудно – это зависит от нашей цели, надобности и количества лент.</a:t>
            </a:r>
          </a:p>
          <a:p>
            <a:pPr>
              <a:lnSpc>
                <a:spcPct val="90000"/>
              </a:lnSpc>
              <a:buFont typeface="Wingdings" pitchFamily="2" charset="2"/>
              <a:buNone/>
            </a:pPr>
            <a:endParaRPr lang="ru-RU" sz="2000" dirty="0" smtClean="0"/>
          </a:p>
          <a:p>
            <a:r>
              <a:rPr lang="ru-RU" sz="2000" b="1" dirty="0"/>
              <a:t/>
            </a:r>
            <a:br>
              <a:rPr lang="ru-RU" sz="2000" b="1" dirty="0"/>
            </a:br>
            <a:r>
              <a:rPr lang="ru-RU" sz="2400" b="1" dirty="0"/>
              <a:t/>
            </a:r>
            <a:br>
              <a:rPr lang="ru-RU" sz="2400" b="1" dirty="0"/>
            </a:br>
            <a:endParaRPr lang="ru-RU" sz="24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rrowheads="1"/>
          </p:cNvSpPr>
          <p:nvPr>
            <p:ph type="title"/>
          </p:nvPr>
        </p:nvSpPr>
        <p:spPr/>
        <p:txBody>
          <a:bodyPr>
            <a:normAutofit/>
          </a:bodyPr>
          <a:lstStyle/>
          <a:p>
            <a:r>
              <a:rPr lang="ru-RU" sz="3600" dirty="0"/>
              <a:t>Эстетическое обоснование проекта</a:t>
            </a:r>
          </a:p>
        </p:txBody>
      </p:sp>
      <p:sp>
        <p:nvSpPr>
          <p:cNvPr id="93187" name="Rectangle 3"/>
          <p:cNvSpPr>
            <a:spLocks noGrp="1" noRot="1" noChangeArrowheads="1"/>
          </p:cNvSpPr>
          <p:nvPr>
            <p:ph idx="1"/>
          </p:nvPr>
        </p:nvSpPr>
        <p:spPr/>
        <p:txBody>
          <a:bodyPr>
            <a:normAutofit/>
          </a:bodyPr>
          <a:lstStyle/>
          <a:p>
            <a:pPr>
              <a:lnSpc>
                <a:spcPct val="90000"/>
              </a:lnSpc>
              <a:buFont typeface="Wingdings" pitchFamily="2" charset="2"/>
              <a:buNone/>
            </a:pPr>
            <a:r>
              <a:rPr lang="ru-RU" sz="2400" dirty="0"/>
              <a:t>		</a:t>
            </a:r>
            <a:endParaRPr lang="ru-RU" sz="2400" b="1" dirty="0"/>
          </a:p>
          <a:p>
            <a:pPr>
              <a:lnSpc>
                <a:spcPct val="90000"/>
              </a:lnSpc>
              <a:buNone/>
            </a:pPr>
            <a:r>
              <a:rPr lang="ru-RU" sz="2400" b="1" dirty="0"/>
              <a:t>		</a:t>
            </a:r>
            <a:endParaRPr lang="ru-RU" sz="2400" dirty="0"/>
          </a:p>
        </p:txBody>
      </p:sp>
      <p:sp>
        <p:nvSpPr>
          <p:cNvPr id="4" name="Прямоугольник 3"/>
          <p:cNvSpPr/>
          <p:nvPr/>
        </p:nvSpPr>
        <p:spPr>
          <a:xfrm>
            <a:off x="142844" y="2000240"/>
            <a:ext cx="9001156" cy="3693319"/>
          </a:xfrm>
          <a:prstGeom prst="rect">
            <a:avLst/>
          </a:prstGeom>
        </p:spPr>
        <p:txBody>
          <a:bodyPr wrap="square">
            <a:spAutoFit/>
          </a:bodyPr>
          <a:lstStyle/>
          <a:p>
            <a:r>
              <a:rPr lang="ru-RU" b="1" dirty="0" smtClean="0"/>
              <a:t>Вещи изготовленные </a:t>
            </a:r>
            <a:r>
              <a:rPr lang="ru-RU" b="1" dirty="0"/>
              <a:t>своими руками приносят в наш дом уют и теплоту. Чтобы достичь этого не всегда нужно затрачивать много средств. Нам хочется внести что-то свежее, новое, оригинальное не только в свою комнату, но создать уют и комфорт и в классной комнате, где мы получаем знания и проводим немало времени.</a:t>
            </a:r>
            <a:br>
              <a:rPr lang="ru-RU" b="1" dirty="0"/>
            </a:br>
            <a:r>
              <a:rPr lang="ru-RU" b="1" dirty="0"/>
              <a:t>Мы занимаемся рукоделием, учимся вышивать шелковыми лентами на уроках технологии, такой вид рукоделия для нас новый, необычный, выполненные работы получаются оригинальными, красивыми, объемными. Каждое рукотворное изделие должно быть выполнено по заранее продуманному плану, для конкретной цели и в определенном цвете.</a:t>
            </a:r>
            <a:br>
              <a:rPr lang="ru-RU" b="1" dirty="0"/>
            </a:br>
            <a:r>
              <a:rPr lang="ru-RU" b="1" dirty="0"/>
              <a:t>Теперь нам потребуется много информации по </a:t>
            </a:r>
            <a:r>
              <a:rPr lang="ru-RU" b="1" dirty="0" smtClean="0"/>
              <a:t>проекту. В </a:t>
            </a:r>
            <a:r>
              <a:rPr lang="ru-RU" b="1" dirty="0"/>
              <a:t>этом нам помогут книги по вышивке, открытки, схемы. Весь имеющийся материал необходимо собрать, хорошо продумать тематику вышивки, цветовой колорит, материал, инструменты.</a:t>
            </a:r>
            <a:br>
              <a:rPr lang="ru-RU" b="1" dirty="0"/>
            </a:b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276</TotalTime>
  <Words>768</Words>
  <Application>Microsoft Office PowerPoint</Application>
  <PresentationFormat>Экран (4:3)</PresentationFormat>
  <Paragraphs>107</Paragraphs>
  <Slides>16</Slides>
  <Notes>16</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Поток</vt:lpstr>
      <vt:lpstr>Творческий проект</vt:lpstr>
      <vt:lpstr>Слайд 2</vt:lpstr>
      <vt:lpstr>Содержание</vt:lpstr>
      <vt:lpstr>Обоснование проекта и формулировка задач</vt:lpstr>
      <vt:lpstr>Выявление лучшей идеи, её дизайн и анализ</vt:lpstr>
      <vt:lpstr>Слайд 6</vt:lpstr>
      <vt:lpstr>ИСТОРИЧЕСКАЯ СПРАВКА</vt:lpstr>
      <vt:lpstr>Слайд 8</vt:lpstr>
      <vt:lpstr>Эстетическое обоснование проекта</vt:lpstr>
      <vt:lpstr>Планирование и изготовление</vt:lpstr>
      <vt:lpstr>ИНСТРУКЦИОННО-ТЕХНОЛОГИЧЕСКАЯ КАРТА </vt:lpstr>
      <vt:lpstr>Слайд 12</vt:lpstr>
      <vt:lpstr>Слайд 13</vt:lpstr>
      <vt:lpstr>Экономические расчеты </vt:lpstr>
      <vt:lpstr>Экологическая чистота изделия</vt:lpstr>
      <vt:lpstr>Оценка изделия Литература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Творческий проект</dc:title>
  <dc:creator>Пользователь</dc:creator>
  <cp:lastModifiedBy>Пользователь</cp:lastModifiedBy>
  <cp:revision>31</cp:revision>
  <dcterms:created xsi:type="dcterms:W3CDTF">2013-10-13T15:33:11Z</dcterms:created>
  <dcterms:modified xsi:type="dcterms:W3CDTF">2013-10-13T20:09:38Z</dcterms:modified>
</cp:coreProperties>
</file>