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65" r:id="rId3"/>
    <p:sldId id="264" r:id="rId4"/>
    <p:sldId id="263" r:id="rId5"/>
    <p:sldId id="262" r:id="rId6"/>
    <p:sldId id="261" r:id="rId7"/>
    <p:sldId id="260" r:id="rId8"/>
    <p:sldId id="259" r:id="rId9"/>
    <p:sldId id="275" r:id="rId10"/>
    <p:sldId id="273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57" r:id="rId19"/>
    <p:sldId id="268" r:id="rId20"/>
    <p:sldId id="270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pher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3" y="0"/>
            <a:ext cx="22939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0"/>
            <a:ext cx="2819400" cy="127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4C8CD-8E64-4516-A555-0DE68C7E3255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5088" y="6400800"/>
            <a:ext cx="457200" cy="152400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753F1965-2F52-4BF1-9953-82B86CEAA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025"/>
            <a:ext cx="2820988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494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3F0C-430B-4B0D-B12E-6BAB003BD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54E0F-DF19-4C8C-9EAF-E7F05A031469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550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8B3C2-E2F2-4C6E-999B-AAA75ECDD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8CA16-4D50-4F3A-8E9A-F832E7741518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116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4CF02-7075-4B75-BE0B-4AE0B6E38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B47E2-1553-47C1-B309-D818C48CBE81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36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pher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93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14"/>
          </p:nvPr>
        </p:nvSpPr>
        <p:spPr>
          <a:xfrm>
            <a:off x="839788" y="6426200"/>
            <a:ext cx="2819400" cy="127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30E5C-6BE6-4D12-A55E-20E6F9A3C2C1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Slide Number Placeholder 12"/>
          <p:cNvSpPr>
            <a:spLocks noGrp="1"/>
          </p:cNvSpPr>
          <p:nvPr>
            <p:ph type="sldNum" sz="quarter" idx="15"/>
          </p:nvPr>
        </p:nvSpPr>
        <p:spPr>
          <a:xfrm>
            <a:off x="4116388" y="6400800"/>
            <a:ext cx="5334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77AB0-57C5-4551-AE7A-6FD310F4F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3"/>
          <p:cNvSpPr>
            <a:spLocks noGrp="1"/>
          </p:cNvSpPr>
          <p:nvPr>
            <p:ph type="ftr" sz="quarter" idx="16"/>
          </p:nvPr>
        </p:nvSpPr>
        <p:spPr>
          <a:xfrm>
            <a:off x="838200" y="6296025"/>
            <a:ext cx="2820988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260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FBAA0-37CD-4FA4-A6B4-C9DB8A7E0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659F9-D1FA-424E-85CE-03237A59B90C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17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95327-F8E1-4876-A924-DF0BF01F03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076A4-70F5-4D1E-A687-027B8A1A83BE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950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74BC6-77E5-417A-9C88-280A2DD47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32B4-076F-4B0C-92F9-B28488079853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56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CF2BB-68C4-4374-9C81-5087AAC588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13E7C-642A-4AFE-807F-861437143FC4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196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/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937BC-A1F7-4FEA-9E0F-8F3E5E5F7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D35D5-400B-4E1E-9027-FFF7330A4049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615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/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5ECFF-0A64-4E91-8C80-421F10F69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80398-8831-4365-A82C-C917E03A6779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355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sphere2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325" y="0"/>
            <a:ext cx="320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457200"/>
            <a:ext cx="36576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83745A-349E-4C5D-90DB-E23BCEB27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0" y="6426200"/>
            <a:ext cx="2819400" cy="127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938265-226D-4F16-9AC9-5064D9B1247E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025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8" r:id="rId2"/>
    <p:sldLayoutId id="214748370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iming>
    <p:tnLst>
      <p:par>
        <p:cTn id="1" dur="indefinite" restart="never" nodeType="tmRoot"/>
      </p:par>
    </p:tnLst>
  </p:timing>
  <p:txStyles>
    <p:titleStyle>
      <a:lvl1pPr algn="r" rtl="0" fontAlgn="base">
        <a:spcBef>
          <a:spcPct val="0"/>
        </a:spcBef>
        <a:spcAft>
          <a:spcPct val="0"/>
        </a:spcAft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9pPr>
    </p:titleStyle>
    <p:bodyStyle>
      <a:lvl1pPr marL="182563" indent="-182563" algn="l" rtl="0" fontAlgn="base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kern="1200">
          <a:solidFill>
            <a:srgbClr val="000000"/>
          </a:solidFill>
          <a:latin typeface="+mn-lt"/>
          <a:ea typeface="+mn-ea"/>
          <a:cs typeface="+mn-cs"/>
        </a:defRPr>
      </a:lvl1pPr>
      <a:lvl2pPr marL="411163" indent="-182563" algn="l" rtl="0" fontAlgn="base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593725" indent="-182563" algn="l" rtl="0" fontAlgn="base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1400" kern="1200">
          <a:solidFill>
            <a:srgbClr val="000000"/>
          </a:solidFill>
          <a:latin typeface="+mn-lt"/>
          <a:ea typeface="+mn-ea"/>
          <a:cs typeface="+mn-cs"/>
        </a:defRPr>
      </a:lvl3pPr>
      <a:lvl4pPr marL="776288" indent="-182563" algn="l" rtl="0" fontAlgn="base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958850" indent="-182563" algn="l" rtl="0" fontAlgn="base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7lafa.com/dream/sovet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8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52975" y="4932363"/>
            <a:ext cx="3240088" cy="1466850"/>
          </a:xfrm>
        </p:spPr>
        <p:txBody>
          <a:bodyPr rtlCol="0">
            <a:normAutofit fontScale="85000" lnSpcReduction="20000"/>
          </a:bodyPr>
          <a:lstStyle/>
          <a:p>
            <a:pPr algn="l" fontAlgn="auto">
              <a:spcBef>
                <a:spcPts val="58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 2"/>
              <a:buNone/>
              <a:defRPr/>
            </a:pPr>
            <a:r>
              <a:rPr lang="ru-RU" altLang="ru-RU" sz="2000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Автор: </a:t>
            </a:r>
            <a:r>
              <a:rPr lang="ru-RU" alt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Борзенко Инна Ивановна </a:t>
            </a:r>
            <a:r>
              <a:rPr lang="ru-RU" altLang="ru-RU" sz="2000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преподаватель дисциплин профессионального цикла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96752"/>
            <a:ext cx="6264696" cy="2384648"/>
          </a:xfrm>
        </p:spPr>
        <p:txBody>
          <a:bodyPr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Занятие по теме: «Технология приготовления горячих напитков»</a:t>
            </a: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МДК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07.01. Технология приготовления сладких блюд и напитков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611188" y="404813"/>
            <a:ext cx="6505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>
                <a:latin typeface="Cambria" pitchFamily="18" charset="0"/>
              </a:rPr>
              <a:t>ОГАПОУ  «Борисовский агромеханический техникум»</a:t>
            </a:r>
          </a:p>
        </p:txBody>
      </p:sp>
      <p:pic>
        <p:nvPicPr>
          <p:cNvPr id="410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3" y="3860800"/>
            <a:ext cx="433705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8147050" cy="57150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На предприятиях общественного питания готовят кофе натуральный черный, кофе с молоком или сливками, с лимоном, кофе на молоке, кофе со взбитыми сливками, кофе по-восточному, кофе с мороженым. </a:t>
            </a: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21050"/>
            <a:ext cx="1849438" cy="276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068638"/>
            <a:ext cx="2065337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738" y="4700588"/>
            <a:ext cx="2124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068638"/>
            <a:ext cx="27019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5068888"/>
            <a:ext cx="2360612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813"/>
            <a:ext cx="8075613" cy="5767387"/>
          </a:xfrm>
        </p:spPr>
        <p:txBody>
          <a:bodyPr rtlCol="0">
            <a:normAutofit fontScale="92500" lnSpcReduction="20000"/>
          </a:bodyPr>
          <a:lstStyle/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6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6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 fontAlgn="auto"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Font typeface="Wingdings" pitchFamily="2" charset="2"/>
              <a:buNone/>
              <a:defRPr/>
            </a:pPr>
            <a:r>
              <a:rPr lang="ru-RU" sz="34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Кофе черный натуральный</a:t>
            </a:r>
          </a:p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приготовлением кофе в специальных кофейниках их предварительно ополаскивают кипятком, всыпают молотый </a:t>
            </a:r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кофе, </a:t>
            </a: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заливают кипятком, доводят до кипения. Как только кофе поднимется, нагрев прекращают, посуду закрывают крышкой и оставляют для настаивания в течение 5–8 </a:t>
            </a:r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мин. </a:t>
            </a: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149725"/>
            <a:ext cx="5748337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8002588" cy="57150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Font typeface="Wingdings" pitchFamily="2" charset="2"/>
              <a:buNone/>
              <a:defRPr/>
            </a:pPr>
            <a:r>
              <a:rPr lang="ru-RU" sz="31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Правила подачи кофе</a:t>
            </a:r>
            <a:endParaRPr lang="ru-RU" sz="31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Отпускают </a:t>
            </a:r>
            <a:r>
              <a:rPr lang="ru-RU" sz="2800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кофе в стаканах или кофейных чашках емкостью 75 или 100 г. Кофе можно отпускать с сахаром, лимоном, молоком и сливками. Сахар и лимон подают в розетках или вазочках, молоко – в молочниках. </a:t>
            </a: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94100"/>
            <a:ext cx="27257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968750"/>
            <a:ext cx="2595562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425950"/>
            <a:ext cx="2224087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8147050" cy="571500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sz="3200" smtClean="0">
                <a:solidFill>
                  <a:srgbClr val="C00000"/>
                </a:solidFill>
                <a:latin typeface="Arial Black" pitchFamily="34" charset="0"/>
              </a:rPr>
              <a:t>Кофе на молоке (по-варшавски)</a:t>
            </a:r>
          </a:p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Готовят кофе, как обычно, но более концентрированным (с учетом добавления молока). В сваренный и процеженный кофе добавляют горячее топленое молоко, сахар, доводят до кипения. При отпуске разливают в стаканы или чашки. Сверху можно положить молочную пенку, снятую при топлении молока. </a:t>
            </a: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221163"/>
            <a:ext cx="2293938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7643813" cy="571500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sz="3200" smtClean="0">
                <a:solidFill>
                  <a:srgbClr val="C00000"/>
                </a:solidFill>
                <a:latin typeface="Arial Black" pitchFamily="34" charset="0"/>
              </a:rPr>
              <a:t>Кофе со взбитыми сливками (по-венски)</a:t>
            </a:r>
          </a:p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Готовят черный кофе, отдельно взбивают сливки с рафинадной пудрой. Взбитые сливки осторожно кладут в стакан с налитым кофе. Можно выпускать сливки из кондитерского конверта. </a:t>
            </a: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3927475"/>
            <a:ext cx="27051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119563"/>
            <a:ext cx="3657600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8218488" cy="6067425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sz="3200" smtClean="0">
                <a:solidFill>
                  <a:srgbClr val="C00000"/>
                </a:solidFill>
                <a:latin typeface="Arial Black" pitchFamily="34" charset="0"/>
              </a:rPr>
              <a:t>Какао с молоком</a:t>
            </a:r>
          </a:p>
          <a:p>
            <a:pPr marL="0" indent="0">
              <a:buFont typeface="Wingdings" pitchFamily="2" charset="2"/>
              <a:buNone/>
            </a:pPr>
            <a:endParaRPr lang="ru-RU" smtClean="0"/>
          </a:p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Какао-порошок насыпают в посуду, смешивают с сахаром, заливают небольшим количеством горячей воды или молока и растирают до получения однородной массы. После этого тонкой струей, непрерывно помешивая, вливают остальное молоко и доводят до кипения. Подают какао в стакане или чашке. Можно подать какао со взбитыми сливками.</a:t>
            </a: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4906963"/>
            <a:ext cx="2160588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860925"/>
            <a:ext cx="1565275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8147050" cy="57150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r>
              <a:rPr lang="ru-RU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Шоколад</a:t>
            </a: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Готовят </a:t>
            </a:r>
            <a:r>
              <a:rPr lang="ru-RU" sz="2800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подают шоколад, как и какао. Если шоколад поступает в плитках, то его предварительно измельчают</a:t>
            </a: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5560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246438"/>
            <a:ext cx="3379788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57200"/>
            <a:ext cx="8136904" cy="5715000"/>
          </a:xfrm>
        </p:spPr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Анфимова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Кулинария. – Москва: Академия, 2011.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Сборник рецептур блюд и кулинарных изделий для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приятий общественного питания. - М., Экономика,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2011.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Интернет-ресурсы:</a:t>
            </a:r>
            <a:r>
              <a:rPr lang="ru-RU" dirty="0">
                <a:hlinkClick r:id="rId2"/>
              </a:rPr>
              <a:t/>
            </a:r>
            <a:br>
              <a:rPr lang="ru-RU" dirty="0">
                <a:hlinkClick r:id="rId2"/>
              </a:rPr>
            </a:br>
            <a:r>
              <a:rPr lang="ru-RU" dirty="0" smtClean="0"/>
              <a:t>-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7lafa.com/dream/sovet.jpg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tea.jofo.ru/data/userfiles/457/images/213540-hranenie_zelenogo_chaya.jpg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tea.jofo.ru/data/userfiles/457/images/268063-85bfdd59a28fdc466c4bd347f2bffcd8.jpg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kakotvet.com/images/kak_razmolot_kofe_bez_kofemolki.jpg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://n1s1.hsmedia.ru/44/d0/ae/44d0ae93f674e9ac1fd784ef11bef263/660x557_21_b56ef5252beae87a80da868bdc5a53ab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611188" y="333375"/>
            <a:ext cx="76327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b="1" i="1">
                <a:solidFill>
                  <a:srgbClr val="C00000"/>
                </a:solidFill>
                <a:latin typeface="Arial Black" pitchFamily="34" charset="0"/>
              </a:rPr>
              <a:t>Использованная литература, интернет - ресурсы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513" y="342900"/>
            <a:ext cx="8385175" cy="6254750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None/>
              <a:defRPr/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               Запомните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!</a:t>
            </a: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Чаи</a:t>
            </a:r>
            <a:r>
              <a:rPr lang="ru-RU" sz="2800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кофе, какао в процессе хранения теряют аромат и поглощают посторонние запахи. Поэтому их следует хранить в сухих помещениях в плотно закрытой таре, вдали от пряностей и других продуктов, обладающих специфическими запахами. </a:t>
            </a: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endParaRPr lang="ru-RU" sz="2800" dirty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b="1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рекомендуется </a:t>
            </a:r>
            <a:r>
              <a:rPr lang="ru-RU" sz="2800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оставлять чай, кофе, какао в распечатанных пачках, незакрытых банках.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4813"/>
            <a:ext cx="1347787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644900"/>
            <a:ext cx="2449513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689350"/>
            <a:ext cx="2492375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>
            <a:hlinkClick r:id="rId5" action="ppaction://hlinksldjump"/>
          </p:cNvPr>
          <p:cNvSpPr/>
          <p:nvPr/>
        </p:nvSpPr>
        <p:spPr>
          <a:xfrm>
            <a:off x="7667625" y="6029325"/>
            <a:ext cx="1266825" cy="7016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7931150" cy="57150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Запрещается кипятить заваренный чай или долго держать его на плите, так как он приобретает неприятный запах. Нельзя также добавлять сухой чай в заваренный. Заваренный чай сохраняет вкус и аромат в течение часа. 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92150"/>
            <a:ext cx="170497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575" y="1052513"/>
            <a:ext cx="2840038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Запомните!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+mn-cs"/>
            </a:endParaRP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6372225" y="5300663"/>
            <a:ext cx="1482725" cy="844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ъект 2"/>
          <p:cNvSpPr>
            <a:spLocks noGrp="1"/>
          </p:cNvSpPr>
          <p:nvPr>
            <p:ph idx="1"/>
          </p:nvPr>
        </p:nvSpPr>
        <p:spPr>
          <a:xfrm>
            <a:off x="457200" y="1341438"/>
            <a:ext cx="8075613" cy="483076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На предприятиях общественного питания готовят горячие и холодные напитки. Горячие напитки – </a:t>
            </a:r>
            <a:r>
              <a:rPr lang="ru-RU" sz="2400" b="1" i="1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чай, кофе, какао, шоколад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– являются тонизирующими. Содержащиеся в них вещества благоприятно влияют на сердечную деятельность, способствуют пищеварению, уменьшают ощущение усталости, а кофе и какао обладают высокой пищевой ценностью. </a:t>
            </a:r>
          </a:p>
          <a:p>
            <a:pPr marL="0" indent="0">
              <a:buFont typeface="Wingdings" pitchFamily="2" charset="2"/>
              <a:buNone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539750" y="549275"/>
            <a:ext cx="81359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>
                <a:solidFill>
                  <a:srgbClr val="FF0000"/>
                </a:solidFill>
                <a:latin typeface="Arial Black" pitchFamily="34" charset="0"/>
              </a:rPr>
              <a:t>Значение горячих напитков в питании</a:t>
            </a:r>
            <a:endParaRPr lang="ru-RU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789488"/>
            <a:ext cx="2162175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789488"/>
            <a:ext cx="225266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789488"/>
            <a:ext cx="13430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14800" y="4756150"/>
            <a:ext cx="21732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  <a:hlinkClick r:id="rId5" action="ppaction://hlinksldjump"/>
              </a:rPr>
              <a:t>Запомните!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7931150" cy="57150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Зеленый чай принято пить без сахара из пиал, и к нему подают восточные сладости, изюм, урюк. </a:t>
            </a: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92150"/>
            <a:ext cx="170497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575" y="1052513"/>
            <a:ext cx="2840038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Запомните!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+mn-cs"/>
            </a:endParaRP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76700"/>
            <a:ext cx="3395662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113" y="3851275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право 2">
            <a:hlinkClick r:id="rId5" action="ppaction://hlinksldjump"/>
          </p:cNvPr>
          <p:cNvSpPr/>
          <p:nvPr/>
        </p:nvSpPr>
        <p:spPr>
          <a:xfrm>
            <a:off x="7596188" y="5876925"/>
            <a:ext cx="1223962" cy="7016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1"/>
          <p:cNvSpPr>
            <a:spLocks noGrp="1"/>
          </p:cNvSpPr>
          <p:nvPr>
            <p:ph idx="1"/>
          </p:nvPr>
        </p:nvSpPr>
        <p:spPr>
          <a:xfrm>
            <a:off x="457200" y="260350"/>
            <a:ext cx="8147050" cy="61214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Лучший по качеству напиток получают из кофе, размолотого непосредственно перед варкой. На качество напитка влияет и степень размола. Кофе крупного помола лучше сохраняет аромат, чем мелкомолотый, легче отстаивается от гущи, и напиток получается более прозрачным. </a:t>
            </a: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4205288"/>
            <a:ext cx="2254250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4406900"/>
            <a:ext cx="4818062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050" y="549275"/>
            <a:ext cx="468153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Запомните!</a:t>
            </a:r>
            <a:endParaRPr lang="ru-RU" dirty="0">
              <a:latin typeface="+mn-lt"/>
              <a:cs typeface="+mn-cs"/>
            </a:endParaRPr>
          </a:p>
        </p:txBody>
      </p:sp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58750"/>
            <a:ext cx="12192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трелка вправо 2">
            <a:hlinkClick r:id="rId5" action="ppaction://hlinksldjump"/>
          </p:cNvPr>
          <p:cNvSpPr/>
          <p:nvPr/>
        </p:nvSpPr>
        <p:spPr>
          <a:xfrm>
            <a:off x="7596188" y="5778500"/>
            <a:ext cx="1266825" cy="700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ъект 2"/>
          <p:cNvSpPr>
            <a:spLocks noGrp="1"/>
          </p:cNvSpPr>
          <p:nvPr>
            <p:ph idx="1"/>
          </p:nvPr>
        </p:nvSpPr>
        <p:spPr>
          <a:xfrm>
            <a:off x="457200" y="457200"/>
            <a:ext cx="4691063" cy="57150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mtClean="0"/>
              <a:t>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Готовить напитки необходимо по мере спроса, небольшими партиями, не допуская кипения, длительного нагрева, повторного разогрева. </a:t>
            </a:r>
          </a:p>
          <a:p>
            <a:pPr marL="0" indent="0">
              <a:buFont typeface="Wingdings" pitchFamily="2" charset="2"/>
              <a:buNone/>
            </a:pPr>
            <a:endParaRPr lang="ru-RU" smtClean="0"/>
          </a:p>
          <a:p>
            <a:pPr marL="0" indent="0">
              <a:buFont typeface="Wingdings" pitchFamily="2" charset="2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горячих напитков должна быть </a:t>
            </a:r>
            <a:r>
              <a:rPr lang="ru-RU" sz="2800" b="1" i="1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не ниже 75 °С.</a:t>
            </a:r>
          </a:p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738" y="1125538"/>
            <a:ext cx="3438525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ъект 2"/>
          <p:cNvSpPr>
            <a:spLocks noGrp="1"/>
          </p:cNvSpPr>
          <p:nvPr>
            <p:ph idx="1"/>
          </p:nvPr>
        </p:nvSpPr>
        <p:spPr>
          <a:xfrm>
            <a:off x="457200" y="1412875"/>
            <a:ext cx="8075613" cy="47593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Для приготовления напитка используют следующие виды чая: байховый (черный, зеленый), плиточный черный, зеленый кирпичный. Наибольшим спросом пользуется чай краснодарский, индийский, цейлонский, грузинский.</a:t>
            </a: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6200" y="393700"/>
            <a:ext cx="633571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Чай</a:t>
            </a:r>
            <a:endParaRPr lang="ru-RU" sz="4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+mn-cs"/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454525"/>
            <a:ext cx="2478087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749675"/>
            <a:ext cx="2735262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875"/>
            <a:ext cx="8075613" cy="4608513"/>
          </a:xfrm>
          <a:solidFill>
            <a:schemeClr val="accent4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Кофеин, содержащийся в чае, оказывает возбуждающее действие на нервную систему, а эфирное масло (содержится в незначительном количестве) обусловливает аромат чая. Вяжущий вкус чая зависит от входящих в его состав дубильных веществ. Окраска настоя зависит от способа обработки чая при его производстве, содержания красящих веществ. Чай богат витаминами В1, B2, С, Р, </a:t>
            </a:r>
            <a:r>
              <a:rPr lang="ru-RU" sz="2800" dirty="0" err="1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sz="2800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188" y="404813"/>
            <a:ext cx="77057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Пищевая ценность чая</a:t>
            </a:r>
            <a:endParaRPr lang="ru-RU" sz="3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457200"/>
            <a:ext cx="7300912" cy="7397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Приготовление </a:t>
            </a:r>
            <a:r>
              <a:rPr lang="ru-RU" sz="36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чая</a:t>
            </a:r>
            <a:endParaRPr lang="ru-RU" sz="3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775" y="5213350"/>
            <a:ext cx="2049463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250825" y="1365250"/>
            <a:ext cx="5800725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/>
              <a:t>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Фарфоровый чайник ополаскивают кипятком, чтобы его прогреть, затем кладут сухой чай по норме на определенное количество стаканов, заливают кипящей водой на 1/3 объема чайника, закрывают крышкой, накрывают салфеткой, дают чаю настояться в течение 5–10 мин. Затем доливают чайник кипятком</a:t>
            </a:r>
            <a:r>
              <a:rPr lang="ru-RU" sz="2800"/>
              <a:t>.</a:t>
            </a:r>
          </a:p>
        </p:txBody>
      </p:sp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557338"/>
            <a:ext cx="2095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284538"/>
            <a:ext cx="2220913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363" y="5376863"/>
            <a:ext cx="1706562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51263" y="5414963"/>
            <a:ext cx="217328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  <a:hlinkClick r:id="rId6" action="ppaction://hlinksldjump"/>
              </a:rPr>
              <a:t>Запомните!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ъект 2"/>
          <p:cNvSpPr>
            <a:spLocks noGrp="1"/>
          </p:cNvSpPr>
          <p:nvPr>
            <p:ph idx="1"/>
          </p:nvPr>
        </p:nvSpPr>
        <p:spPr>
          <a:xfrm>
            <a:off x="457200" y="1125538"/>
            <a:ext cx="8147050" cy="504666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При подаче стакан с чаем ставят в подстаканник, а чашку – на блюдце, на которое кладут чайною ложку. Отдельно подают на розетке сахар, варенье, конфеты, кружки лимона, на пирожковой тарелке – пирожное или кусок торта, в молочнике – молоко или сливки. Можно подавать чай сухим в специальной порционной упаковке или в ситечке-ложечке для заварки в стакане. Отдельно подают чайник с кипятком.</a:t>
            </a: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913" y="620713"/>
            <a:ext cx="62865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Правила подачи чая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5380038"/>
            <a:ext cx="1268413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5214938"/>
            <a:ext cx="4297363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688" y="4797425"/>
            <a:ext cx="1706562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91250" y="4733925"/>
            <a:ext cx="21748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  <a:hlinkClick r:id="rId5" action="ppaction://hlinksldjump"/>
              </a:rPr>
              <a:t>Запомните!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ъект 2"/>
          <p:cNvSpPr>
            <a:spLocks noGrp="1"/>
          </p:cNvSpPr>
          <p:nvPr>
            <p:ph idx="1"/>
          </p:nvPr>
        </p:nvSpPr>
        <p:spPr>
          <a:xfrm>
            <a:off x="457200" y="1700213"/>
            <a:ext cx="8075613" cy="44719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Натуральный кофе поступает на предприятия общественного питания обжаренный в зернах и молотый. Молотый кофе вырабатывают натуральным и с добавлением цикория, а также кофе натуральный растворимый. </a:t>
            </a: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2771775" y="585788"/>
            <a:ext cx="32400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600" i="1">
                <a:solidFill>
                  <a:srgbClr val="C00000"/>
                </a:solidFill>
                <a:latin typeface="Arial Black" pitchFamily="34" charset="0"/>
              </a:rPr>
              <a:t>Кофе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508500"/>
            <a:ext cx="2427288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0" y="4549775"/>
            <a:ext cx="2265363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25" y="3856038"/>
            <a:ext cx="2430463" cy="300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1"/>
          <p:cNvSpPr>
            <a:spLocks noGrp="1"/>
          </p:cNvSpPr>
          <p:nvPr>
            <p:ph idx="1"/>
          </p:nvPr>
        </p:nvSpPr>
        <p:spPr>
          <a:xfrm>
            <a:off x="457200" y="457200"/>
            <a:ext cx="8218488" cy="57150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Важнейшая составная часть кофе – кофеин, который обусловливает возбуждающее действие напитка. В кофе содержатся белки, жиры, сахар, что обусловливает его высокую пищевую ценность. Кроме натурального кофе, на предприятия общественного питания поступают кофейные напитки, приготовленные из ячменя, сои, желудей и других растительных продуктов с добавлением натурального кофе.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0825" y="533400"/>
            <a:ext cx="84788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Пищевая ценность </a:t>
            </a:r>
            <a:r>
              <a:rPr lang="ru-RU" sz="32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кофе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+mn-cs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64" b="28395"/>
          <a:stretch>
            <a:fillRect/>
          </a:stretch>
        </p:blipFill>
        <p:spPr bwMode="auto">
          <a:xfrm>
            <a:off x="3203575" y="5264150"/>
            <a:ext cx="4957763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5476875"/>
            <a:ext cx="1347787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250" y="5476875"/>
            <a:ext cx="21732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  <a:hlinkClick r:id="rId4" action="ppaction://hlinksldjump"/>
              </a:rPr>
              <a:t>Запомните!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ставн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тав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127</TotalTime>
  <Words>893</Words>
  <Application>Microsoft Office PowerPoint</Application>
  <PresentationFormat>Экран (4:3)</PresentationFormat>
  <Paragraphs>90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Calibri</vt:lpstr>
      <vt:lpstr>Arial</vt:lpstr>
      <vt:lpstr>Wingdings</vt:lpstr>
      <vt:lpstr>Arial Black</vt:lpstr>
      <vt:lpstr>Times New Roman</vt:lpstr>
      <vt:lpstr>Wingdings 2</vt:lpstr>
      <vt:lpstr>Cambria</vt:lpstr>
      <vt:lpstr>Составная</vt:lpstr>
      <vt:lpstr>Занятие по теме: «Технология приготовления горячих напитков» по МДК 07.01. Технология приготовления сладких блюд и напитков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Приготовление чая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1. Анфимова Н.А. Кулинария. – Москва: Академия, 2011. 2. Сборник рецептур блюд и кулинарных изделий для приятий общественного питания. - М., Экономика, 2011. Интернет-ресурсы: -http://7lafa.com/dream/sovet.jpg -http://tea.jofo.ru/data/userfiles/457/images/213540-hranenie_zelenogo_chaya.jpg -http://tea.jofo.ru/data/userfiles/457/images/268063-85bfdd59a28fdc466c4bd347f2bffcd8.jpg -http://kakotvet.com/images/kak_razmolot_kofe_bez_kofemolki.jpg http://n1s1.hsmedia.ru/44/d0/ae/44d0ae93f674e9ac1fd784ef11bef263/660x557_21_b56ef5252beae87a80da868bdc5a53ab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теме: «Технология приготовления рассольников» по МДК 03.01. Технология приготовления супов и соусов</dc:title>
  <dc:creator>Инна</dc:creator>
  <cp:lastModifiedBy>Admin</cp:lastModifiedBy>
  <cp:revision>61</cp:revision>
  <dcterms:created xsi:type="dcterms:W3CDTF">2016-06-06T11:03:18Z</dcterms:created>
  <dcterms:modified xsi:type="dcterms:W3CDTF">2016-06-07T13:46:14Z</dcterms:modified>
</cp:coreProperties>
</file>