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1" r:id="rId6"/>
    <p:sldId id="263" r:id="rId7"/>
    <p:sldId id="288" r:id="rId8"/>
    <p:sldId id="282" r:id="rId9"/>
    <p:sldId id="265" r:id="rId10"/>
    <p:sldId id="266" r:id="rId11"/>
    <p:sldId id="267" r:id="rId12"/>
    <p:sldId id="270" r:id="rId13"/>
    <p:sldId id="269" r:id="rId14"/>
    <p:sldId id="272" r:id="rId15"/>
    <p:sldId id="271" r:id="rId16"/>
    <p:sldId id="273" r:id="rId17"/>
    <p:sldId id="274" r:id="rId18"/>
    <p:sldId id="275" r:id="rId19"/>
    <p:sldId id="276" r:id="rId20"/>
    <p:sldId id="283" r:id="rId21"/>
    <p:sldId id="285" r:id="rId22"/>
    <p:sldId id="280" r:id="rId23"/>
    <p:sldId id="281" r:id="rId24"/>
    <p:sldId id="284" r:id="rId25"/>
    <p:sldId id="287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8F8F8"/>
    <a:srgbClr val="ABABAB"/>
    <a:srgbClr val="EAEAEA"/>
    <a:srgbClr val="5F5F5F"/>
    <a:srgbClr val="777777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95" d="100"/>
          <a:sy n="95" d="100"/>
        </p:scale>
        <p:origin x="-9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3" d="100"/>
          <a:sy n="43" d="100"/>
        </p:scale>
        <p:origin x="-143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253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4393C7-058F-4FCA-A363-C18AA638D40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241EC7-0EBA-4F6C-BF86-A6B2959CFC07}" type="slidenum">
              <a:rPr lang="ru-RU"/>
              <a:pPr/>
              <a:t>10</a:t>
            </a:fld>
            <a:endParaRPr lang="ru-RU"/>
          </a:p>
        </p:txBody>
      </p:sp>
      <p:sp>
        <p:nvSpPr>
          <p:cNvPr id="399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Закрепляем материал. Анимация стрелки. Что это такое?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72DDB5-9003-4FEB-885B-0C4BB3716EF5}" type="slidenum">
              <a:rPr lang="ru-RU"/>
              <a:pPr/>
              <a:t>12</a:t>
            </a:fld>
            <a:endParaRPr lang="ru-RU"/>
          </a:p>
        </p:txBody>
      </p:sp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Закрепляем материал. Анимация стрелки. Что это такое?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452D26-F6A2-4583-AEB5-481755AEE420}" type="slidenum">
              <a:rPr lang="ru-RU"/>
              <a:pPr/>
              <a:t>16</a:t>
            </a:fld>
            <a:endParaRPr lang="ru-RU"/>
          </a:p>
        </p:txBody>
      </p:sp>
      <p:sp>
        <p:nvSpPr>
          <p:cNvPr id="2355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/>
              <a:t>Мускулатура пищевода самая сильная в пищеварительном тракте. Благодаря этому человек может питаться даже стоя на голове.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48F0CF-4219-438E-B8D4-5A0AE3F52D8E}" type="slidenum">
              <a:rPr lang="ru-RU"/>
              <a:pPr/>
              <a:t>22</a:t>
            </a:fld>
            <a:endParaRPr lang="ru-RU"/>
          </a:p>
        </p:txBody>
      </p:sp>
      <p:sp>
        <p:nvSpPr>
          <p:cNvPr id="419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Закрепляем материал. Анимация стрелки. Что это?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301D4-0E64-46BF-9488-5AF560E9BE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32C473-57EE-4571-8AF1-B09A7F23CF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AFBFE4-A835-4071-AA44-B61DF83FB1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8FFE5-EB11-49EE-97C7-630C611D63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58E995-4AA8-4DAB-9150-E28DD0BF98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8A52B-2CAC-4F4F-AF97-EDD9893DA6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C62860-2BDC-44F2-AFDC-54E99FDDC5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F61ED-6D5A-47C7-AB8A-2AA2E8E3C3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37A9FA-35FF-4F6E-800F-41B379F541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3A3EB3-84EB-48DD-BEC7-9F7693C16B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42EA3-86A5-4838-B163-F0B114EAAD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6A2056-C94A-4211-A57B-32CB04379E3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&#1052;&#1086;&#1080;%20&#1076;&#1086;&#1082;&#1091;&#1084;&#1077;&#1085;&#1090;&#1099;\&#1050;&#1048;&#1056;&#1048;&#1051;&#1051;\&#1041;&#1048;&#1054;&#1051;&#1054;&#1043;&#1048;&#1071;\&#1091;&#1088;&#1086;&#1082;&#1080;\&#1095;&#1077;&#1083;&#1086;&#1074;&#1077;&#1082;\&#1087;&#1080;&#1097;&#1077;&#1074;&#1072;&#1088;&#1077;&#1085;&#1080;&#1077;\&#1089;&#1090;&#1088;.%20&#1087;&#1080;&#1097;.&#1089;&#1080;&#1089;&#1090;\Vo8.avi" TargetMode="Externa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&#1052;&#1086;&#1080;%20&#1076;&#1086;&#1082;&#1091;&#1084;&#1077;&#1085;&#1090;&#1099;\&#1050;&#1048;&#1056;&#1048;&#1051;&#1051;\&#1041;&#1048;&#1054;&#1051;&#1054;&#1043;&#1048;&#1071;\&#1091;&#1088;&#1086;&#1082;&#1080;\&#1095;&#1077;&#1083;&#1086;&#1074;&#1077;&#1082;\&#1087;&#1080;&#1097;&#1077;&#1074;&#1072;&#1088;&#1077;&#1085;&#1080;&#1077;\&#1089;&#1090;&#1088;.%20&#1087;&#1080;&#1097;.&#1089;&#1080;&#1089;&#1090;\KISH2.AVI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381000" y="762000"/>
            <a:ext cx="8382000" cy="419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Строение пищеварительной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системы</a:t>
            </a:r>
          </a:p>
        </p:txBody>
      </p:sp>
      <p:pic>
        <p:nvPicPr>
          <p:cNvPr id="5" name="Picture 7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6500826" y="2857496"/>
            <a:ext cx="2305667" cy="3150129"/>
          </a:xfrm>
          <a:prstGeom prst="rect">
            <a:avLst/>
          </a:prstGeom>
          <a:noFill/>
        </p:spPr>
      </p:pic>
      <p:sp>
        <p:nvSpPr>
          <p:cNvPr id="6" name="Пятиугольник 5"/>
          <p:cNvSpPr/>
          <p:nvPr/>
        </p:nvSpPr>
        <p:spPr>
          <a:xfrm>
            <a:off x="3143240" y="214290"/>
            <a:ext cx="3214710" cy="571504"/>
          </a:xfrm>
          <a:prstGeom prst="homePlat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5" name="Picture 13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18000"/>
          </a:blip>
          <a:srcRect/>
          <a:stretch>
            <a:fillRect/>
          </a:stretch>
        </p:blipFill>
        <p:spPr bwMode="auto">
          <a:xfrm>
            <a:off x="2601913" y="381000"/>
            <a:ext cx="2819400" cy="6096000"/>
          </a:xfrm>
          <a:prstGeom prst="rect">
            <a:avLst/>
          </a:prstGeom>
          <a:noFill/>
        </p:spPr>
      </p:pic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4343400" y="838200"/>
            <a:ext cx="990600" cy="228600"/>
          </a:xfrm>
          <a:prstGeom prst="leftArrow">
            <a:avLst>
              <a:gd name="adj1" fmla="val 50000"/>
              <a:gd name="adj2" fmla="val 108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181600" y="304800"/>
            <a:ext cx="12334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Эмаль</a:t>
            </a: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4343400" y="1752600"/>
            <a:ext cx="990600" cy="228600"/>
          </a:xfrm>
          <a:prstGeom prst="leftArrow">
            <a:avLst>
              <a:gd name="adj1" fmla="val 50000"/>
              <a:gd name="adj2" fmla="val 108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181600" y="1219200"/>
            <a:ext cx="1374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Дентин</a:t>
            </a: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5105400" y="2362200"/>
            <a:ext cx="990600" cy="228600"/>
          </a:xfrm>
          <a:prstGeom prst="leftArrow">
            <a:avLst>
              <a:gd name="adj1" fmla="val 50000"/>
              <a:gd name="adj2" fmla="val 108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5791200" y="1905000"/>
            <a:ext cx="11255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Десна</a:t>
            </a:r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>
            <a:off x="4038600" y="3657600"/>
            <a:ext cx="1062038" cy="228600"/>
          </a:xfrm>
          <a:prstGeom prst="leftArrow">
            <a:avLst>
              <a:gd name="adj1" fmla="val 50000"/>
              <a:gd name="adj2" fmla="val 11614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5105400" y="3214688"/>
            <a:ext cx="14081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/>
              <a:t>Пульпа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6" grpId="0" autoUpdateAnimBg="0"/>
      <p:bldP spid="13317" grpId="0" animBg="1"/>
      <p:bldP spid="13318" grpId="0" autoUpdateAnimBg="0"/>
      <p:bldP spid="13319" grpId="0" animBg="1"/>
      <p:bldP spid="13320" grpId="0" autoUpdateAnimBg="0"/>
      <p:bldP spid="13321" grpId="0" animBg="1"/>
      <p:bldP spid="1332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87" name="Picture 27" descr="C:\11\имени-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E8B2"/>
              </a:clrFrom>
              <a:clrTo>
                <a:srgbClr val="FFE8B2">
                  <a:alpha val="0"/>
                </a:srgbClr>
              </a:clrTo>
            </a:clrChange>
            <a:lum contrast="42000"/>
          </a:blip>
          <a:srcRect/>
          <a:stretch>
            <a:fillRect/>
          </a:stretch>
        </p:blipFill>
        <p:spPr bwMode="auto">
          <a:xfrm>
            <a:off x="123825" y="2362200"/>
            <a:ext cx="8896350" cy="2133600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057400" y="0"/>
            <a:ext cx="4876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 u="sng"/>
              <a:t>Постоянные зубы (32шт)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7162800" y="228600"/>
            <a:ext cx="167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0000"/>
                </a:solidFill>
              </a:rPr>
              <a:t>ВЕРХНИЕ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765925" y="5451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7508875" y="6400800"/>
            <a:ext cx="1635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CC0000"/>
                </a:solidFill>
              </a:rPr>
              <a:t>НИЖНИЕ</a:t>
            </a:r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3505200" y="1600200"/>
            <a:ext cx="2209800" cy="3505200"/>
          </a:xfrm>
          <a:custGeom>
            <a:avLst/>
            <a:gdLst>
              <a:gd name="G0" fmla="+- 482 0 0"/>
              <a:gd name="G1" fmla="+- 21600 0 482"/>
              <a:gd name="G2" fmla="+- 21600 0 482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82" y="10800"/>
                </a:moveTo>
                <a:cubicBezTo>
                  <a:pt x="482" y="16498"/>
                  <a:pt x="5102" y="21118"/>
                  <a:pt x="10800" y="21118"/>
                </a:cubicBezTo>
                <a:cubicBezTo>
                  <a:pt x="16498" y="21118"/>
                  <a:pt x="21118" y="16498"/>
                  <a:pt x="21118" y="10800"/>
                </a:cubicBezTo>
                <a:cubicBezTo>
                  <a:pt x="21118" y="5102"/>
                  <a:pt x="16498" y="482"/>
                  <a:pt x="10800" y="482"/>
                </a:cubicBezTo>
                <a:cubicBezTo>
                  <a:pt x="5102" y="482"/>
                  <a:pt x="482" y="5102"/>
                  <a:pt x="482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581400" y="60960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/>
              <a:t>РЕЗЦЫ –4шт</a:t>
            </a:r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2971800" y="2209800"/>
            <a:ext cx="533400" cy="2743200"/>
          </a:xfrm>
          <a:custGeom>
            <a:avLst/>
            <a:gdLst>
              <a:gd name="G0" fmla="+- 482 0 0"/>
              <a:gd name="G1" fmla="+- 21600 0 482"/>
              <a:gd name="G2" fmla="+- 21600 0 482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82" y="10800"/>
                </a:moveTo>
                <a:cubicBezTo>
                  <a:pt x="482" y="16498"/>
                  <a:pt x="5102" y="21118"/>
                  <a:pt x="10800" y="21118"/>
                </a:cubicBezTo>
                <a:cubicBezTo>
                  <a:pt x="16498" y="21118"/>
                  <a:pt x="21118" y="16498"/>
                  <a:pt x="21118" y="10800"/>
                </a:cubicBezTo>
                <a:cubicBezTo>
                  <a:pt x="21118" y="5102"/>
                  <a:pt x="16498" y="482"/>
                  <a:pt x="10800" y="482"/>
                </a:cubicBezTo>
                <a:cubicBezTo>
                  <a:pt x="5102" y="482"/>
                  <a:pt x="482" y="5102"/>
                  <a:pt x="482" y="10800"/>
                </a:cubicBezTo>
                <a:close/>
              </a:path>
            </a:pathLst>
          </a:cu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5638800" y="2209800"/>
            <a:ext cx="533400" cy="2667000"/>
          </a:xfrm>
          <a:custGeom>
            <a:avLst/>
            <a:gdLst>
              <a:gd name="G0" fmla="+- 482 0 0"/>
              <a:gd name="G1" fmla="+- 21600 0 482"/>
              <a:gd name="G2" fmla="+- 21600 0 482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82" y="10800"/>
                </a:moveTo>
                <a:cubicBezTo>
                  <a:pt x="482" y="16498"/>
                  <a:pt x="5102" y="21118"/>
                  <a:pt x="10800" y="21118"/>
                </a:cubicBezTo>
                <a:cubicBezTo>
                  <a:pt x="16498" y="21118"/>
                  <a:pt x="21118" y="16498"/>
                  <a:pt x="21118" y="10800"/>
                </a:cubicBezTo>
                <a:cubicBezTo>
                  <a:pt x="21118" y="5102"/>
                  <a:pt x="16498" y="482"/>
                  <a:pt x="10800" y="482"/>
                </a:cubicBezTo>
                <a:cubicBezTo>
                  <a:pt x="5102" y="482"/>
                  <a:pt x="482" y="5102"/>
                  <a:pt x="482" y="10800"/>
                </a:cubicBezTo>
                <a:close/>
              </a:path>
            </a:pathLst>
          </a:cu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657600" y="609600"/>
            <a:ext cx="2176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/>
              <a:t>КЛЫКИ –2шт</a:t>
            </a:r>
          </a:p>
        </p:txBody>
      </p:sp>
      <p:sp>
        <p:nvSpPr>
          <p:cNvPr id="15372" name="AutoShape 12"/>
          <p:cNvSpPr>
            <a:spLocks noChangeArrowheads="1"/>
          </p:cNvSpPr>
          <p:nvPr/>
        </p:nvSpPr>
        <p:spPr bwMode="auto">
          <a:xfrm>
            <a:off x="4495800" y="5105400"/>
            <a:ext cx="228600" cy="976313"/>
          </a:xfrm>
          <a:prstGeom prst="upArrow">
            <a:avLst>
              <a:gd name="adj1" fmla="val 50000"/>
              <a:gd name="adj2" fmla="val 10677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3" name="AutoShape 13"/>
          <p:cNvSpPr>
            <a:spLocks noChangeArrowheads="1"/>
          </p:cNvSpPr>
          <p:nvPr/>
        </p:nvSpPr>
        <p:spPr bwMode="auto">
          <a:xfrm rot="1500000">
            <a:off x="3429000" y="1219200"/>
            <a:ext cx="228600" cy="976313"/>
          </a:xfrm>
          <a:prstGeom prst="downArrow">
            <a:avLst>
              <a:gd name="adj1" fmla="val 50000"/>
              <a:gd name="adj2" fmla="val 106771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4" name="AutoShape 14"/>
          <p:cNvSpPr>
            <a:spLocks noChangeArrowheads="1"/>
          </p:cNvSpPr>
          <p:nvPr/>
        </p:nvSpPr>
        <p:spPr bwMode="auto">
          <a:xfrm rot="20100000">
            <a:off x="5486400" y="1219200"/>
            <a:ext cx="228600" cy="976313"/>
          </a:xfrm>
          <a:prstGeom prst="downArrow">
            <a:avLst>
              <a:gd name="adj1" fmla="val 50000"/>
              <a:gd name="adj2" fmla="val 106771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5" name="AutoShape 15"/>
          <p:cNvSpPr>
            <a:spLocks noChangeArrowheads="1"/>
          </p:cNvSpPr>
          <p:nvPr/>
        </p:nvSpPr>
        <p:spPr bwMode="auto">
          <a:xfrm>
            <a:off x="1981200" y="1752600"/>
            <a:ext cx="1066800" cy="3505200"/>
          </a:xfrm>
          <a:custGeom>
            <a:avLst/>
            <a:gdLst>
              <a:gd name="G0" fmla="+- 482 0 0"/>
              <a:gd name="G1" fmla="+- 21600 0 482"/>
              <a:gd name="G2" fmla="+- 21600 0 482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82" y="10800"/>
                </a:moveTo>
                <a:cubicBezTo>
                  <a:pt x="482" y="16498"/>
                  <a:pt x="5102" y="21118"/>
                  <a:pt x="10800" y="21118"/>
                </a:cubicBezTo>
                <a:cubicBezTo>
                  <a:pt x="16498" y="21118"/>
                  <a:pt x="21118" y="16498"/>
                  <a:pt x="21118" y="10800"/>
                </a:cubicBezTo>
                <a:cubicBezTo>
                  <a:pt x="21118" y="5102"/>
                  <a:pt x="16498" y="482"/>
                  <a:pt x="10800" y="482"/>
                </a:cubicBezTo>
                <a:cubicBezTo>
                  <a:pt x="5102" y="482"/>
                  <a:pt x="482" y="5102"/>
                  <a:pt x="482" y="10800"/>
                </a:cubicBezTo>
                <a:close/>
              </a:path>
            </a:pathLst>
          </a:cu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6" name="AutoShape 16"/>
          <p:cNvSpPr>
            <a:spLocks noChangeArrowheads="1"/>
          </p:cNvSpPr>
          <p:nvPr/>
        </p:nvSpPr>
        <p:spPr bwMode="auto">
          <a:xfrm>
            <a:off x="6172200" y="1752600"/>
            <a:ext cx="1066800" cy="3505200"/>
          </a:xfrm>
          <a:custGeom>
            <a:avLst/>
            <a:gdLst>
              <a:gd name="G0" fmla="+- 482 0 0"/>
              <a:gd name="G1" fmla="+- 21600 0 482"/>
              <a:gd name="G2" fmla="+- 21600 0 482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82" y="10800"/>
                </a:moveTo>
                <a:cubicBezTo>
                  <a:pt x="482" y="16498"/>
                  <a:pt x="5102" y="21118"/>
                  <a:pt x="10800" y="21118"/>
                </a:cubicBezTo>
                <a:cubicBezTo>
                  <a:pt x="16498" y="21118"/>
                  <a:pt x="21118" y="16498"/>
                  <a:pt x="21118" y="10800"/>
                </a:cubicBezTo>
                <a:cubicBezTo>
                  <a:pt x="21118" y="5102"/>
                  <a:pt x="16498" y="482"/>
                  <a:pt x="10800" y="482"/>
                </a:cubicBezTo>
                <a:cubicBezTo>
                  <a:pt x="5102" y="482"/>
                  <a:pt x="482" y="5102"/>
                  <a:pt x="482" y="10800"/>
                </a:cubicBezTo>
                <a:close/>
              </a:path>
            </a:pathLst>
          </a:cu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990600" y="5715000"/>
            <a:ext cx="2667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/>
              <a:t>МАЛЫЕ</a:t>
            </a:r>
          </a:p>
          <a:p>
            <a:pPr algn="ctr"/>
            <a:r>
              <a:rPr lang="ru-RU" b="1"/>
              <a:t>КОРЕННЫЕ-4шт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5638800" y="5638800"/>
            <a:ext cx="2667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/>
              <a:t>МАЛЫЕ</a:t>
            </a:r>
          </a:p>
          <a:p>
            <a:pPr algn="ctr"/>
            <a:r>
              <a:rPr lang="ru-RU" b="1"/>
              <a:t>КОРЕННЫЕ-4шт</a:t>
            </a: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>
            <a:off x="0" y="762000"/>
            <a:ext cx="2667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/>
              <a:t>БОЛЬШИЕ</a:t>
            </a:r>
          </a:p>
          <a:p>
            <a:pPr algn="ctr"/>
            <a:r>
              <a:rPr lang="ru-RU" b="1"/>
              <a:t>КОРЕННЫЕ-6шт</a:t>
            </a: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6477000" y="762000"/>
            <a:ext cx="2667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/>
              <a:t>БОЛЬШИЕ</a:t>
            </a:r>
          </a:p>
          <a:p>
            <a:pPr algn="ctr"/>
            <a:r>
              <a:rPr lang="ru-RU" b="1"/>
              <a:t>КОРЕННЫЕ-6шт</a:t>
            </a:r>
          </a:p>
        </p:txBody>
      </p:sp>
      <p:sp>
        <p:nvSpPr>
          <p:cNvPr id="15381" name="AutoShape 21"/>
          <p:cNvSpPr>
            <a:spLocks noChangeArrowheads="1"/>
          </p:cNvSpPr>
          <p:nvPr/>
        </p:nvSpPr>
        <p:spPr bwMode="auto">
          <a:xfrm>
            <a:off x="0" y="1676400"/>
            <a:ext cx="1981200" cy="3505200"/>
          </a:xfrm>
          <a:custGeom>
            <a:avLst/>
            <a:gdLst>
              <a:gd name="G0" fmla="+- 482 0 0"/>
              <a:gd name="G1" fmla="+- 21600 0 482"/>
              <a:gd name="G2" fmla="+- 21600 0 482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82" y="10800"/>
                </a:moveTo>
                <a:cubicBezTo>
                  <a:pt x="482" y="16498"/>
                  <a:pt x="5102" y="21118"/>
                  <a:pt x="10800" y="21118"/>
                </a:cubicBezTo>
                <a:cubicBezTo>
                  <a:pt x="16498" y="21118"/>
                  <a:pt x="21118" y="16498"/>
                  <a:pt x="21118" y="10800"/>
                </a:cubicBezTo>
                <a:cubicBezTo>
                  <a:pt x="21118" y="5102"/>
                  <a:pt x="16498" y="482"/>
                  <a:pt x="10800" y="482"/>
                </a:cubicBezTo>
                <a:cubicBezTo>
                  <a:pt x="5102" y="482"/>
                  <a:pt x="482" y="5102"/>
                  <a:pt x="482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82" name="AutoShape 22"/>
          <p:cNvSpPr>
            <a:spLocks noChangeArrowheads="1"/>
          </p:cNvSpPr>
          <p:nvPr/>
        </p:nvSpPr>
        <p:spPr bwMode="auto">
          <a:xfrm>
            <a:off x="2362200" y="5257800"/>
            <a:ext cx="228600" cy="508000"/>
          </a:xfrm>
          <a:prstGeom prst="upArrow">
            <a:avLst>
              <a:gd name="adj1" fmla="val 50000"/>
              <a:gd name="adj2" fmla="val 55556"/>
            </a:avLst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83" name="AutoShape 23"/>
          <p:cNvSpPr>
            <a:spLocks noChangeArrowheads="1"/>
          </p:cNvSpPr>
          <p:nvPr/>
        </p:nvSpPr>
        <p:spPr bwMode="auto">
          <a:xfrm>
            <a:off x="6629400" y="5257800"/>
            <a:ext cx="228600" cy="508000"/>
          </a:xfrm>
          <a:prstGeom prst="upArrow">
            <a:avLst>
              <a:gd name="adj1" fmla="val 50000"/>
              <a:gd name="adj2" fmla="val 55556"/>
            </a:avLst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84" name="AutoShape 24"/>
          <p:cNvSpPr>
            <a:spLocks noChangeArrowheads="1"/>
          </p:cNvSpPr>
          <p:nvPr/>
        </p:nvSpPr>
        <p:spPr bwMode="auto">
          <a:xfrm>
            <a:off x="7162800" y="1752600"/>
            <a:ext cx="1981200" cy="3505200"/>
          </a:xfrm>
          <a:custGeom>
            <a:avLst/>
            <a:gdLst>
              <a:gd name="G0" fmla="+- 482 0 0"/>
              <a:gd name="G1" fmla="+- 21600 0 482"/>
              <a:gd name="G2" fmla="+- 21600 0 482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82" y="10800"/>
                </a:moveTo>
                <a:cubicBezTo>
                  <a:pt x="482" y="16498"/>
                  <a:pt x="5102" y="21118"/>
                  <a:pt x="10800" y="21118"/>
                </a:cubicBezTo>
                <a:cubicBezTo>
                  <a:pt x="16498" y="21118"/>
                  <a:pt x="21118" y="16498"/>
                  <a:pt x="21118" y="10800"/>
                </a:cubicBezTo>
                <a:cubicBezTo>
                  <a:pt x="21118" y="5102"/>
                  <a:pt x="16498" y="482"/>
                  <a:pt x="10800" y="482"/>
                </a:cubicBezTo>
                <a:cubicBezTo>
                  <a:pt x="5102" y="482"/>
                  <a:pt x="482" y="5102"/>
                  <a:pt x="482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85" name="AutoShape 25"/>
          <p:cNvSpPr>
            <a:spLocks noChangeArrowheads="1"/>
          </p:cNvSpPr>
          <p:nvPr/>
        </p:nvSpPr>
        <p:spPr bwMode="auto">
          <a:xfrm>
            <a:off x="914400" y="1524000"/>
            <a:ext cx="228600" cy="471488"/>
          </a:xfrm>
          <a:prstGeom prst="downArrow">
            <a:avLst>
              <a:gd name="adj1" fmla="val 50000"/>
              <a:gd name="adj2" fmla="val 515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86" name="AutoShape 26"/>
          <p:cNvSpPr>
            <a:spLocks noChangeArrowheads="1"/>
          </p:cNvSpPr>
          <p:nvPr/>
        </p:nvSpPr>
        <p:spPr bwMode="auto">
          <a:xfrm>
            <a:off x="8077200" y="1600200"/>
            <a:ext cx="228600" cy="471488"/>
          </a:xfrm>
          <a:prstGeom prst="downArrow">
            <a:avLst>
              <a:gd name="adj1" fmla="val 50000"/>
              <a:gd name="adj2" fmla="val 515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500"/>
                            </p:stCondLst>
                            <p:childTnLst>
                              <p:par>
                                <p:cTn id="9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nimBg="1"/>
      <p:bldP spid="15368" grpId="0" autoUpdateAnimBg="0"/>
      <p:bldP spid="15369" grpId="0" animBg="1"/>
      <p:bldP spid="15370" grpId="0" animBg="1"/>
      <p:bldP spid="15371" grpId="0" autoUpdateAnimBg="0"/>
      <p:bldP spid="15372" grpId="0" animBg="1"/>
      <p:bldP spid="15373" grpId="0" animBg="1"/>
      <p:bldP spid="15374" grpId="0" animBg="1"/>
      <p:bldP spid="15375" grpId="0" animBg="1"/>
      <p:bldP spid="15376" grpId="0" animBg="1"/>
      <p:bldP spid="15377" grpId="0" autoUpdateAnimBg="0"/>
      <p:bldP spid="15378" grpId="0" autoUpdateAnimBg="0"/>
      <p:bldP spid="15379" grpId="0" autoUpdateAnimBg="0"/>
      <p:bldP spid="15380" grpId="0" autoUpdateAnimBg="0"/>
      <p:bldP spid="15381" grpId="0" animBg="1"/>
      <p:bldP spid="15382" grpId="0" animBg="1"/>
      <p:bldP spid="15383" grpId="0" animBg="1"/>
      <p:bldP spid="15384" grpId="0" animBg="1"/>
      <p:bldP spid="15385" grpId="0" animBg="1"/>
      <p:bldP spid="1538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56" name="Picture 24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4000"/>
          </a:blip>
          <a:srcRect/>
          <a:stretch>
            <a:fillRect/>
          </a:stretch>
        </p:blipFill>
        <p:spPr bwMode="auto">
          <a:xfrm>
            <a:off x="203200" y="304800"/>
            <a:ext cx="3759200" cy="6400800"/>
          </a:xfrm>
          <a:prstGeom prst="rect">
            <a:avLst/>
          </a:prstGeom>
          <a:noFill/>
        </p:spPr>
      </p:pic>
      <p:sp>
        <p:nvSpPr>
          <p:cNvPr id="18435" name="AutoShape 3"/>
          <p:cNvSpPr>
            <a:spLocks noChangeArrowheads="1"/>
          </p:cNvSpPr>
          <p:nvPr/>
        </p:nvSpPr>
        <p:spPr bwMode="auto">
          <a:xfrm rot="600000">
            <a:off x="3124200" y="1905000"/>
            <a:ext cx="914400" cy="152400"/>
          </a:xfrm>
          <a:prstGeom prst="leftArrow">
            <a:avLst>
              <a:gd name="adj1" fmla="val 50000"/>
              <a:gd name="adj2" fmla="val 1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 rot="21000000">
            <a:off x="3200400" y="2286000"/>
            <a:ext cx="914400" cy="152400"/>
          </a:xfrm>
          <a:prstGeom prst="leftArrow">
            <a:avLst>
              <a:gd name="adj1" fmla="val 50000"/>
              <a:gd name="adj2" fmla="val 1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3200400" y="2133600"/>
            <a:ext cx="914400" cy="152400"/>
          </a:xfrm>
          <a:prstGeom prst="leftArrow">
            <a:avLst>
              <a:gd name="adj1" fmla="val 50000"/>
              <a:gd name="adj2" fmla="val 1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191000" y="1905000"/>
            <a:ext cx="41830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/>
              <a:t>Большие коренные зубы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4191000" y="1143000"/>
            <a:ext cx="3868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/>
              <a:t>Малые коренные зубы</a:t>
            </a:r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 rot="21000000">
            <a:off x="2895600" y="1447800"/>
            <a:ext cx="1066800" cy="152400"/>
          </a:xfrm>
          <a:prstGeom prst="leftArrow">
            <a:avLst>
              <a:gd name="adj1" fmla="val 50000"/>
              <a:gd name="adj2" fmla="val 1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1" name="AutoShape 9"/>
          <p:cNvSpPr>
            <a:spLocks noChangeArrowheads="1"/>
          </p:cNvSpPr>
          <p:nvPr/>
        </p:nvSpPr>
        <p:spPr bwMode="auto">
          <a:xfrm>
            <a:off x="2819400" y="1371600"/>
            <a:ext cx="1066800" cy="152400"/>
          </a:xfrm>
          <a:prstGeom prst="leftArrow">
            <a:avLst>
              <a:gd name="adj1" fmla="val 50000"/>
              <a:gd name="adj2" fmla="val 1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1295400" y="-76200"/>
            <a:ext cx="1600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/>
              <a:t>Клыки</a:t>
            </a:r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 rot="21000000">
            <a:off x="2438400" y="533400"/>
            <a:ext cx="111125" cy="781050"/>
          </a:xfrm>
          <a:prstGeom prst="downArrow">
            <a:avLst>
              <a:gd name="adj1" fmla="val 50000"/>
              <a:gd name="adj2" fmla="val 175714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4" name="AutoShape 12"/>
          <p:cNvSpPr>
            <a:spLocks noChangeArrowheads="1"/>
          </p:cNvSpPr>
          <p:nvPr/>
        </p:nvSpPr>
        <p:spPr bwMode="auto">
          <a:xfrm rot="600000">
            <a:off x="1600200" y="533400"/>
            <a:ext cx="111125" cy="781050"/>
          </a:xfrm>
          <a:prstGeom prst="downArrow">
            <a:avLst>
              <a:gd name="adj1" fmla="val 50000"/>
              <a:gd name="adj2" fmla="val 175714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1295400" y="5867400"/>
            <a:ext cx="1600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/>
              <a:t>Резцы</a:t>
            </a:r>
          </a:p>
        </p:txBody>
      </p:sp>
      <p:sp>
        <p:nvSpPr>
          <p:cNvPr id="18446" name="AutoShape 14"/>
          <p:cNvSpPr>
            <a:spLocks noChangeArrowheads="1"/>
          </p:cNvSpPr>
          <p:nvPr/>
        </p:nvSpPr>
        <p:spPr bwMode="auto">
          <a:xfrm>
            <a:off x="2057400" y="4876800"/>
            <a:ext cx="111125" cy="949325"/>
          </a:xfrm>
          <a:prstGeom prst="upArrow">
            <a:avLst>
              <a:gd name="adj1" fmla="val 50000"/>
              <a:gd name="adj2" fmla="val 213571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7" name="AutoShape 15"/>
          <p:cNvSpPr>
            <a:spLocks noChangeArrowheads="1"/>
          </p:cNvSpPr>
          <p:nvPr/>
        </p:nvSpPr>
        <p:spPr bwMode="auto">
          <a:xfrm rot="300000">
            <a:off x="2209800" y="4876800"/>
            <a:ext cx="76200" cy="949325"/>
          </a:xfrm>
          <a:prstGeom prst="upArrow">
            <a:avLst>
              <a:gd name="adj1" fmla="val 50000"/>
              <a:gd name="adj2" fmla="val 311458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8" name="AutoShape 16"/>
          <p:cNvSpPr>
            <a:spLocks noChangeArrowheads="1"/>
          </p:cNvSpPr>
          <p:nvPr/>
        </p:nvSpPr>
        <p:spPr bwMode="auto">
          <a:xfrm rot="21360000">
            <a:off x="1981200" y="4876800"/>
            <a:ext cx="111125" cy="949325"/>
          </a:xfrm>
          <a:prstGeom prst="upArrow">
            <a:avLst>
              <a:gd name="adj1" fmla="val 50000"/>
              <a:gd name="adj2" fmla="val 213571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9" name="AutoShape 17"/>
          <p:cNvSpPr>
            <a:spLocks noChangeArrowheads="1"/>
          </p:cNvSpPr>
          <p:nvPr/>
        </p:nvSpPr>
        <p:spPr bwMode="auto">
          <a:xfrm rot="21000000">
            <a:off x="1828800" y="4876800"/>
            <a:ext cx="111125" cy="949325"/>
          </a:xfrm>
          <a:prstGeom prst="upArrow">
            <a:avLst>
              <a:gd name="adj1" fmla="val 50000"/>
              <a:gd name="adj2" fmla="val 213571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5257800" y="289560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/>
              <a:t>Резцы – 4*2=8</a:t>
            </a: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5257800" y="3505200"/>
            <a:ext cx="274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/>
              <a:t>Клыки – 2*2=4</a:t>
            </a: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4572000" y="4191000"/>
            <a:ext cx="457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/>
              <a:t>Малые коренные – 4*2=8</a:t>
            </a:r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4114800" y="4876800"/>
            <a:ext cx="502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/>
              <a:t>Большие коренные – 6*2=12</a:t>
            </a:r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4953000" y="5638800"/>
            <a:ext cx="3886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u="sng"/>
              <a:t>Итого=8+4+8+12=32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  <p:bldP spid="18436" grpId="0" animBg="1"/>
      <p:bldP spid="18437" grpId="0" animBg="1"/>
      <p:bldP spid="18438" grpId="0" autoUpdateAnimBg="0"/>
      <p:bldP spid="18439" grpId="0" autoUpdateAnimBg="0"/>
      <p:bldP spid="18440" grpId="0" animBg="1"/>
      <p:bldP spid="18441" grpId="0" animBg="1"/>
      <p:bldP spid="18442" grpId="0" autoUpdateAnimBg="0"/>
      <p:bldP spid="18443" grpId="0" animBg="1"/>
      <p:bldP spid="18444" grpId="0" animBg="1"/>
      <p:bldP spid="18445" grpId="0" autoUpdateAnimBg="0"/>
      <p:bldP spid="18446" grpId="0" animBg="1"/>
      <p:bldP spid="18447" grpId="0" animBg="1"/>
      <p:bldP spid="18448" grpId="0" animBg="1"/>
      <p:bldP spid="18449" grpId="0" animBg="1"/>
      <p:bldP spid="18450" grpId="0" autoUpdateAnimBg="0"/>
      <p:bldP spid="18451" grpId="0" autoUpdateAnimBg="0"/>
      <p:bldP spid="18452" grpId="0" autoUpdateAnimBg="0"/>
      <p:bldP spid="18453" grpId="0" autoUpdateAnimBg="0"/>
      <p:bldP spid="1845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77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593725" y="3460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ru-RU"/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828800" y="3810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ru-RU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514600" y="0"/>
            <a:ext cx="3354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 b="1" u="sng">
                <a:solidFill>
                  <a:schemeClr val="bg1"/>
                </a:solidFill>
              </a:rPr>
              <a:t>Функции зубов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0" y="762000"/>
            <a:ext cx="9144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CECFF"/>
                </a:solidFill>
              </a:rPr>
              <a:t>Резцы - режут.</a:t>
            </a:r>
          </a:p>
          <a:p>
            <a:pPr algn="ctr"/>
            <a:r>
              <a:rPr lang="ru-RU" sz="3200" b="1">
                <a:solidFill>
                  <a:srgbClr val="CCECFF"/>
                </a:solidFill>
              </a:rPr>
              <a:t>Клыки – разрывают.</a:t>
            </a:r>
          </a:p>
          <a:p>
            <a:pPr algn="ctr"/>
            <a:r>
              <a:rPr lang="ru-RU" sz="3200" b="1">
                <a:solidFill>
                  <a:srgbClr val="CCECFF"/>
                </a:solidFill>
              </a:rPr>
              <a:t>Большие и малые коренные – перемалывают.</a:t>
            </a:r>
          </a:p>
          <a:p>
            <a:pPr algn="ctr"/>
            <a:endParaRPr lang="ru-RU" sz="2800">
              <a:solidFill>
                <a:srgbClr val="CCECFF"/>
              </a:solidFill>
            </a:endParaRP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288925" y="30130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ru-RU"/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533400" y="2590800"/>
            <a:ext cx="7467600" cy="76200"/>
          </a:xfrm>
          <a:prstGeom prst="rect">
            <a:avLst/>
          </a:prstGeom>
          <a:solidFill>
            <a:srgbClr val="80008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505200" y="3124200"/>
            <a:ext cx="476885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CECFF"/>
                </a:solidFill>
              </a:rPr>
              <a:t>Резцы, клыки  </a:t>
            </a:r>
          </a:p>
          <a:p>
            <a:pPr algn="ctr"/>
            <a:r>
              <a:rPr lang="ru-RU" sz="3200" b="1">
                <a:solidFill>
                  <a:srgbClr val="CCECFF"/>
                </a:solidFill>
              </a:rPr>
              <a:t>имеют по одному корню.</a:t>
            </a:r>
          </a:p>
          <a:p>
            <a:pPr algn="ctr"/>
            <a:endParaRPr lang="ru-RU">
              <a:solidFill>
                <a:srgbClr val="CCECFF"/>
              </a:solidFill>
            </a:endParaRP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1370013" y="5562600"/>
            <a:ext cx="75453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CCECFF"/>
                </a:solidFill>
              </a:rPr>
              <a:t>Большие коренные зубы – по 2-3 корня</a:t>
            </a:r>
            <a:r>
              <a:rPr lang="ru-RU">
                <a:solidFill>
                  <a:srgbClr val="CCECFF"/>
                </a:solidFill>
              </a:rPr>
              <a:t>.</a:t>
            </a:r>
          </a:p>
        </p:txBody>
      </p:sp>
      <p:pic>
        <p:nvPicPr>
          <p:cNvPr id="17425" name="Picture 17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8000"/>
          </a:blip>
          <a:srcRect/>
          <a:stretch>
            <a:fillRect/>
          </a:stretch>
        </p:blipFill>
        <p:spPr bwMode="auto">
          <a:xfrm>
            <a:off x="1219200" y="2819400"/>
            <a:ext cx="1612900" cy="1549400"/>
          </a:xfrm>
          <a:prstGeom prst="rect">
            <a:avLst/>
          </a:prstGeom>
          <a:noFill/>
        </p:spPr>
      </p:pic>
      <p:pic>
        <p:nvPicPr>
          <p:cNvPr id="17426" name="Picture 18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FFFF"/>
              </a:clrFrom>
              <a:clrTo>
                <a:srgbClr val="F7FFFF">
                  <a:alpha val="0"/>
                </a:srgbClr>
              </a:clrTo>
            </a:clrChange>
            <a:lum contrast="18000"/>
          </a:blip>
          <a:srcRect/>
          <a:stretch>
            <a:fillRect/>
          </a:stretch>
        </p:blipFill>
        <p:spPr bwMode="auto">
          <a:xfrm>
            <a:off x="228600" y="4953000"/>
            <a:ext cx="1028700" cy="157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BAB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7146925" y="7270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ru-RU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7070725" y="269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ru-RU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4800600" y="304800"/>
            <a:ext cx="4343400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/>
              <a:t>   </a:t>
            </a:r>
            <a:r>
              <a:rPr lang="ru-RU" sz="3600" b="1"/>
              <a:t>В ротовой</a:t>
            </a:r>
          </a:p>
          <a:p>
            <a:pPr algn="ctr"/>
            <a:r>
              <a:rPr lang="ru-RU" sz="3600" b="1"/>
              <a:t>полости</a:t>
            </a:r>
          </a:p>
          <a:p>
            <a:pPr algn="ctr"/>
            <a:r>
              <a:rPr lang="ru-RU" sz="3600" b="1"/>
              <a:t>происходит</a:t>
            </a:r>
          </a:p>
          <a:p>
            <a:pPr algn="ctr"/>
            <a:r>
              <a:rPr lang="ru-RU" sz="3600" b="1"/>
              <a:t>жевание и</a:t>
            </a:r>
          </a:p>
          <a:p>
            <a:pPr algn="ctr"/>
            <a:r>
              <a:rPr lang="ru-RU" sz="3600" b="1"/>
              <a:t>смачивание</a:t>
            </a:r>
          </a:p>
          <a:p>
            <a:pPr algn="ctr"/>
            <a:r>
              <a:rPr lang="ru-RU" sz="3600" b="1"/>
              <a:t>пищи</a:t>
            </a:r>
          </a:p>
          <a:p>
            <a:pPr algn="ctr"/>
            <a:r>
              <a:rPr lang="ru-RU" sz="3600" b="1"/>
              <a:t>слюной</a:t>
            </a:r>
          </a:p>
        </p:txBody>
      </p:sp>
      <p:pic>
        <p:nvPicPr>
          <p:cNvPr id="20487" name="Picture 7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12000"/>
          </a:blip>
          <a:srcRect/>
          <a:stretch>
            <a:fillRect/>
          </a:stretch>
        </p:blipFill>
        <p:spPr bwMode="auto">
          <a:xfrm>
            <a:off x="914400" y="381000"/>
            <a:ext cx="4083050" cy="5791200"/>
          </a:xfrm>
          <a:prstGeom prst="rect">
            <a:avLst/>
          </a:prstGeom>
          <a:noFill/>
        </p:spPr>
      </p:pic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4800600" y="4419600"/>
            <a:ext cx="2895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chemeClr val="bg1"/>
                </a:solidFill>
              </a:rPr>
              <a:t>Образуется     </a:t>
            </a:r>
          </a:p>
          <a:p>
            <a:pPr algn="ctr"/>
            <a:r>
              <a:rPr lang="ru-RU" sz="4000">
                <a:solidFill>
                  <a:schemeClr val="bg1"/>
                </a:solidFill>
              </a:rPr>
              <a:t>  пищевой </a:t>
            </a:r>
          </a:p>
          <a:p>
            <a:pPr algn="ctr"/>
            <a:r>
              <a:rPr lang="ru-RU" sz="4000">
                <a:solidFill>
                  <a:schemeClr val="bg1"/>
                </a:solidFill>
              </a:rPr>
              <a:t>комок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7" name="Picture 11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4648200" y="914400"/>
            <a:ext cx="3302000" cy="5080000"/>
          </a:xfrm>
          <a:prstGeom prst="rect">
            <a:avLst/>
          </a:prstGeom>
          <a:noFill/>
        </p:spPr>
      </p:pic>
      <p:pic>
        <p:nvPicPr>
          <p:cNvPr id="19466" name="Picture 10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18000"/>
          </a:blip>
          <a:srcRect/>
          <a:stretch>
            <a:fillRect/>
          </a:stretch>
        </p:blipFill>
        <p:spPr bwMode="auto">
          <a:xfrm>
            <a:off x="609600" y="914400"/>
            <a:ext cx="4025900" cy="5080000"/>
          </a:xfrm>
          <a:prstGeom prst="rect">
            <a:avLst/>
          </a:prstGeom>
          <a:noFill/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943600" y="44450"/>
            <a:ext cx="21320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Пищевой</a:t>
            </a:r>
          </a:p>
          <a:p>
            <a:r>
              <a:rPr lang="ru-RU" sz="3600" b="1"/>
              <a:t>комок</a:t>
            </a:r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6629400" y="1219200"/>
            <a:ext cx="152400" cy="2057400"/>
          </a:xfrm>
          <a:prstGeom prst="downArrow">
            <a:avLst>
              <a:gd name="adj1" fmla="val 50000"/>
              <a:gd name="adj2" fmla="val 3375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505200" y="5241925"/>
            <a:ext cx="30353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/>
              <a:t>Глотка</a:t>
            </a:r>
          </a:p>
          <a:p>
            <a:r>
              <a:rPr lang="ru-RU" sz="4000" b="1"/>
              <a:t>( </a:t>
            </a:r>
            <a:r>
              <a:rPr lang="en-US" sz="4000" b="1"/>
              <a:t>L=</a:t>
            </a:r>
            <a:r>
              <a:rPr lang="ru-RU" sz="4000" b="1"/>
              <a:t>12-14см)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utoUpdateAnimBg="0"/>
      <p:bldP spid="19463" grpId="0" animBg="1"/>
      <p:bldP spid="19464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648200" y="3505200"/>
            <a:ext cx="3657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/>
              <a:t>Пищевод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4762500" y="0"/>
            <a:ext cx="43815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/>
              <a:t>Пищевод –</a:t>
            </a:r>
          </a:p>
          <a:p>
            <a:pPr algn="ctr"/>
            <a:r>
              <a:rPr lang="ru-RU" sz="4000" b="1"/>
              <a:t> это мышечная трубка.</a:t>
            </a:r>
          </a:p>
          <a:p>
            <a:pPr algn="ctr"/>
            <a:r>
              <a:rPr lang="ru-RU" sz="4000" b="1"/>
              <a:t>( </a:t>
            </a:r>
            <a:r>
              <a:rPr lang="en-US" sz="4000" b="1"/>
              <a:t>L=</a:t>
            </a:r>
            <a:r>
              <a:rPr lang="ru-RU" sz="4000" b="1"/>
              <a:t> 25 см.)</a:t>
            </a:r>
            <a:endParaRPr lang="ru-RU" sz="3200" b="1"/>
          </a:p>
        </p:txBody>
      </p:sp>
      <p:pic>
        <p:nvPicPr>
          <p:cNvPr id="21518" name="Vo8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0"/>
            <a:ext cx="6858000" cy="6858000"/>
          </a:xfrm>
          <a:prstGeom prst="rect">
            <a:avLst/>
          </a:prstGeom>
          <a:noFill/>
        </p:spPr>
      </p:pic>
      <p:pic>
        <p:nvPicPr>
          <p:cNvPr id="21514" name="Picture 10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5" cstate="print">
            <a:lum bright="12000" contrast="18000"/>
          </a:blip>
          <a:srcRect/>
          <a:stretch>
            <a:fillRect/>
          </a:stretch>
        </p:blipFill>
        <p:spPr bwMode="auto">
          <a:xfrm>
            <a:off x="0" y="0"/>
            <a:ext cx="4518025" cy="6858000"/>
          </a:xfrm>
          <a:prstGeom prst="rect">
            <a:avLst/>
          </a:prstGeom>
          <a:noFill/>
        </p:spPr>
      </p:pic>
      <p:pic>
        <p:nvPicPr>
          <p:cNvPr id="21515" name="Picture 11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6440488" y="2514600"/>
            <a:ext cx="2703512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215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518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5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15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18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4" name="Picture 8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lum bright="12000" contrast="36000"/>
          </a:blip>
          <a:srcRect/>
          <a:stretch>
            <a:fillRect/>
          </a:stretch>
        </p:blipFill>
        <p:spPr bwMode="auto">
          <a:xfrm>
            <a:off x="685800" y="304800"/>
            <a:ext cx="3162300" cy="6172200"/>
          </a:xfrm>
          <a:prstGeom prst="rect">
            <a:avLst/>
          </a:prstGeom>
          <a:noFill/>
        </p:spPr>
      </p:pic>
      <p:sp>
        <p:nvSpPr>
          <p:cNvPr id="24579" name="AutoShape 3"/>
          <p:cNvSpPr>
            <a:spLocks noChangeArrowheads="1"/>
          </p:cNvSpPr>
          <p:nvPr/>
        </p:nvSpPr>
        <p:spPr bwMode="auto">
          <a:xfrm rot="19740000">
            <a:off x="1981200" y="1219200"/>
            <a:ext cx="228600" cy="787400"/>
          </a:xfrm>
          <a:prstGeom prst="downArrow">
            <a:avLst>
              <a:gd name="adj1" fmla="val 50000"/>
              <a:gd name="adj2" fmla="val 86111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81000" y="762000"/>
            <a:ext cx="163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Желудок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727575" y="304800"/>
            <a:ext cx="4216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bg1"/>
                </a:solidFill>
              </a:rPr>
              <a:t>По форме желудок похож</a:t>
            </a:r>
          </a:p>
          <a:p>
            <a:pPr algn="ctr"/>
            <a:r>
              <a:rPr lang="ru-RU" sz="2800">
                <a:solidFill>
                  <a:schemeClr val="bg1"/>
                </a:solidFill>
              </a:rPr>
              <a:t>на бычий рог или крючок.</a:t>
            </a:r>
          </a:p>
          <a:p>
            <a:pPr algn="ctr"/>
            <a:r>
              <a:rPr lang="ru-RU" sz="2800">
                <a:solidFill>
                  <a:schemeClr val="bg1"/>
                </a:solidFill>
              </a:rPr>
              <a:t>Емкость  около  2л.</a:t>
            </a:r>
          </a:p>
          <a:p>
            <a:pPr algn="ctr"/>
            <a:r>
              <a:rPr lang="ru-RU" sz="2800">
                <a:solidFill>
                  <a:schemeClr val="bg1"/>
                </a:solidFill>
              </a:rPr>
              <a:t>Здесь пища задерживается</a:t>
            </a:r>
          </a:p>
          <a:p>
            <a:pPr algn="ctr"/>
            <a:r>
              <a:rPr lang="ru-RU" sz="2800">
                <a:solidFill>
                  <a:schemeClr val="bg1"/>
                </a:solidFill>
              </a:rPr>
              <a:t>и перемешивается.</a:t>
            </a:r>
          </a:p>
        </p:txBody>
      </p:sp>
      <p:pic>
        <p:nvPicPr>
          <p:cNvPr id="24585" name="Picture 9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6440488" y="2514600"/>
            <a:ext cx="2703512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546725" y="498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ru-RU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800600" y="381000"/>
            <a:ext cx="43434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/>
              <a:t>Желудочный сок</a:t>
            </a:r>
          </a:p>
          <a:p>
            <a:pPr algn="ctr"/>
            <a:r>
              <a:rPr lang="ru-RU" sz="2800" b="1"/>
              <a:t>вырабатывается </a:t>
            </a:r>
          </a:p>
          <a:p>
            <a:pPr algn="ctr"/>
            <a:r>
              <a:rPr lang="ru-RU" sz="2800" b="1"/>
              <a:t>многочисленными</a:t>
            </a:r>
          </a:p>
          <a:p>
            <a:pPr algn="ctr"/>
            <a:r>
              <a:rPr lang="ru-RU" sz="2800" b="1"/>
              <a:t> железами</a:t>
            </a:r>
          </a:p>
          <a:p>
            <a:pPr algn="ctr"/>
            <a:r>
              <a:rPr lang="ru-RU" sz="2800" b="1"/>
              <a:t>слизистой оболочки.</a:t>
            </a:r>
          </a:p>
          <a:p>
            <a:pPr algn="ctr"/>
            <a:endParaRPr lang="ru-RU" sz="2800" b="1"/>
          </a:p>
          <a:p>
            <a:pPr algn="ctr"/>
            <a:r>
              <a:rPr lang="ru-RU" sz="2800" b="1"/>
              <a:t>1кв.мм содержит</a:t>
            </a:r>
          </a:p>
          <a:p>
            <a:pPr algn="ctr"/>
            <a:r>
              <a:rPr lang="ru-RU" sz="2800" b="1"/>
              <a:t> около 100 желез.</a:t>
            </a:r>
          </a:p>
          <a:p>
            <a:pPr algn="ctr"/>
            <a:r>
              <a:rPr lang="ru-RU" sz="2800" b="1"/>
              <a:t>(ферменты,</a:t>
            </a:r>
          </a:p>
          <a:p>
            <a:pPr algn="ctr"/>
            <a:r>
              <a:rPr lang="ru-RU" sz="2800" b="1"/>
              <a:t>соляная кислота,</a:t>
            </a:r>
          </a:p>
          <a:p>
            <a:pPr algn="ctr"/>
            <a:r>
              <a:rPr lang="ru-RU" sz="2800" b="1"/>
              <a:t>слизь)</a:t>
            </a:r>
          </a:p>
        </p:txBody>
      </p:sp>
      <p:pic>
        <p:nvPicPr>
          <p:cNvPr id="25606" name="Picture 6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609600"/>
            <a:ext cx="3416300" cy="50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4" name="Picture 10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6172200" y="2514600"/>
            <a:ext cx="2703513" cy="4343400"/>
          </a:xfrm>
          <a:prstGeom prst="rect">
            <a:avLst/>
          </a:prstGeom>
          <a:noFill/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4495800" y="0"/>
            <a:ext cx="46482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/>
              <a:t>Окончательное переваривание пищи </a:t>
            </a:r>
          </a:p>
          <a:p>
            <a:pPr algn="ctr"/>
            <a:r>
              <a:rPr lang="ru-RU" sz="3200" b="1"/>
              <a:t>и всасывание</a:t>
            </a:r>
          </a:p>
          <a:p>
            <a:pPr algn="ctr"/>
            <a:r>
              <a:rPr lang="ru-RU" sz="3200" b="1"/>
              <a:t>питательных</a:t>
            </a:r>
          </a:p>
          <a:p>
            <a:pPr algn="ctr"/>
            <a:r>
              <a:rPr lang="ru-RU" sz="3200" b="1"/>
              <a:t>веществ в кровь.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0" y="0"/>
            <a:ext cx="3575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000" b="1"/>
              <a:t>Тонкая кишка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762000" y="6156325"/>
            <a:ext cx="4486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/>
              <a:t>Длина около  4,5м.</a:t>
            </a:r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 rot="1920000">
            <a:off x="7620000" y="6172200"/>
            <a:ext cx="914400" cy="228600"/>
          </a:xfrm>
          <a:prstGeom prst="leftArrow">
            <a:avLst>
              <a:gd name="adj1" fmla="val 50000"/>
              <a:gd name="adj2" fmla="val 10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6633" name="Picture 9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228600" y="914400"/>
            <a:ext cx="4216400" cy="50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181600" y="781050"/>
            <a:ext cx="3962400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/>
              <a:t>Пищеварительный тракт</a:t>
            </a:r>
          </a:p>
          <a:p>
            <a:pPr algn="ctr"/>
            <a:r>
              <a:rPr lang="ru-RU" sz="3200" b="1"/>
              <a:t>человека достигает в длину </a:t>
            </a:r>
          </a:p>
          <a:p>
            <a:pPr algn="ctr"/>
            <a:endParaRPr lang="ru-RU" sz="4000" b="1"/>
          </a:p>
          <a:p>
            <a:pPr algn="ctr"/>
            <a:r>
              <a:rPr lang="ru-RU" sz="8000" b="1"/>
              <a:t>8-12 м</a:t>
            </a:r>
          </a:p>
        </p:txBody>
      </p:sp>
      <p:pic>
        <p:nvPicPr>
          <p:cNvPr id="4103" name="Picture 7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533400" y="228600"/>
            <a:ext cx="4629150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6962775" y="0"/>
            <a:ext cx="2181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b="1">
                <a:solidFill>
                  <a:schemeClr val="bg1"/>
                </a:solidFill>
              </a:rPr>
              <a:t>m=1</a:t>
            </a:r>
            <a:r>
              <a:rPr lang="ru-RU" sz="4000" b="1">
                <a:solidFill>
                  <a:schemeClr val="bg1"/>
                </a:solidFill>
              </a:rPr>
              <a:t>,5</a:t>
            </a:r>
            <a:r>
              <a:rPr lang="en-US" sz="4000" b="1">
                <a:solidFill>
                  <a:schemeClr val="bg1"/>
                </a:solidFill>
              </a:rPr>
              <a:t> </a:t>
            </a:r>
            <a:r>
              <a:rPr lang="ru-RU" sz="4000" b="1">
                <a:solidFill>
                  <a:schemeClr val="bg1"/>
                </a:solidFill>
              </a:rPr>
              <a:t>кг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733800" y="5621338"/>
            <a:ext cx="5334000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bg1"/>
                </a:solidFill>
              </a:rPr>
              <a:t>Протоки печени впадают в</a:t>
            </a:r>
          </a:p>
          <a:p>
            <a:pPr>
              <a:spcBef>
                <a:spcPct val="50000"/>
              </a:spcBef>
            </a:pPr>
            <a:r>
              <a:rPr lang="ru-RU" sz="2800">
                <a:solidFill>
                  <a:schemeClr val="bg1"/>
                </a:solidFill>
              </a:rPr>
              <a:t>двенадцатиперстную кишку</a:t>
            </a:r>
          </a:p>
        </p:txBody>
      </p:sp>
      <p:pic>
        <p:nvPicPr>
          <p:cNvPr id="33800" name="Picture 8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lum bright="12000" contrast="12000"/>
          </a:blip>
          <a:srcRect/>
          <a:stretch>
            <a:fillRect/>
          </a:stretch>
        </p:blipFill>
        <p:spPr bwMode="auto">
          <a:xfrm>
            <a:off x="457200" y="838200"/>
            <a:ext cx="2781300" cy="5041900"/>
          </a:xfrm>
          <a:prstGeom prst="rect">
            <a:avLst/>
          </a:prstGeom>
          <a:noFill/>
        </p:spPr>
      </p:pic>
      <p:pic>
        <p:nvPicPr>
          <p:cNvPr id="33801" name="Picture 9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 contrast="12000"/>
          </a:blip>
          <a:srcRect/>
          <a:stretch>
            <a:fillRect/>
          </a:stretch>
        </p:blipFill>
        <p:spPr bwMode="auto">
          <a:xfrm>
            <a:off x="3733800" y="1828800"/>
            <a:ext cx="5080000" cy="340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utoUpdateAnimBg="0"/>
      <p:bldP spid="33798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9" name="Picture 9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776913" cy="6858000"/>
          </a:xfrm>
          <a:prstGeom prst="rect">
            <a:avLst/>
          </a:prstGeom>
          <a:noFill/>
        </p:spPr>
      </p:pic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1066800" y="1093788"/>
            <a:ext cx="2047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FF00"/>
                </a:solidFill>
              </a:rPr>
              <a:t>Печень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5665788" y="3581400"/>
            <a:ext cx="347821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Поджелудочная</a:t>
            </a:r>
          </a:p>
          <a:p>
            <a:r>
              <a:rPr lang="ru-RU" sz="3600" b="1">
                <a:solidFill>
                  <a:schemeClr val="bg1"/>
                </a:solidFill>
              </a:rPr>
              <a:t>железа</a:t>
            </a:r>
          </a:p>
          <a:p>
            <a:r>
              <a:rPr lang="ru-RU" sz="3600" b="1">
                <a:solidFill>
                  <a:schemeClr val="bg1"/>
                </a:solidFill>
              </a:rPr>
              <a:t>(</a:t>
            </a:r>
            <a:r>
              <a:rPr lang="en-US" sz="3600" b="1">
                <a:solidFill>
                  <a:schemeClr val="bg1"/>
                </a:solidFill>
              </a:rPr>
              <a:t>m= 60-70 </a:t>
            </a:r>
            <a:r>
              <a:rPr lang="ru-RU" sz="3600" b="1">
                <a:solidFill>
                  <a:schemeClr val="bg1"/>
                </a:solidFill>
              </a:rPr>
              <a:t>г)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4191000" y="5486400"/>
            <a:ext cx="5181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000" b="1">
                <a:solidFill>
                  <a:schemeClr val="bg1"/>
                </a:solidFill>
              </a:rPr>
              <a:t>Двенадцатиперстная</a:t>
            </a:r>
          </a:p>
          <a:p>
            <a:r>
              <a:rPr lang="ru-RU" sz="4000" b="1">
                <a:solidFill>
                  <a:schemeClr val="bg1"/>
                </a:solidFill>
              </a:rPr>
              <a:t>кишка</a:t>
            </a:r>
          </a:p>
        </p:txBody>
      </p:sp>
      <p:sp>
        <p:nvSpPr>
          <p:cNvPr id="35847" name="AutoShape 7"/>
          <p:cNvSpPr>
            <a:spLocks noChangeArrowheads="1"/>
          </p:cNvSpPr>
          <p:nvPr/>
        </p:nvSpPr>
        <p:spPr bwMode="auto">
          <a:xfrm rot="3300000">
            <a:off x="4736306" y="2959894"/>
            <a:ext cx="733425" cy="1214438"/>
          </a:xfrm>
          <a:prstGeom prst="curvedRightArrow">
            <a:avLst>
              <a:gd name="adj1" fmla="val 33117"/>
              <a:gd name="adj2" fmla="val 66234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 rot="8040000">
            <a:off x="3059906" y="5731669"/>
            <a:ext cx="733425" cy="1214438"/>
          </a:xfrm>
          <a:prstGeom prst="curvedLeftArrow">
            <a:avLst>
              <a:gd name="adj1" fmla="val 33117"/>
              <a:gd name="adj2" fmla="val 66234"/>
              <a:gd name="adj3" fmla="val 33333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5850" name="Picture 10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7010400" y="0"/>
            <a:ext cx="21336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0" name="Picture 10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lum bright="12000" contrast="30000"/>
          </a:blip>
          <a:srcRect/>
          <a:stretch>
            <a:fillRect/>
          </a:stretch>
        </p:blipFill>
        <p:spPr bwMode="auto">
          <a:xfrm>
            <a:off x="0" y="404813"/>
            <a:ext cx="7010400" cy="6203950"/>
          </a:xfrm>
          <a:prstGeom prst="rect">
            <a:avLst/>
          </a:prstGeom>
          <a:noFill/>
        </p:spPr>
      </p:pic>
      <p:sp>
        <p:nvSpPr>
          <p:cNvPr id="30723" name="AutoShape 3"/>
          <p:cNvSpPr>
            <a:spLocks noChangeArrowheads="1"/>
          </p:cNvSpPr>
          <p:nvPr/>
        </p:nvSpPr>
        <p:spPr bwMode="auto">
          <a:xfrm>
            <a:off x="7086600" y="3733800"/>
            <a:ext cx="1752600" cy="228600"/>
          </a:xfrm>
          <a:prstGeom prst="leftArrow">
            <a:avLst>
              <a:gd name="adj1" fmla="val 50000"/>
              <a:gd name="adj2" fmla="val 191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4" name="AutoShape 4"/>
          <p:cNvSpPr>
            <a:spLocks noChangeArrowheads="1"/>
          </p:cNvSpPr>
          <p:nvPr/>
        </p:nvSpPr>
        <p:spPr bwMode="auto">
          <a:xfrm>
            <a:off x="5410200" y="1981200"/>
            <a:ext cx="1752600" cy="228600"/>
          </a:xfrm>
          <a:prstGeom prst="leftArrow">
            <a:avLst>
              <a:gd name="adj1" fmla="val 50000"/>
              <a:gd name="adj2" fmla="val 191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5943600" y="5562600"/>
            <a:ext cx="1752600" cy="228600"/>
          </a:xfrm>
          <a:prstGeom prst="leftArrow">
            <a:avLst>
              <a:gd name="adj1" fmla="val 50000"/>
              <a:gd name="adj2" fmla="val 19166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6781800" y="2133600"/>
            <a:ext cx="1600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u="sng"/>
              <a:t>Печень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6400800" y="4267200"/>
            <a:ext cx="2743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u="sng"/>
              <a:t>Поджелудочная</a:t>
            </a:r>
          </a:p>
          <a:p>
            <a:pPr algn="ctr"/>
            <a:r>
              <a:rPr lang="ru-RU" sz="2800" b="1" u="sng"/>
              <a:t> железа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5334000" y="5911850"/>
            <a:ext cx="3886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u="sng"/>
              <a:t>Двенадцатиперстная кишка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/>
      <p:bldP spid="30724" grpId="0" animBg="1"/>
      <p:bldP spid="30725" grpId="0" animBg="1"/>
      <p:bldP spid="30726" grpId="0" autoUpdateAnimBg="0"/>
      <p:bldP spid="30727" grpId="0" autoUpdateAnimBg="0"/>
      <p:bldP spid="30728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762000" y="0"/>
            <a:ext cx="37512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000" b="1"/>
              <a:t>Толстая кишка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6056313" y="0"/>
            <a:ext cx="3087687" cy="210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400" b="1"/>
              <a:t>Длина– </a:t>
            </a:r>
          </a:p>
          <a:p>
            <a:pPr algn="ctr"/>
            <a:r>
              <a:rPr lang="ru-RU" sz="4400" b="1"/>
              <a:t>1,5 – 2м.</a:t>
            </a:r>
          </a:p>
          <a:p>
            <a:pPr algn="ctr"/>
            <a:r>
              <a:rPr lang="en-US" sz="4400" b="1"/>
              <a:t>D= </a:t>
            </a:r>
            <a:r>
              <a:rPr lang="ru-RU" sz="4400" b="1"/>
              <a:t>10-5</a:t>
            </a:r>
            <a:r>
              <a:rPr lang="en-US" sz="4400" b="1"/>
              <a:t> </a:t>
            </a:r>
            <a:r>
              <a:rPr lang="ru-RU" sz="4400" b="1"/>
              <a:t>см</a:t>
            </a:r>
            <a:endParaRPr lang="ru-RU" sz="2800" b="1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0" y="5943600"/>
            <a:ext cx="64817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000" b="1"/>
              <a:t>Всасывание воды, образование кала</a:t>
            </a:r>
          </a:p>
        </p:txBody>
      </p:sp>
      <p:pic>
        <p:nvPicPr>
          <p:cNvPr id="31751" name="Picture 7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609600" y="685800"/>
            <a:ext cx="4178300" cy="5080000"/>
          </a:xfrm>
          <a:prstGeom prst="rect">
            <a:avLst/>
          </a:prstGeom>
          <a:noFill/>
        </p:spPr>
      </p:pic>
      <p:pic>
        <p:nvPicPr>
          <p:cNvPr id="31752" name="Picture 8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6096000" y="2133600"/>
            <a:ext cx="2703513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6" name="Picture 10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</a:blip>
          <a:srcRect/>
          <a:stretch>
            <a:fillRect/>
          </a:stretch>
        </p:blipFill>
        <p:spPr bwMode="auto">
          <a:xfrm>
            <a:off x="4191000" y="762000"/>
            <a:ext cx="4495800" cy="3925888"/>
          </a:xfrm>
          <a:prstGeom prst="rect">
            <a:avLst/>
          </a:prstGeom>
          <a:noFill/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4343400" y="4800600"/>
            <a:ext cx="20097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/>
              <a:t>Слепая </a:t>
            </a:r>
          </a:p>
          <a:p>
            <a:r>
              <a:rPr lang="ru-RU" sz="4000" b="1"/>
              <a:t>кишка</a:t>
            </a:r>
          </a:p>
        </p:txBody>
      </p:sp>
      <p:sp>
        <p:nvSpPr>
          <p:cNvPr id="34821" name="AutoShape 5"/>
          <p:cNvSpPr>
            <a:spLocks noChangeArrowheads="1"/>
          </p:cNvSpPr>
          <p:nvPr/>
        </p:nvSpPr>
        <p:spPr bwMode="auto">
          <a:xfrm>
            <a:off x="4648200" y="3886200"/>
            <a:ext cx="304800" cy="838200"/>
          </a:xfrm>
          <a:prstGeom prst="upArrow">
            <a:avLst>
              <a:gd name="adj1" fmla="val 50000"/>
              <a:gd name="adj2" fmla="val 6875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228600" y="4191000"/>
            <a:ext cx="27193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/>
              <a:t>Аппендикс</a:t>
            </a:r>
          </a:p>
          <a:p>
            <a:r>
              <a:rPr lang="ru-RU" sz="4000" b="1"/>
              <a:t>  (8-15 см)</a:t>
            </a:r>
          </a:p>
        </p:txBody>
      </p:sp>
      <p:pic>
        <p:nvPicPr>
          <p:cNvPr id="34824" name="Picture 8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8000"/>
          </a:blip>
          <a:srcRect/>
          <a:stretch>
            <a:fillRect/>
          </a:stretch>
        </p:blipFill>
        <p:spPr bwMode="auto">
          <a:xfrm>
            <a:off x="381000" y="914400"/>
            <a:ext cx="3810000" cy="322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KISH2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6338" y="381000"/>
            <a:ext cx="419735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78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789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78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78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09600" y="1295400"/>
            <a:ext cx="3505200" cy="762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1.РОТОВАЯ ПОЛОСТЬ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09600" y="2286000"/>
            <a:ext cx="1752600" cy="762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2.ГЛОТКА 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09600" y="3124200"/>
            <a:ext cx="1981200" cy="762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3.ПИЩЕВОД</a:t>
            </a: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609600" y="4038600"/>
            <a:ext cx="2057400" cy="762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4.ЖЕЛУДОК 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609600" y="4953000"/>
            <a:ext cx="2362200" cy="7620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5.КИШЕЧНИК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0" y="341313"/>
            <a:ext cx="43561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 u="sng">
                <a:solidFill>
                  <a:srgbClr val="FFFF00"/>
                </a:solidFill>
              </a:rPr>
              <a:t>Пищеварительный канал</a:t>
            </a: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5867400" y="1371600"/>
            <a:ext cx="2743200" cy="762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1.СЛЮННЫЕ </a:t>
            </a: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5867400" y="2362200"/>
            <a:ext cx="2743200" cy="762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2. ПЕЧЕНИ</a:t>
            </a: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5867400" y="3352800"/>
            <a:ext cx="2743200" cy="762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3. ЖЕЛУДКА</a:t>
            </a: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4953000" y="4343400"/>
            <a:ext cx="3657600" cy="7620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/>
              <a:t>4. ПОДЖЕЛУДОЧНОЙ</a:t>
            </a:r>
          </a:p>
          <a:p>
            <a:pPr algn="ctr"/>
            <a:r>
              <a:rPr lang="ru-RU" b="1"/>
              <a:t>ЖЕЛЕЗЫ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4589463" y="341313"/>
            <a:ext cx="45354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 u="sng">
                <a:solidFill>
                  <a:srgbClr val="CCECFF"/>
                </a:solidFill>
              </a:rPr>
              <a:t>Пищеварительные железы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 autoUpdateAnimBg="0"/>
      <p:bldP spid="5123" grpId="0" animBg="1" autoUpdateAnimBg="0"/>
      <p:bldP spid="5124" grpId="0" animBg="1" autoUpdateAnimBg="0"/>
      <p:bldP spid="5125" grpId="0" animBg="1" autoUpdateAnimBg="0"/>
      <p:bldP spid="5126" grpId="0" animBg="1" autoUpdateAnimBg="0"/>
      <p:bldP spid="5128" grpId="0" animBg="1" autoUpdateAnimBg="0"/>
      <p:bldP spid="5129" grpId="0" animBg="1" autoUpdateAnimBg="0"/>
      <p:bldP spid="5130" grpId="0" animBg="1" autoUpdateAnimBg="0"/>
      <p:bldP spid="5131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09600" y="228600"/>
            <a:ext cx="49323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Челюсть новорожденного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562600" y="1725613"/>
            <a:ext cx="3276600" cy="3455987"/>
          </a:xfrm>
          <a:prstGeom prst="rect">
            <a:avLst/>
          </a:prstGeom>
          <a:solidFill>
            <a:srgbClr val="FFCC0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/>
              <a:t>В костях челюстей</a:t>
            </a:r>
          </a:p>
          <a:p>
            <a:pPr algn="ctr"/>
            <a:r>
              <a:rPr lang="ru-RU" sz="2800" b="1"/>
              <a:t>видны развивающиеся</a:t>
            </a:r>
          </a:p>
          <a:p>
            <a:pPr algn="ctr"/>
            <a:r>
              <a:rPr lang="ru-RU" sz="2800" b="1"/>
              <a:t>первичные зубы</a:t>
            </a:r>
          </a:p>
          <a:p>
            <a:endParaRPr lang="ru-RU" sz="2800" b="1"/>
          </a:p>
          <a:p>
            <a:endParaRPr lang="ru-RU" b="1"/>
          </a:p>
          <a:p>
            <a:pPr algn="ctr"/>
            <a:r>
              <a:rPr lang="ru-RU" sz="2800" b="1"/>
              <a:t>Прорезаются</a:t>
            </a:r>
          </a:p>
          <a:p>
            <a:pPr algn="ctr"/>
            <a:r>
              <a:rPr lang="ru-RU" sz="2800" b="1"/>
              <a:t>к 6 месяцам</a:t>
            </a:r>
          </a:p>
        </p:txBody>
      </p:sp>
      <p:pic>
        <p:nvPicPr>
          <p:cNvPr id="6154" name="Picture 10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533400" y="1066800"/>
            <a:ext cx="50800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6148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9" name="Picture 11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6000"/>
          </a:blip>
          <a:srcRect/>
          <a:stretch>
            <a:fillRect/>
          </a:stretch>
        </p:blipFill>
        <p:spPr bwMode="auto">
          <a:xfrm>
            <a:off x="254000" y="990600"/>
            <a:ext cx="5080000" cy="5448300"/>
          </a:xfrm>
          <a:prstGeom prst="rect">
            <a:avLst/>
          </a:prstGeom>
          <a:noFill/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914400" y="0"/>
            <a:ext cx="4540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Зубы 5-летнего ребенка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562600" y="1336675"/>
            <a:ext cx="3411538" cy="3081338"/>
          </a:xfrm>
          <a:prstGeom prst="rect">
            <a:avLst/>
          </a:prstGeom>
          <a:solidFill>
            <a:srgbClr val="FFCC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/>
              <a:t>Полный набор из 20 молочных зубов</a:t>
            </a:r>
          </a:p>
          <a:p>
            <a:pPr algn="ctr"/>
            <a:endParaRPr lang="ru-RU" sz="2800" b="1"/>
          </a:p>
          <a:p>
            <a:pPr algn="ctr"/>
            <a:r>
              <a:rPr lang="ru-RU" sz="2800" b="1"/>
              <a:t>Видны формирующиеся</a:t>
            </a:r>
          </a:p>
          <a:p>
            <a:pPr algn="ctr"/>
            <a:r>
              <a:rPr lang="ru-RU" sz="2800" b="1"/>
              <a:t>постоянные зубы</a:t>
            </a:r>
          </a:p>
          <a:p>
            <a:pPr algn="ctr"/>
            <a:r>
              <a:rPr lang="ru-RU" sz="2800" b="1"/>
              <a:t>в обеих челюстях</a:t>
            </a: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685800" y="4419600"/>
            <a:ext cx="3048000" cy="1905000"/>
          </a:xfrm>
          <a:custGeom>
            <a:avLst/>
            <a:gdLst>
              <a:gd name="G0" fmla="+- 371 0 0"/>
              <a:gd name="G1" fmla="+- 21600 0 371"/>
              <a:gd name="G2" fmla="+- 21600 0 371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371" y="10800"/>
                </a:moveTo>
                <a:cubicBezTo>
                  <a:pt x="371" y="16560"/>
                  <a:pt x="5040" y="21229"/>
                  <a:pt x="10800" y="21229"/>
                </a:cubicBezTo>
                <a:cubicBezTo>
                  <a:pt x="16560" y="21229"/>
                  <a:pt x="21229" y="16560"/>
                  <a:pt x="21229" y="10800"/>
                </a:cubicBezTo>
                <a:cubicBezTo>
                  <a:pt x="21229" y="5040"/>
                  <a:pt x="16560" y="371"/>
                  <a:pt x="10800" y="371"/>
                </a:cubicBezTo>
                <a:cubicBezTo>
                  <a:pt x="5040" y="371"/>
                  <a:pt x="371" y="5040"/>
                  <a:pt x="371" y="10800"/>
                </a:cubicBezTo>
                <a:close/>
              </a:path>
            </a:pathLst>
          </a:custGeom>
          <a:solidFill>
            <a:srgbClr val="FF0000"/>
          </a:solidFill>
          <a:ln w="190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AutoShape 6"/>
          <p:cNvSpPr>
            <a:spLocks noChangeArrowheads="1"/>
          </p:cNvSpPr>
          <p:nvPr/>
        </p:nvSpPr>
        <p:spPr bwMode="auto">
          <a:xfrm>
            <a:off x="609600" y="1447800"/>
            <a:ext cx="2209800" cy="1981200"/>
          </a:xfrm>
          <a:custGeom>
            <a:avLst/>
            <a:gdLst>
              <a:gd name="G0" fmla="+- 482 0 0"/>
              <a:gd name="G1" fmla="+- 21600 0 482"/>
              <a:gd name="G2" fmla="+- 21600 0 482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82" y="10800"/>
                </a:moveTo>
                <a:cubicBezTo>
                  <a:pt x="482" y="16498"/>
                  <a:pt x="5102" y="21118"/>
                  <a:pt x="10800" y="21118"/>
                </a:cubicBezTo>
                <a:cubicBezTo>
                  <a:pt x="16498" y="21118"/>
                  <a:pt x="21118" y="16498"/>
                  <a:pt x="21118" y="10800"/>
                </a:cubicBezTo>
                <a:cubicBezTo>
                  <a:pt x="21118" y="5102"/>
                  <a:pt x="16498" y="482"/>
                  <a:pt x="10800" y="482"/>
                </a:cubicBezTo>
                <a:cubicBezTo>
                  <a:pt x="5102" y="482"/>
                  <a:pt x="482" y="5102"/>
                  <a:pt x="482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 rot="1380000">
            <a:off x="2959100" y="3109913"/>
            <a:ext cx="2209800" cy="417512"/>
          </a:xfrm>
          <a:prstGeom prst="leftArrow">
            <a:avLst>
              <a:gd name="adj1" fmla="val 50000"/>
              <a:gd name="adj2" fmla="val 132320"/>
            </a:avLst>
          </a:prstGeom>
          <a:solidFill>
            <a:schemeClr val="tx1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 rot="19680000">
            <a:off x="3581400" y="4419600"/>
            <a:ext cx="1905000" cy="417513"/>
          </a:xfrm>
          <a:prstGeom prst="leftArrow">
            <a:avLst>
              <a:gd name="adj1" fmla="val 50000"/>
              <a:gd name="adj2" fmla="val 114068"/>
            </a:avLst>
          </a:prstGeom>
          <a:solidFill>
            <a:schemeClr val="tx2">
              <a:alpha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utoUpdateAnimBg="0"/>
      <p:bldP spid="7172" grpId="0" animBg="1" autoUpdateAnimBg="0"/>
      <p:bldP spid="7173" grpId="0" animBg="1"/>
      <p:bldP spid="7174" grpId="0" animBg="1" autoUpdateAnimBg="0"/>
      <p:bldP spid="7175" grpId="0" animBg="1"/>
      <p:bldP spid="71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914400" y="0"/>
            <a:ext cx="48164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Зубы взрослого человека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257800" y="925513"/>
            <a:ext cx="3640138" cy="4789487"/>
          </a:xfrm>
          <a:prstGeom prst="rect">
            <a:avLst/>
          </a:prstGeom>
          <a:solidFill>
            <a:srgbClr val="FFCC66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/>
              <a:t>Человек к 20 годам</a:t>
            </a:r>
          </a:p>
          <a:p>
            <a:pPr algn="ctr"/>
            <a:r>
              <a:rPr lang="ru-RU" sz="2800" b="1"/>
              <a:t>имеет в норме все</a:t>
            </a:r>
          </a:p>
          <a:p>
            <a:pPr algn="ctr"/>
            <a:r>
              <a:rPr lang="ru-RU" sz="2800" b="1"/>
              <a:t>32 постоянных зуба</a:t>
            </a:r>
          </a:p>
          <a:p>
            <a:pPr algn="ctr"/>
            <a:r>
              <a:rPr lang="ru-RU" sz="2800" b="1"/>
              <a:t>(включая зубы мудрости)</a:t>
            </a:r>
          </a:p>
          <a:p>
            <a:pPr algn="ctr"/>
            <a:endParaRPr lang="ru-RU" sz="2800" b="1"/>
          </a:p>
          <a:p>
            <a:pPr algn="ctr"/>
            <a:endParaRPr lang="ru-RU" sz="2800" b="1"/>
          </a:p>
          <a:p>
            <a:pPr algn="ctr"/>
            <a:r>
              <a:rPr lang="ru-RU" sz="2800" b="1"/>
              <a:t>25% людей вообще</a:t>
            </a:r>
          </a:p>
          <a:p>
            <a:pPr algn="ctr"/>
            <a:r>
              <a:rPr lang="ru-RU" sz="2800" b="1"/>
              <a:t>не имеют зубов</a:t>
            </a:r>
          </a:p>
          <a:p>
            <a:pPr algn="ctr"/>
            <a:r>
              <a:rPr lang="ru-RU" sz="2800" b="1"/>
              <a:t>мудрости</a:t>
            </a:r>
          </a:p>
          <a:p>
            <a:endParaRPr lang="ru-RU" sz="2800" b="1"/>
          </a:p>
        </p:txBody>
      </p:sp>
      <p:pic>
        <p:nvPicPr>
          <p:cNvPr id="9227" name="Picture 11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6000"/>
          </a:blip>
          <a:srcRect/>
          <a:stretch>
            <a:fillRect/>
          </a:stretch>
        </p:blipFill>
        <p:spPr bwMode="auto">
          <a:xfrm>
            <a:off x="177800" y="762000"/>
            <a:ext cx="5080000" cy="523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  <p:bldP spid="9220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5" name="Picture 3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12000"/>
          </a:blip>
          <a:srcRect/>
          <a:stretch>
            <a:fillRect/>
          </a:stretch>
        </p:blipFill>
        <p:spPr bwMode="auto">
          <a:xfrm>
            <a:off x="2362200" y="1066800"/>
            <a:ext cx="3162300" cy="5080000"/>
          </a:xfrm>
          <a:prstGeom prst="rect">
            <a:avLst/>
          </a:prstGeom>
          <a:noFill/>
        </p:spPr>
      </p:pic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6096000" y="1371600"/>
            <a:ext cx="1762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/>
              <a:t>коронка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6248400" y="2286000"/>
            <a:ext cx="1409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/>
              <a:t>шейка</a:t>
            </a: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6172200" y="3473450"/>
            <a:ext cx="1519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/>
              <a:t>корень</a:t>
            </a:r>
          </a:p>
        </p:txBody>
      </p:sp>
      <p:sp>
        <p:nvSpPr>
          <p:cNvPr id="38919" name="AutoShape 7"/>
          <p:cNvSpPr>
            <a:spLocks noChangeArrowheads="1"/>
          </p:cNvSpPr>
          <p:nvPr/>
        </p:nvSpPr>
        <p:spPr bwMode="auto">
          <a:xfrm>
            <a:off x="5257800" y="3657600"/>
            <a:ext cx="762000" cy="304800"/>
          </a:xfrm>
          <a:prstGeom prst="leftArrow">
            <a:avLst>
              <a:gd name="adj1" fmla="val 50000"/>
              <a:gd name="adj2" fmla="val 6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5334000" y="2514600"/>
            <a:ext cx="762000" cy="304800"/>
          </a:xfrm>
          <a:prstGeom prst="leftArrow">
            <a:avLst>
              <a:gd name="adj1" fmla="val 50000"/>
              <a:gd name="adj2" fmla="val 6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21" name="AutoShape 9"/>
          <p:cNvSpPr>
            <a:spLocks noChangeArrowheads="1"/>
          </p:cNvSpPr>
          <p:nvPr/>
        </p:nvSpPr>
        <p:spPr bwMode="auto">
          <a:xfrm>
            <a:off x="5334000" y="1600200"/>
            <a:ext cx="762000" cy="304800"/>
          </a:xfrm>
          <a:prstGeom prst="leftArrow">
            <a:avLst>
              <a:gd name="adj1" fmla="val 50000"/>
              <a:gd name="adj2" fmla="val 625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1828800" y="0"/>
            <a:ext cx="57816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/>
              <a:t>Внешнее строение зуба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6" name="Picture 8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6000"/>
          </a:blip>
          <a:srcRect/>
          <a:stretch>
            <a:fillRect/>
          </a:stretch>
        </p:blipFill>
        <p:spPr bwMode="auto">
          <a:xfrm>
            <a:off x="1447800" y="838200"/>
            <a:ext cx="5473700" cy="5486400"/>
          </a:xfrm>
          <a:prstGeom prst="rect">
            <a:avLst/>
          </a:prstGeom>
          <a:noFill/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524000" y="228600"/>
            <a:ext cx="5800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u="sng"/>
              <a:t>Поперечный разрез зуба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6019800" y="1143000"/>
            <a:ext cx="1531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Эмаль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6324600" y="1905000"/>
            <a:ext cx="1397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Десна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381000" y="1828800"/>
            <a:ext cx="17160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Дентин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4572000" y="4068763"/>
            <a:ext cx="15843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Пуль</a:t>
            </a:r>
            <a:r>
              <a:rPr lang="ru-RU" sz="3200" b="1">
                <a:solidFill>
                  <a:schemeClr val="bg1"/>
                </a:solidFill>
              </a:rPr>
              <a:t>па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9" name="Picture 11" descr="C:\Мои документы\КИРИЛЛ\компьютерные технологии в школе\статья для журнала\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8000"/>
          </a:blip>
          <a:srcRect/>
          <a:stretch>
            <a:fillRect/>
          </a:stretch>
        </p:blipFill>
        <p:spPr bwMode="auto">
          <a:xfrm>
            <a:off x="2743200" y="609600"/>
            <a:ext cx="3659188" cy="5461000"/>
          </a:xfrm>
          <a:prstGeom prst="rect">
            <a:avLst/>
          </a:prstGeom>
          <a:noFill/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397625" y="2209800"/>
            <a:ext cx="1222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Десна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886200" y="6049963"/>
            <a:ext cx="10541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Нерв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743200" y="5973763"/>
            <a:ext cx="10350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Вена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219200" y="4876800"/>
            <a:ext cx="1828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/>
              <a:t>Артерия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2682875" y="533400"/>
            <a:ext cx="12795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Эмаль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336800" y="990600"/>
            <a:ext cx="1473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Дентин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1731963" y="1619250"/>
            <a:ext cx="14684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Пульпа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</TotalTime>
  <Words>388</Words>
  <Application>Microsoft Office PowerPoint</Application>
  <PresentationFormat>Экран (4:3)</PresentationFormat>
  <Paragraphs>163</Paragraphs>
  <Slides>25</Slides>
  <Notes>4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Times New Roman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нгн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</dc:creator>
  <cp:lastModifiedBy>Admin</cp:lastModifiedBy>
  <cp:revision>65</cp:revision>
  <dcterms:created xsi:type="dcterms:W3CDTF">2003-01-15T17:56:04Z</dcterms:created>
  <dcterms:modified xsi:type="dcterms:W3CDTF">2012-03-13T19:09:03Z</dcterms:modified>
</cp:coreProperties>
</file>