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70" r:id="rId13"/>
    <p:sldId id="271" r:id="rId14"/>
    <p:sldId id="268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DF2"/>
    <a:srgbClr val="B43666"/>
    <a:srgbClr val="5646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351" autoAdjust="0"/>
    <p:restoredTop sz="94660"/>
  </p:normalViewPr>
  <p:slideViewPr>
    <p:cSldViewPr>
      <p:cViewPr varScale="1">
        <p:scale>
          <a:sx n="103" d="100"/>
          <a:sy n="103" d="100"/>
        </p:scale>
        <p:origin x="-4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8991600" y="3175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55575" y="241935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89A5CA-B7DE-4C45-9628-2D02E3E60073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16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EE066E2D-79A6-4E37-85B6-9E3ABB57CA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49786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4556BA-996A-4932-B01C-B47D3A7188FD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870CCF-D000-403D-BD5C-AE964E69C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115165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4021137" y="3278188"/>
            <a:ext cx="6245225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838950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Овал 11"/>
          <p:cNvSpPr/>
          <p:nvPr/>
        </p:nvSpPr>
        <p:spPr>
          <a:xfrm>
            <a:off x="6934200" y="3021013"/>
            <a:ext cx="420688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6915150" y="3009900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AA6AA6-90FE-4770-95E7-05FE7C840E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C80931-945B-43D5-8A2C-FB6D7B9D163F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51955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D5E0A5-0A22-4BAD-99B1-009503A7C1D0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2450" y="1027113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FCFD24-D166-4189-9ECF-FE441BEACF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276823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152400" y="2286000"/>
            <a:ext cx="8832850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55575" y="142875"/>
            <a:ext cx="8832850" cy="213995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2438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67200" y="211455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4362450" y="2209800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Дата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00357-9BBC-4DFF-9957-13D224D44AAC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868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C43FE511-1BC4-454D-AD12-9F732221E6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620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flipV="1">
            <a:off x="4562475" y="1576388"/>
            <a:ext cx="9525" cy="481806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10325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B8F714-46A5-41CC-BD50-6F186F7B8E59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8DCC1-4AFD-4581-8BFA-22D8F26FB1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5400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 flipV="1">
            <a:off x="4572000" y="2200275"/>
            <a:ext cx="0" cy="4187825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52400" y="1371600"/>
            <a:ext cx="8832850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050" y="6391275"/>
            <a:ext cx="8832850" cy="31115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52400" y="1279525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7" name="Овал 16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8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EC512-2229-4348-BBC7-C82487E38A0F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19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10325"/>
            <a:ext cx="35814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0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988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3B1433FC-F77C-4C5E-BF14-FDF9D45241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633810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7F0856-C57A-411E-BDEF-B0E2BC171276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6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0D57CE-4E10-4D8D-9EF7-56E6BB091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5653229"/>
      </p:ext>
    </p:extLst>
  </p:cSld>
  <p:clrMapOvr>
    <a:masterClrMapping/>
  </p:clrMapOvr>
  <p:transition spd="slow" advClick="0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white">
          <a:xfrm>
            <a:off x="0" y="0"/>
            <a:ext cx="9144000" cy="15557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46050" y="6391275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152400" y="15875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0D520-BA6E-46A9-B6D4-0ADC8B90A1F2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9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5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BE8365A-C7C4-48F4-84AA-9232E8A2561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704706"/>
      </p:ext>
    </p:extLst>
  </p:cSld>
  <p:clrMapOvr>
    <a:masterClrMapping/>
  </p:clrMapOvr>
  <p:transition spd="slow" advClick="0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52400" y="152400"/>
            <a:ext cx="8832850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190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52400" y="152400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B2748256-AD84-4644-AB7C-268D6EAB7B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4C99F0-AD7F-40B7-AE09-576F106663A8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382963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202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Click="0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152400" y="533400"/>
            <a:ext cx="8832850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2850" cy="301625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4" name="Овал 13"/>
          <p:cNvSpPr/>
          <p:nvPr/>
        </p:nvSpPr>
        <p:spPr>
          <a:xfrm>
            <a:off x="1390650" y="323850"/>
            <a:ext cx="419100" cy="419100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AE356-3124-484F-839B-DE26C8DD18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" name="Дата 4"/>
          <p:cNvSpPr>
            <a:spLocks noGrp="1"/>
          </p:cNvSpPr>
          <p:nvPr>
            <p:ph type="dt" sz="half" idx="11"/>
          </p:nvPr>
        </p:nvSpPr>
        <p:spPr>
          <a:xfrm>
            <a:off x="5788025" y="6405563"/>
            <a:ext cx="304482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33626A-50DB-440F-995D-B4FA659FE70E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18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301625" y="6410325"/>
            <a:ext cx="3584575" cy="3667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030421"/>
      </p:ext>
    </p:extLst>
  </p:cSld>
  <p:clrMapOvr>
    <a:masterClrMapping/>
  </p:clrMapOvr>
  <p:transition spd="slow" advClick="0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825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225" y="6388100"/>
            <a:ext cx="8832850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5563"/>
            <a:ext cx="3044825" cy="3651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302D84E4-A119-4E30-9C6D-8AE26A05B7F9}" type="datetimeFigureOut">
              <a:rPr lang="ru-RU"/>
              <a:pPr>
                <a:defRPr/>
              </a:pPr>
              <a:t>21.10.2012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325"/>
            <a:ext cx="3581400" cy="366713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575"/>
            <a:ext cx="8832850" cy="6546850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350"/>
            <a:ext cx="8832850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4267200" y="955675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Овал 14"/>
          <p:cNvSpPr/>
          <p:nvPr/>
        </p:nvSpPr>
        <p:spPr>
          <a:xfrm>
            <a:off x="4362450" y="1050925"/>
            <a:ext cx="419100" cy="420688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39813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>
                <a:solidFill>
                  <a:schemeClr val="accent3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14D7C91-E275-4BFF-AE36-8AE825653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8" name="Заголовок 21"/>
          <p:cNvSpPr>
            <a:spLocks noGrp="1"/>
          </p:cNvSpPr>
          <p:nvPr>
            <p:ph type="title"/>
          </p:nvPr>
        </p:nvSpPr>
        <p:spPr bwMode="auto">
          <a:xfrm>
            <a:off x="301625" y="228600"/>
            <a:ext cx="8534400" cy="758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39" name="Текст 12"/>
          <p:cNvSpPr>
            <a:spLocks noGrp="1"/>
          </p:cNvSpPr>
          <p:nvPr>
            <p:ph type="body" idx="1"/>
          </p:nvPr>
        </p:nvSpPr>
        <p:spPr bwMode="auto">
          <a:xfrm>
            <a:off x="301625" y="1524000"/>
            <a:ext cx="8534400" cy="4598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ransition spd="slow" advClick="0">
    <p:wip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rgbClr val="7B989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300">
          <a:solidFill>
            <a:srgbClr val="7B9899"/>
          </a:solidFill>
          <a:latin typeface="Georgia" pitchFamily="18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730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" pitchFamily="2" charset="2"/>
        <a:buChar char="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ct val="20000"/>
        </a:spcBef>
        <a:spcAft>
          <a:spcPct val="0"/>
        </a:spcAft>
        <a:buClr>
          <a:srgbClr val="8CADAE"/>
        </a:buClr>
        <a:buSzPct val="75000"/>
        <a:buFont typeface="Wingdings 2" pitchFamily="18" charset="2"/>
        <a:buChar char="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ct val="20000"/>
        </a:spcBef>
        <a:spcAft>
          <a:spcPct val="0"/>
        </a:spcAft>
        <a:buClr>
          <a:srgbClr val="8C7B70"/>
        </a:buClr>
        <a:buSzPct val="70000"/>
        <a:buFont typeface="Wingdings" pitchFamily="2" charset="2"/>
        <a:buChar char="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ct val="20000"/>
        </a:spcBef>
        <a:spcAft>
          <a:spcPct val="0"/>
        </a:spcAft>
        <a:buClr>
          <a:srgbClr val="8FB08C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prezentacii.com/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714750" y="4214813"/>
            <a:ext cx="5057775" cy="1357312"/>
          </a:xfrm>
        </p:spPr>
        <p:txBody>
          <a:bodyPr>
            <a:normAutofit/>
          </a:bodyPr>
          <a:lstStyle/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Подготовила 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err="1" smtClean="0"/>
              <a:t>Подшивалова</a:t>
            </a:r>
            <a:r>
              <a:rPr lang="ru-RU" dirty="0" smtClean="0"/>
              <a:t> Т.Н.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библиотекарь</a:t>
            </a:r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 МКОУ ООШ </a:t>
            </a:r>
            <a:r>
              <a:rPr lang="ru-RU" dirty="0" err="1" smtClean="0"/>
              <a:t>п.Альмеж</a:t>
            </a:r>
            <a:endParaRPr lang="ru-RU" dirty="0" smtClean="0"/>
          </a:p>
          <a:p>
            <a:pPr algn="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</p:txBody>
      </p:sp>
      <p:sp>
        <p:nvSpPr>
          <p:cNvPr id="13315" name="Заголовок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990600"/>
          </a:xfrm>
        </p:spPr>
        <p:txBody>
          <a:bodyPr/>
          <a:lstStyle/>
          <a:p>
            <a:pPr eaLnBrk="1" hangingPunct="1"/>
            <a:r>
              <a:rPr lang="ru-RU" sz="2800" b="1" smtClean="0"/>
              <a:t>РЕКОМЕНДАЦИИ РОДИТЕЛЯМ</a:t>
            </a:r>
            <a:br>
              <a:rPr lang="ru-RU" sz="2800" b="1" smtClean="0"/>
            </a:br>
            <a:r>
              <a:rPr lang="ru-RU" sz="2800" b="1" smtClean="0"/>
              <a:t> </a:t>
            </a:r>
            <a:br>
              <a:rPr lang="ru-RU" sz="2800" b="1" smtClean="0"/>
            </a:br>
            <a:r>
              <a:rPr lang="ru-RU" sz="2800" b="1" smtClean="0"/>
              <a:t>ПО РУКОВОДСТВУ ЧТЕНИЕМ ДЕТЕЙ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071938" y="5786438"/>
            <a:ext cx="814387" cy="3381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ct val="20000"/>
              </a:spcBef>
              <a:spcAft>
                <a:spcPts val="0"/>
              </a:spcAft>
              <a:buClr>
                <a:srgbClr val="D16349"/>
              </a:buClr>
              <a:buSzPct val="85000"/>
              <a:defRPr/>
            </a:pPr>
            <a:r>
              <a:rPr lang="ru-RU" sz="1600" b="1" cap="all" spc="250" dirty="0">
                <a:solidFill>
                  <a:srgbClr val="646B86"/>
                </a:solidFill>
                <a:latin typeface="Georgia"/>
              </a:rPr>
              <a:t>2012</a:t>
            </a:r>
          </a:p>
        </p:txBody>
      </p:sp>
      <p:pic>
        <p:nvPicPr>
          <p:cNvPr id="13317" name="Рисунок 4" descr="Картинка 10 из 205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8688" y="3000375"/>
            <a:ext cx="1704975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Рамка 5"/>
          <p:cNvSpPr/>
          <p:nvPr/>
        </p:nvSpPr>
        <p:spPr>
          <a:xfrm>
            <a:off x="3635896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1"/>
          <p:cNvSpPr>
            <a:spLocks noChangeArrowheads="1"/>
          </p:cNvSpPr>
          <p:nvPr/>
        </p:nvSpPr>
        <p:spPr bwMode="auto">
          <a:xfrm>
            <a:off x="285750" y="428625"/>
            <a:ext cx="8358188" cy="415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Подпишитесь на журналы для ребенка (на его имя!) с учетом его интересов и увлечений. </a:t>
            </a: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Пусть ребенок вместе с вами выберет нужный журнал или газету из каталога "Роспечать". </a:t>
            </a: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Выбранные самостоятельно периодические издания он будет читать охотнее.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1"/>
          <p:cNvSpPr>
            <a:spLocks noChangeArrowheads="1"/>
          </p:cNvSpPr>
          <p:nvPr/>
        </p:nvSpPr>
        <p:spPr bwMode="auto">
          <a:xfrm>
            <a:off x="285750" y="357188"/>
            <a:ext cx="8643938" cy="4370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1400" i="1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 Читая книги, нужные сегодня, не следует забывать и о прошлом опыте чтения: домашняя библиотека тем и хороша, что в любую минуту можно взять книгу с полки и перечитать ее целиком или в отрывках, вспомнить, как она появилась в вашей библиотеке.</a:t>
            </a: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Именно про собирателей домашних библиотек Виктор Шкловский говорил: "</a:t>
            </a:r>
            <a:r>
              <a:rPr lang="ru-RU" sz="2400" i="1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Не только вы собирали книги, но и они собирали вас".</a:t>
            </a:r>
            <a:endParaRPr lang="ru-RU" sz="2400" i="1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357188" y="2357438"/>
            <a:ext cx="8534400" cy="1628775"/>
          </a:xfrm>
        </p:spPr>
        <p:txBody>
          <a:bodyPr/>
          <a:lstStyle/>
          <a:p>
            <a:r>
              <a:rPr lang="ru-RU" sz="3600" b="1" smtClean="0">
                <a:solidFill>
                  <a:srgbClr val="FF0000"/>
                </a:solidFill>
              </a:rPr>
              <a:t>Жить интереснее, читая?</a:t>
            </a:r>
            <a:r>
              <a:rPr lang="ru-RU" sz="3600" b="1" smtClean="0">
                <a:solidFill>
                  <a:srgbClr val="5646CE"/>
                </a:solidFill>
              </a:rPr>
              <a:t/>
            </a:r>
            <a:br>
              <a:rPr lang="ru-RU" sz="3600" b="1" smtClean="0">
                <a:solidFill>
                  <a:srgbClr val="5646CE"/>
                </a:solidFill>
              </a:rPr>
            </a:br>
            <a:r>
              <a:rPr lang="ru-RU" sz="3600" b="1" smtClean="0">
                <a:solidFill>
                  <a:srgbClr val="5646CE"/>
                </a:solidFill>
              </a:rPr>
              <a:t/>
            </a:r>
            <a:br>
              <a:rPr lang="ru-RU" sz="3600" b="1" smtClean="0">
                <a:solidFill>
                  <a:srgbClr val="5646CE"/>
                </a:solidFill>
              </a:rPr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pic>
        <p:nvPicPr>
          <p:cNvPr id="24579" name="Рисунок 3" descr="Картинка 21 из 205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143250"/>
            <a:ext cx="3571875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357188" y="1785938"/>
            <a:ext cx="8534400" cy="758825"/>
          </a:xfrm>
        </p:spPr>
        <p:txBody>
          <a:bodyPr/>
          <a:lstStyle/>
          <a:p>
            <a:r>
              <a:rPr lang="ru-RU" sz="3600" b="1" smtClean="0">
                <a:solidFill>
                  <a:srgbClr val="00B050"/>
                </a:solidFill>
              </a:rPr>
              <a:t>Читать интереснее, чем жить? </a:t>
            </a:r>
            <a:endParaRPr lang="ru-RU" sz="3600" smtClean="0">
              <a:solidFill>
                <a:srgbClr val="00B050"/>
              </a:solidFill>
            </a:endParaRPr>
          </a:p>
        </p:txBody>
      </p:sp>
      <p:sp>
        <p:nvSpPr>
          <p:cNvPr id="25603" name="Прямоугольник 2"/>
          <p:cNvSpPr>
            <a:spLocks noChangeArrowheads="1"/>
          </p:cNvSpPr>
          <p:nvPr/>
        </p:nvSpPr>
        <p:spPr bwMode="auto">
          <a:xfrm>
            <a:off x="2286000" y="3105150"/>
            <a:ext cx="4572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400"/>
              <a:t/>
            </a:r>
            <a:br>
              <a:rPr lang="ru-RU" sz="1400"/>
            </a:br>
            <a:endParaRPr lang="ru-RU"/>
          </a:p>
        </p:txBody>
      </p:sp>
      <p:pic>
        <p:nvPicPr>
          <p:cNvPr id="25604" name="Рисунок 3" descr="Картинка 59 из 206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071813"/>
            <a:ext cx="3929062" cy="300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Рамка 4"/>
          <p:cNvSpPr/>
          <p:nvPr/>
        </p:nvSpPr>
        <p:spPr>
          <a:xfrm>
            <a:off x="3714750" y="0"/>
            <a:ext cx="2286000" cy="428625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3"/>
              </a:rPr>
              <a:t>Prezentacii.com</a:t>
            </a:r>
            <a:endParaRPr lang="ru-RU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285875" y="285750"/>
            <a:ext cx="6400800" cy="2181225"/>
          </a:xfrm>
        </p:spPr>
        <p:txBody>
          <a:bodyPr/>
          <a:lstStyle/>
          <a:p>
            <a:pPr>
              <a:defRPr/>
            </a:pPr>
            <a:r>
              <a:rPr lang="ru-RU" sz="4000" dirty="0" smtClean="0">
                <a:solidFill>
                  <a:srgbClr val="FF0000"/>
                </a:solidFill>
              </a:rPr>
              <a:t>Жить интереснее, читая!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26627" name="Рисунок 5" descr="Картинка 3 из 2066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750" y="2786063"/>
            <a:ext cx="3929063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285750" y="285750"/>
            <a:ext cx="7786688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Рассказывайте детям о ценности чтения.</a:t>
            </a:r>
          </a:p>
          <a:p>
            <a:pPr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 Показывайте связь чтения с их успехами в учебе и в других делах.</a:t>
            </a:r>
          </a:p>
          <a:p>
            <a:pPr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Приводите примеры положительного влияния книги на вашу собственную жизнь или жизнь других людей. </a:t>
            </a:r>
          </a:p>
          <a:p>
            <a:pPr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Поощряйте дружбу с детьми и взрослыми, которые любят читать.</a:t>
            </a:r>
            <a:endParaRPr lang="ru-RU" sz="2400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500063" y="500063"/>
            <a:ext cx="7643812" cy="526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Развивайте воображение вашего ребенка на материале книги.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Побуждайте его -</a:t>
            </a:r>
          </a:p>
          <a:p>
            <a:pPr algn="just">
              <a:buFontTx/>
              <a:buBlip>
                <a:blip r:embed="rId3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угадывать развитие событий, освещенных в книге;</a:t>
            </a:r>
          </a:p>
          <a:p>
            <a:pPr algn="just"/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представлять мысленно героев;</a:t>
            </a:r>
          </a:p>
          <a:p>
            <a:pPr algn="just">
              <a:buFontTx/>
              <a:buBlip>
                <a:blip r:embed="rId3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продолжать написанное;</a:t>
            </a:r>
          </a:p>
          <a:p>
            <a:pPr algn="just">
              <a:buFontTx/>
              <a:buBlip>
                <a:blip r:embed="rId3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прогнозировать;</a:t>
            </a:r>
          </a:p>
          <a:p>
            <a:pPr algn="just">
              <a:buFontTx/>
              <a:buBlip>
                <a:blip r:embed="rId3"/>
              </a:buBlip>
            </a:pPr>
            <a:endParaRPr lang="ru-RU" sz="2400">
              <a:solidFill>
                <a:srgbClr val="000000"/>
              </a:solidFill>
              <a:cs typeface="Times New Roman" pitchFamily="18" charset="0"/>
            </a:endParaRPr>
          </a:p>
          <a:p>
            <a:pPr algn="just">
              <a:buFontTx/>
              <a:buBlip>
                <a:blip r:embed="rId3"/>
              </a:buBlip>
            </a:pPr>
            <a:r>
              <a:rPr lang="ru-RU" sz="2400">
                <a:solidFill>
                  <a:srgbClr val="000000"/>
                </a:solidFill>
                <a:cs typeface="Times New Roman" pitchFamily="18" charset="0"/>
              </a:rPr>
              <a:t>вдумываться в многозначность слова.</a:t>
            </a:r>
            <a:endParaRPr lang="ru-RU" sz="2400"/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428625" y="428625"/>
            <a:ext cx="8358188" cy="341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Если ваш ребенок читает в свободное от школьных занятий время, поинтересуйтесь, что за книга в его руках. </a:t>
            </a: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Если, на ваш взгляд, книга антигуманна, обсудите ее с ребенком, оцените ее с позиции добра и зла, предложите ему хорошую книгу.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1"/>
          <p:cNvSpPr>
            <a:spLocks noChangeArrowheads="1"/>
          </p:cNvSpPr>
          <p:nvPr/>
        </p:nvSpPr>
        <p:spPr bwMode="auto">
          <a:xfrm>
            <a:off x="285750" y="285750"/>
            <a:ext cx="8429625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Если ваш ребенок делает лишь первые шаги в мир чтения, радуйтесь каждому прочитанному им слову как победе.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Не привлекайте его внимания к ошибкам в чтении.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Делайте это незаметно.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Берите для первых чтений только подходящие книги — яркие, с крупным шрифтом, где много картинок и сюжет, за которым интересно следить.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285750" y="357188"/>
            <a:ext cx="8429625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Побуждайте своих детей читать программную литературу до изучения ее в школе.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Используйте для этого летнее время.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Включайтесь в ее чтение вместе с ребенком, найдите в этом удовольствие. </a:t>
            </a: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Глядя на вас, и ребенок получит радость.</a:t>
            </a: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Последующее изучение произведения в классе ляжет на эмоционально подготовленную почву и нейтрализует негативное отношение к нему.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1"/>
          <p:cNvSpPr>
            <a:spLocks noChangeArrowheads="1"/>
          </p:cNvSpPr>
          <p:nvPr/>
        </p:nvSpPr>
        <p:spPr bwMode="auto">
          <a:xfrm>
            <a:off x="214313" y="285750"/>
            <a:ext cx="8643937" cy="400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1400" i="1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Если вы хотите, чтобы ребенок читал, надо, чтобы рядом с ним был читающий родитель, а еще лучше — читающий вместе с ребенком родитель.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Пусть дети видят, как вы сами читаете с удовольствием: цитируйте, смейтесь, заучивайте отрывки, делитесь прочитанным.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Этот пример может стать заразительным для них.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"/>
          <p:cNvSpPr>
            <a:spLocks noChangeArrowheads="1"/>
          </p:cNvSpPr>
          <p:nvPr/>
        </p:nvSpPr>
        <p:spPr bwMode="auto">
          <a:xfrm>
            <a:off x="285750" y="285750"/>
            <a:ext cx="8501063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/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Разговаривайте о прочитанном так, чтобы ребенок чувствовал себя умным и понятливым.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Чаще хвалите его за сообразительность и старание.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Не уязвляйте его самолюбие, если даже он что-то понял не так, как вам бы хотелось.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Поддерживайте его уверенность в своих силах. Вспоминая позже детство, он непременно вспомнит часы совместного с вами чтения и задушевной беседы, и это согреет его сердце.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1"/>
          <p:cNvSpPr>
            <a:spLocks noChangeArrowheads="1"/>
          </p:cNvSpPr>
          <p:nvPr/>
        </p:nvSpPr>
        <p:spPr bwMode="auto">
          <a:xfrm>
            <a:off x="285750" y="285750"/>
            <a:ext cx="8501063" cy="474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endParaRPr lang="ru-RU" sz="1400" i="1">
              <a:solidFill>
                <a:srgbClr val="000000"/>
              </a:solidFill>
              <a:latin typeface="Georgia" pitchFamily="18" charset="0"/>
              <a:cs typeface="Times New Roman" pitchFamily="18" charset="0"/>
            </a:endParaRPr>
          </a:p>
          <a:p>
            <a:pPr algn="just"/>
            <a:endParaRPr lang="ru-RU" sz="2400" i="1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Поощряйте ребенка в посещении библиотеки.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Берите его с собой, когда сами идете в библиотеку.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Учите пользоваться ее фондами и справочным аппаратом.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 Консультируйтесь с библиотекарем в выборе книг ребенку. </a:t>
            </a:r>
          </a:p>
          <a:p>
            <a:pPr algn="just">
              <a:buFontTx/>
              <a:buBlip>
                <a:blip r:embed="rId2"/>
              </a:buBlip>
            </a:pPr>
            <a:endParaRPr lang="ru-RU" sz="2400">
              <a:solidFill>
                <a:srgbClr val="000000"/>
              </a:solidFill>
              <a:ea typeface="Times New Roman" pitchFamily="18" charset="0"/>
              <a:cs typeface="Arial" pitchFamily="34" charset="0"/>
            </a:endParaRPr>
          </a:p>
          <a:p>
            <a:pPr algn="just">
              <a:buFontTx/>
              <a:buBlip>
                <a:blip r:embed="rId2"/>
              </a:buBlip>
            </a:pPr>
            <a:r>
              <a:rPr lang="ru-RU" sz="2400">
                <a:solidFill>
                  <a:srgbClr val="000000"/>
                </a:solidFill>
                <a:ea typeface="Times New Roman" pitchFamily="18" charset="0"/>
                <a:cs typeface="Arial" pitchFamily="34" charset="0"/>
              </a:rPr>
              <a:t>  Доверьтесь его рекомендациям как специалиста.</a:t>
            </a:r>
            <a:endParaRPr lang="ru-RU" sz="2400">
              <a:cs typeface="Arial" pitchFamily="34" charset="0"/>
            </a:endParaRPr>
          </a:p>
        </p:txBody>
      </p:sp>
    </p:spTree>
  </p:cSld>
  <p:clrMapOvr>
    <a:masterClrMapping/>
  </p:clrMapOvr>
  <p:transition spd="slow" advClick="0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407</TotalTime>
  <Words>495</Words>
  <Application>Microsoft Office PowerPoint</Application>
  <PresentationFormat>Экран (4:3)</PresentationFormat>
  <Paragraphs>99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Georgia</vt:lpstr>
      <vt:lpstr>Wingdings 2</vt:lpstr>
      <vt:lpstr>Wingdings</vt:lpstr>
      <vt:lpstr>Calibri</vt:lpstr>
      <vt:lpstr>Times New Roman</vt:lpstr>
      <vt:lpstr>Официальная</vt:lpstr>
      <vt:lpstr>РЕКОМЕНДАЦИИ РОДИТЕЛЯМ   ПО РУКОВОДСТВУ ЧТЕНИЕМ ДЕТЕЙ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Жить интереснее, читая?   </vt:lpstr>
      <vt:lpstr>Читать интереснее, чем жить? 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Пётр</dc:creator>
  <cp:lastModifiedBy>Admin</cp:lastModifiedBy>
  <cp:revision>43</cp:revision>
  <dcterms:created xsi:type="dcterms:W3CDTF">2012-04-02T18:32:48Z</dcterms:created>
  <dcterms:modified xsi:type="dcterms:W3CDTF">2012-10-21T17:03:25Z</dcterms:modified>
</cp:coreProperties>
</file>