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8" r:id="rId5"/>
    <p:sldId id="262" r:id="rId6"/>
    <p:sldId id="269" r:id="rId7"/>
    <p:sldId id="264" r:id="rId8"/>
    <p:sldId id="270" r:id="rId9"/>
    <p:sldId id="266" r:id="rId10"/>
    <p:sldId id="271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chemeClr val="accent1">
                <a:lumMod val="60000"/>
                <a:lumOff val="40000"/>
              </a:schemeClr>
            </a:gs>
            <a:gs pos="100000">
              <a:schemeClr val="accent1">
                <a:lumMod val="75000"/>
              </a:schemeClr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475F9-BB14-47B2-8F66-8763C3450BA6}" type="datetimeFigureOut">
              <a:rPr lang="ru-RU" smtClean="0"/>
              <a:pPr/>
              <a:t>25.07.2016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352A7-F642-432F-8444-C1CEE8A71D6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VolgaZimoy.JPG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hyperlink" Target="http://ru.wikipedia.org/wiki/%D0%A4%D0%B0%D0%B9%D0%BB:Rzhev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0%D0%B9%D0%BB:Astrakhan_quay.jpg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ru.wikipedia.org/wiki/%D0%A4%D0%B0%D0%B9%D0%BB:The_Bridge_through_the_Volga.jpg" TargetMode="External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0"/>
            <a:ext cx="7286676" cy="785818"/>
          </a:xfrm>
        </p:spPr>
        <p:txBody>
          <a:bodyPr>
            <a:no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Волга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1538" y="714356"/>
            <a:ext cx="700092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0" y="4714860"/>
            <a:ext cx="9329774" cy="2143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Волга - великая русская река, является самой большой в  Европе.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Как р</a:t>
            </a:r>
            <a:r>
              <a:rPr lang="ru-RU" i="1" dirty="0" smtClean="0"/>
              <a:t>ешить экологические проблемы Волги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400" dirty="0" smtClean="0"/>
              <a:t>Не бросать в воду мусор.</a:t>
            </a:r>
          </a:p>
          <a:p>
            <a:r>
              <a:rPr lang="ru-RU" sz="2400" dirty="0" smtClean="0"/>
              <a:t>Не оставлять мусор на берегу.</a:t>
            </a:r>
          </a:p>
          <a:p>
            <a:r>
              <a:rPr lang="ru-RU" sz="2400" dirty="0" smtClean="0"/>
              <a:t>Не мыть в реке машины, мотоциклы, велосипеды (некоторые их части смазаны машинным маслом).</a:t>
            </a:r>
          </a:p>
          <a:p>
            <a:r>
              <a:rPr lang="ru-RU" sz="2400" dirty="0" smtClean="0"/>
              <a:t>Не разбрасывать лишние удобрения и ядохимикаты.</a:t>
            </a:r>
          </a:p>
          <a:p>
            <a:r>
              <a:rPr lang="ru-RU" sz="2400" dirty="0" smtClean="0"/>
              <a:t>Установить современные очистные сооружения на заводах и фабриках.</a:t>
            </a:r>
          </a:p>
          <a:p>
            <a:r>
              <a:rPr lang="ru-RU" sz="2400" dirty="0" smtClean="0"/>
              <a:t>Расчищать родники и ручьи.</a:t>
            </a:r>
          </a:p>
          <a:p>
            <a:r>
              <a:rPr lang="ru-RU" sz="2400" dirty="0" smtClean="0"/>
              <a:t>Беречь воду.</a:t>
            </a:r>
          </a:p>
          <a:p>
            <a:r>
              <a:rPr lang="ru-RU" sz="2400" dirty="0" smtClean="0"/>
              <a:t>Оберегать растения – не рвать кубышки, кувшинки и любые другие растения.</a:t>
            </a:r>
          </a:p>
          <a:p>
            <a:r>
              <a:rPr lang="ru-RU" sz="2400" dirty="0" smtClean="0"/>
              <a:t>Оберегать животных – не ловить раков, моллюсков, стрекоз, черепах и других животных.</a:t>
            </a:r>
          </a:p>
          <a:p>
            <a:r>
              <a:rPr lang="ru-RU" sz="2400" dirty="0" smtClean="0"/>
              <a:t>По-возможности помогать животным:</a:t>
            </a:r>
          </a:p>
          <a:p>
            <a:r>
              <a:rPr lang="ru-RU" sz="2400" dirty="0" smtClean="0"/>
              <a:t> Зимой во льду делать лунки, чтобы поступал кислород, и рыбам было легче дышать;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643182"/>
            <a:ext cx="8501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http://upload.wikimedia.org/wikipedia/commons/thumb/1/1c/Rzhev.jpg/200px-Rzhev.jpg">
            <a:hlinkClick r:id="rId2"/>
          </p:cNvPr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42674" y="4077072"/>
            <a:ext cx="3529309" cy="236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upload.wikimedia.org/wikipedia/commons/thumb/1/18/The_Bridge_through_the_Volga.jpg/240px-The_Bridge_through_the_Volga.jpg">
            <a:hlinkClick r:id="rId4"/>
          </p:cNvPr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43608" y="0"/>
            <a:ext cx="352837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upload.wikimedia.org/wikipedia/commons/thumb/e/e3/Astrakhan_quay.jpg/200px-Astrakhan_quay.jpg">
            <a:hlinkClick r:id="rId6"/>
          </p:cNvPr>
          <p:cNvPicPr/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932040" y="4077072"/>
            <a:ext cx="3384376" cy="235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upload.wikimedia.org/wikipedia/commons/thumb/7/79/VolgaZimoy.JPG/200px-VolgaZimoy.JPG">
            <a:hlinkClick r:id="rId8"/>
          </p:cNvPr>
          <p:cNvPicPr/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932040" y="116632"/>
            <a:ext cx="321186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072494" cy="128585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Исток </a:t>
            </a:r>
            <a:r>
              <a:rPr lang="ru-RU" b="1" dirty="0">
                <a:solidFill>
                  <a:srgbClr val="002060"/>
                </a:solidFill>
              </a:rPr>
              <a:t>Волги </a:t>
            </a:r>
            <a:r>
              <a:rPr lang="ru-RU" b="1" dirty="0" smtClean="0">
                <a:solidFill>
                  <a:srgbClr val="002060"/>
                </a:solidFill>
              </a:rPr>
              <a:t>расположен </a:t>
            </a:r>
            <a:r>
              <a:rPr lang="ru-RU" b="1" dirty="0">
                <a:solidFill>
                  <a:srgbClr val="002060"/>
                </a:solidFill>
              </a:rPr>
              <a:t>на Валдайской  </a:t>
            </a:r>
            <a:r>
              <a:rPr lang="ru-RU" b="1" dirty="0" smtClean="0">
                <a:solidFill>
                  <a:srgbClr val="002060"/>
                </a:solidFill>
              </a:rPr>
              <a:t>возвышенности.</a:t>
            </a:r>
            <a:endParaRPr lang="en-US" b="1" dirty="0" smtClean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1928802"/>
            <a:ext cx="7643866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85728"/>
            <a:ext cx="7572428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14348" y="4786322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/>
              <a:t>У реки Волги медленное течение, так  как она имеет средний уклон . Скорость реки – от 2 до 6 км/ч.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4"/>
          <p:cNvSpPr>
            <a:spLocks noChangeArrowheads="1"/>
          </p:cNvSpPr>
          <p:nvPr/>
        </p:nvSpPr>
        <p:spPr bwMode="auto">
          <a:xfrm>
            <a:off x="857224" y="214312"/>
            <a:ext cx="70723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Волга принимает около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200 </a:t>
            </a:r>
            <a:r>
              <a:rPr lang="ru-RU" sz="3200" i="1" u="sng" dirty="0">
                <a:latin typeface="Times New Roman" pitchFamily="18" charset="0"/>
                <a:cs typeface="Times New Roman" pitchFamily="18" charset="0"/>
              </a:rPr>
              <a:t>притоков</a:t>
            </a:r>
            <a:r>
              <a:rPr lang="ru-RU" sz="2300" i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9458" name="Picture 2" descr="http://s54.radikal.ru/i144/1108/08/55b618bfcc0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728" y="1428736"/>
            <a:ext cx="6096000" cy="140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72" name="Прямоугольник 6"/>
          <p:cNvSpPr>
            <a:spLocks noChangeArrowheads="1"/>
          </p:cNvSpPr>
          <p:nvPr/>
        </p:nvSpPr>
        <p:spPr bwMode="auto">
          <a:xfrm>
            <a:off x="2786050" y="3000372"/>
            <a:ext cx="4119562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300" b="1" i="1" dirty="0" err="1">
                <a:latin typeface="Times New Roman" pitchFamily="18" charset="0"/>
                <a:cs typeface="Times New Roman" pitchFamily="18" charset="0"/>
              </a:rPr>
              <a:t>Молога</a:t>
            </a:r>
            <a:r>
              <a:rPr lang="ru-RU" sz="2300" b="1" i="1" dirty="0">
                <a:latin typeface="Times New Roman" pitchFamily="18" charset="0"/>
                <a:cs typeface="Times New Roman" pitchFamily="18" charset="0"/>
              </a:rPr>
              <a:t> – левый приток Волги</a:t>
            </a:r>
          </a:p>
        </p:txBody>
      </p:sp>
      <p:pic>
        <p:nvPicPr>
          <p:cNvPr id="7173" name="Picture 6" descr="http://www.aquaexpert.ru/pict/img_90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728" y="3786190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Прямоугольник 9"/>
          <p:cNvSpPr>
            <a:spLocks noChangeArrowheads="1"/>
          </p:cNvSpPr>
          <p:nvPr/>
        </p:nvSpPr>
        <p:spPr bwMode="auto">
          <a:xfrm>
            <a:off x="1285852" y="5786454"/>
            <a:ext cx="25003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300" b="1" i="1" dirty="0">
                <a:latin typeface="Times New Roman" pitchFamily="18" charset="0"/>
                <a:cs typeface="Times New Roman" pitchFamily="18" charset="0"/>
              </a:rPr>
              <a:t>Ока – правый приток Волги</a:t>
            </a:r>
          </a:p>
        </p:txBody>
      </p:sp>
      <p:pic>
        <p:nvPicPr>
          <p:cNvPr id="7175" name="Picture 8" descr="http://www.turliner.ru/images/kam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5008" y="3714752"/>
            <a:ext cx="235743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Прямоугольник 11"/>
          <p:cNvSpPr>
            <a:spLocks noChangeArrowheads="1"/>
          </p:cNvSpPr>
          <p:nvPr/>
        </p:nvSpPr>
        <p:spPr bwMode="auto">
          <a:xfrm>
            <a:off x="5572125" y="5643563"/>
            <a:ext cx="25003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300" b="1" i="1">
                <a:latin typeface="Times New Roman" pitchFamily="18" charset="0"/>
                <a:cs typeface="Times New Roman" pitchFamily="18" charset="0"/>
              </a:rPr>
              <a:t>Место слияния Волги и Камы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58259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Волга впадает в Каспийское море</a:t>
            </a:r>
            <a:endParaRPr lang="ru-RU" sz="36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0298" y="928670"/>
            <a:ext cx="664370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3441680"/>
            <a:ext cx="735811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Весной</a:t>
            </a:r>
            <a:r>
              <a:rPr lang="ru-RU" dirty="0" smtClean="0"/>
              <a:t> река полноводная и загрязненная в результате таяния льда и  снега, скорость течения воды увеличивается, начинается ледоход... </a:t>
            </a:r>
          </a:p>
          <a:p>
            <a:r>
              <a:rPr lang="ru-RU" sz="2000" b="1" dirty="0" smtClean="0"/>
              <a:t>Летом </a:t>
            </a:r>
            <a:r>
              <a:rPr lang="ru-RU" dirty="0" smtClean="0"/>
              <a:t> уровень воды понижается, увеличивается рост водорослей и микроорганизмов... </a:t>
            </a:r>
          </a:p>
          <a:p>
            <a:r>
              <a:rPr lang="ru-RU" sz="2000" b="1" dirty="0" smtClean="0"/>
              <a:t>Осенью</a:t>
            </a:r>
            <a:r>
              <a:rPr lang="ru-RU" dirty="0" smtClean="0"/>
              <a:t> с понижением температуры снижается активность в животном и растительном мире реки, часть рыбы уходит на дно в различные углубления.... улетают чайки и другие водоплавающие птицы, начинается ледостав, образуется ледяная крошка, могут образоваться глыбы льда.... </a:t>
            </a:r>
          </a:p>
          <a:p>
            <a:r>
              <a:rPr lang="ru-RU" sz="2000" b="1" dirty="0" smtClean="0"/>
              <a:t>Зимой</a:t>
            </a:r>
            <a:r>
              <a:rPr lang="ru-RU" dirty="0" smtClean="0"/>
              <a:t>  река замерзает, постепенно увеличивается толщина льда</a:t>
            </a:r>
            <a:endParaRPr lang="ru-RU" dirty="0"/>
          </a:p>
        </p:txBody>
      </p:sp>
      <p:pic>
        <p:nvPicPr>
          <p:cNvPr id="1026" name="Picture 2" descr="http://www.pics-zone.ru/img.php?url=http://www.fullhdoboi.ru/_ph/6/97229641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428604"/>
            <a:ext cx="3571900" cy="2531548"/>
          </a:xfrm>
          <a:prstGeom prst="rect">
            <a:avLst/>
          </a:prstGeom>
          <a:noFill/>
        </p:spPr>
      </p:pic>
      <p:pic>
        <p:nvPicPr>
          <p:cNvPr id="1028" name="Picture 4" descr="http://wap.photohost.ru/pictures/25197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428603"/>
            <a:ext cx="4036247" cy="2500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86842" cy="1500174"/>
          </a:xfrm>
        </p:spPr>
        <p:txBody>
          <a:bodyPr>
            <a:noAutofit/>
          </a:bodyPr>
          <a:lstStyle/>
          <a:p>
            <a:pPr algn="l"/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500042"/>
            <a:ext cx="8429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Растения Волги : камыш, стрелолист, рогоз, кувшинка, кубышка, тростник, различные водоросли;</a:t>
            </a:r>
          </a:p>
          <a:p>
            <a:r>
              <a:rPr lang="ru-RU" dirty="0" smtClean="0"/>
              <a:t>Животные Волги и ее притоков : рыбы, раки, моллюски, лягушки, бобры, ондатры, водоплавающие птицы – цапля, кряква, чайка</a:t>
            </a:r>
          </a:p>
          <a:p>
            <a:r>
              <a:rPr lang="ru-RU" dirty="0" smtClean="0"/>
              <a:t>В реке  обитает до 75-ти  видов рыб,  из них 40 – промысловых..  вобла, сельдь, лещ, судак, сазан, сом, щука, осётр, стерлядь)а и т.д.);</a:t>
            </a:r>
            <a:endParaRPr lang="ru-RU" dirty="0"/>
          </a:p>
        </p:txBody>
      </p:sp>
      <p:pic>
        <p:nvPicPr>
          <p:cNvPr id="6148" name="Picture 4" descr="http://club.foto.ru/gallery/images/photo/2010/11/03/166210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43570" y="2643182"/>
            <a:ext cx="2814336" cy="1916545"/>
          </a:xfrm>
          <a:prstGeom prst="rect">
            <a:avLst/>
          </a:prstGeom>
          <a:noFill/>
        </p:spPr>
      </p:pic>
      <p:pic>
        <p:nvPicPr>
          <p:cNvPr id="6150" name="Picture 6" descr="http://5klass.net/datas/okruzhajuschij-mir/Volga-v-CHuvashii/0009-009-ZHivotnyj-mir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071810"/>
            <a:ext cx="3959190" cy="2969393"/>
          </a:xfrm>
          <a:prstGeom prst="rect">
            <a:avLst/>
          </a:prstGeom>
          <a:noFill/>
        </p:spPr>
      </p:pic>
      <p:pic>
        <p:nvPicPr>
          <p:cNvPr id="6152" name="Picture 8" descr="http://www.rgo.ru/sites/default/files/styles/article_full/public/media/2015/09/podvodnaya_rastitelnost_1.jpg?itok=xQmsmh5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00562" y="4643446"/>
            <a:ext cx="4476750" cy="2095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1"/>
            <a:ext cx="8229600" cy="2350613"/>
          </a:xfrm>
        </p:spPr>
        <p:txBody>
          <a:bodyPr>
            <a:normAutofit/>
          </a:bodyPr>
          <a:lstStyle/>
          <a:p>
            <a:r>
              <a:rPr lang="ru-RU" sz="1900" dirty="0" smtClean="0"/>
              <a:t>Почти половина промышленности России находится на берегах Волги и ее притоках.. </a:t>
            </a:r>
          </a:p>
          <a:p>
            <a:r>
              <a:rPr lang="ru-RU" sz="1900" dirty="0" smtClean="0"/>
              <a:t>Мощные гидроэлектростанции перегородили реку каскадом плотин. Треть всей производимой в стране электроэнергии производится на волжских берегах</a:t>
            </a:r>
          </a:p>
          <a:p>
            <a:r>
              <a:rPr lang="ru-RU" sz="1900" dirty="0" smtClean="0"/>
              <a:t>Нужна вода и в сельском хозяйстве. Без полива нельзя получить хорошие урожаи.</a:t>
            </a:r>
          </a:p>
          <a:p>
            <a:endParaRPr lang="ru-RU" dirty="0"/>
          </a:p>
        </p:txBody>
      </p:sp>
      <p:pic>
        <p:nvPicPr>
          <p:cNvPr id="27650" name="Picture 2" descr="http://fs00.infourok.ru/images/doc/132/153888/img1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504" y="2492896"/>
            <a:ext cx="3255947" cy="2441961"/>
          </a:xfrm>
          <a:prstGeom prst="rect">
            <a:avLst/>
          </a:prstGeom>
          <a:noFill/>
        </p:spPr>
      </p:pic>
      <p:pic>
        <p:nvPicPr>
          <p:cNvPr id="27652" name="Picture 4" descr="http://fs00.infourok.ru/images/doc/132/153888/img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15816" y="4252276"/>
            <a:ext cx="3151949" cy="2363962"/>
          </a:xfrm>
          <a:prstGeom prst="rect">
            <a:avLst/>
          </a:prstGeom>
          <a:noFill/>
        </p:spPr>
      </p:pic>
      <p:pic>
        <p:nvPicPr>
          <p:cNvPr id="27654" name="Picture 6" descr="http://fs00.infourok.ru/images/doc/132/153888/640/img1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2001" y="2492896"/>
            <a:ext cx="3303117" cy="2477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000504"/>
            <a:ext cx="9144000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437112"/>
          </a:xfrm>
        </p:spPr>
        <p:txBody>
          <a:bodyPr>
            <a:noAutofit/>
          </a:bodyPr>
          <a:lstStyle/>
          <a:p>
            <a:pPr algn="l"/>
            <a:r>
              <a:rPr lang="ru-RU" sz="2000" smtClean="0">
                <a:solidFill>
                  <a:srgbClr val="000000"/>
                </a:solidFill>
                <a:latin typeface="Arial"/>
              </a:rPr>
              <a:t>Люди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влияют на реку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Волгу</a:t>
            </a:r>
            <a:br>
              <a:rPr lang="ru-RU" sz="2000" dirty="0" smtClean="0">
                <a:solidFill>
                  <a:srgbClr val="000000"/>
                </a:solidFill>
                <a:latin typeface="Arial"/>
              </a:rPr>
            </a:b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--  На реке Волге, располагается большое количество населённых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пунктов, а также 4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города-миллионера.. сточные воды этих городов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оказывается в реке. Лишь для 8% из них осуществляется полноценная очистка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.</a:t>
            </a:r>
            <a:br>
              <a:rPr lang="ru-RU" sz="2000" dirty="0" smtClean="0">
                <a:solidFill>
                  <a:srgbClr val="000000"/>
                </a:solidFill>
                <a:latin typeface="Arial"/>
              </a:rPr>
            </a:b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--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Волга всегда была очень богата рыбой, но количество рыбных богатств сократилось приблизительно в 10 раз.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Arial"/>
              </a:rPr>
            </a:b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-- Строительство гидроэлектростанций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и водохранилищ, а также углублении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русла изменило Волгу.</a:t>
            </a:r>
            <a:br>
              <a:rPr lang="ru-RU" sz="2000" dirty="0" smtClean="0">
                <a:solidFill>
                  <a:srgbClr val="000000"/>
                </a:solidFill>
                <a:latin typeface="Arial"/>
              </a:rPr>
            </a:b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--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Была проделана работа по связыванию Волги с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>другими реками(Дон, Москва). </a:t>
            </a:r>
            <a:r>
              <a:rPr lang="ru-RU" sz="2000" dirty="0">
                <a:solidFill>
                  <a:srgbClr val="000000"/>
                </a:solidFill>
                <a:latin typeface="Arial"/>
              </a:rPr>
              <a:t>У реки появился выход к северным и южным морям. </a:t>
            </a:r>
            <a:r>
              <a:rPr lang="ru-RU" sz="20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Arial"/>
              </a:rPr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371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Волга</vt:lpstr>
      <vt:lpstr>Слайд 2</vt:lpstr>
      <vt:lpstr>Слайд 3</vt:lpstr>
      <vt:lpstr>Слайд 4</vt:lpstr>
      <vt:lpstr>Волга впадает в Каспийское море</vt:lpstr>
      <vt:lpstr>Слайд 6</vt:lpstr>
      <vt:lpstr>Слайд 7</vt:lpstr>
      <vt:lpstr>Слайд 8</vt:lpstr>
      <vt:lpstr>Люди влияют на реку Волгу --  На реке Волге, располагается большое количество населённых пунктов, а также 4 города-миллионера.. сточные воды этих городов оказывается в реке. Лишь для 8% из них осуществляется полноценная очистка. -- Волга всегда была очень богата рыбой, но количество рыбных богатств сократилось приблизительно в 10 раз.  -- Строительство гидроэлектростанций и водохранилищ, а также углублении русла изменило Волгу. -- Была проделана работа по связыванию Волги с другими реками(Дон, Москва). У реки появился выход к северным и южным морям.  </vt:lpstr>
      <vt:lpstr>Как решить экологические проблемы Волги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Волга</dc:title>
  <dc:creator>Admin</dc:creator>
  <cp:lastModifiedBy>user</cp:lastModifiedBy>
  <cp:revision>24</cp:revision>
  <dcterms:created xsi:type="dcterms:W3CDTF">2003-12-31T22:14:12Z</dcterms:created>
  <dcterms:modified xsi:type="dcterms:W3CDTF">2016-07-25T09:04:37Z</dcterms:modified>
</cp:coreProperties>
</file>