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0" r:id="rId2"/>
    <p:sldId id="271" r:id="rId3"/>
    <p:sldId id="273" r:id="rId4"/>
    <p:sldId id="262" r:id="rId5"/>
    <p:sldId id="263" r:id="rId6"/>
    <p:sldId id="261" r:id="rId7"/>
    <p:sldId id="259" r:id="rId8"/>
    <p:sldId id="258" r:id="rId9"/>
    <p:sldId id="264" r:id="rId10"/>
    <p:sldId id="265" r:id="rId11"/>
    <p:sldId id="266" r:id="rId12"/>
    <p:sldId id="267" r:id="rId13"/>
    <p:sldId id="268" r:id="rId14"/>
    <p:sldId id="272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00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A92F8-1223-4806-9E00-AD28EA2155C7}" type="datetimeFigureOut">
              <a:rPr lang="ru-RU"/>
              <a:pPr>
                <a:defRPr/>
              </a:pPr>
              <a:t>18.08.2012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EC7E4-D73E-47F4-BDDC-D5822B296F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9CC19-904B-4ED8-A926-4748C93E0568}" type="datetimeFigureOut">
              <a:rPr lang="ru-RU"/>
              <a:pPr>
                <a:defRPr/>
              </a:pPr>
              <a:t>18.08.2012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1B592-640E-4CA2-B970-05F321FB13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D1B07-5E4C-4F8C-B147-1A762514F67A}" type="datetimeFigureOut">
              <a:rPr lang="ru-RU"/>
              <a:pPr>
                <a:defRPr/>
              </a:pPr>
              <a:t>18.08.2012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B6DA1-D9A9-4E0D-B533-E67B6AF79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9CFDB-5E2E-4281-9CB6-66B274EE492A}" type="datetimeFigureOut">
              <a:rPr lang="ru-RU"/>
              <a:pPr>
                <a:defRPr/>
              </a:pPr>
              <a:t>18.08.2012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DF355-551C-4AEC-9FC3-B2CAFA1F1B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A758A-9AD6-406B-892D-21158CD7CB23}" type="datetimeFigureOut">
              <a:rPr lang="ru-RU"/>
              <a:pPr>
                <a:defRPr/>
              </a:pPr>
              <a:t>18.08.2012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83F19-3FFA-4078-A0EB-F8372B6D49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B8119-4351-43AB-A4A7-AB63F57986A0}" type="datetimeFigureOut">
              <a:rPr lang="ru-RU"/>
              <a:pPr>
                <a:defRPr/>
              </a:pPr>
              <a:t>18.08.2012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7A5F1-3C09-4358-9C7F-8670F453F3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DFDDC-9C4C-432F-85BB-A726CDBD8895}" type="datetimeFigureOut">
              <a:rPr lang="ru-RU"/>
              <a:pPr>
                <a:defRPr/>
              </a:pPr>
              <a:t>18.08.2012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50432-83CD-46D3-844B-5594E1751F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2B479-B3C4-4CFF-8FC7-21E123141421}" type="datetimeFigureOut">
              <a:rPr lang="ru-RU"/>
              <a:pPr>
                <a:defRPr/>
              </a:pPr>
              <a:t>18.08.2012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F64F7-190F-4C5F-A248-36D63E800F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63CF8-B25B-4550-B7AF-CF049A548150}" type="datetimeFigureOut">
              <a:rPr lang="ru-RU"/>
              <a:pPr>
                <a:defRPr/>
              </a:pPr>
              <a:t>18.08.2012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EA000-4C94-4FF8-9FD0-B07D25EB41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2E03C-C246-4ED3-AF69-FD1C281666FD}" type="datetimeFigureOut">
              <a:rPr lang="ru-RU"/>
              <a:pPr>
                <a:defRPr/>
              </a:pPr>
              <a:t>18.08.2012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68F91-2F56-4100-8F0C-30C4729B79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F8378-49D5-4374-880E-82E85AB3DB0E}" type="datetimeFigureOut">
              <a:rPr lang="ru-RU"/>
              <a:pPr>
                <a:defRPr/>
              </a:pPr>
              <a:t>18.08.2012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53B9D-25F4-4622-A4B4-6E46B5B462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8D8F762-8624-4FC5-B1B5-84F7702B603E}" type="datetimeFigureOut">
              <a:rPr lang="ru-RU"/>
              <a:pPr>
                <a:defRPr/>
              </a:pPr>
              <a:t>18.08.2012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0422F99-C8DC-4E54-9E5C-81F88419BD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5" r:id="rId2"/>
    <p:sldLayoutId id="2147483764" r:id="rId3"/>
    <p:sldLayoutId id="2147483763" r:id="rId4"/>
    <p:sldLayoutId id="2147483762" r:id="rId5"/>
    <p:sldLayoutId id="2147483761" r:id="rId6"/>
    <p:sldLayoutId id="2147483760" r:id="rId7"/>
    <p:sldLayoutId id="2147483759" r:id="rId8"/>
    <p:sldLayoutId id="2147483767" r:id="rId9"/>
    <p:sldLayoutId id="2147483758" r:id="rId10"/>
    <p:sldLayoutId id="214748375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8D89A4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8D89A4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748560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prezentacii.com/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prezentacii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57298"/>
            <a:ext cx="8305800" cy="457203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Проецирование</a:t>
            </a:r>
            <a:r>
              <a:rPr lang="en-US" sz="7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.</a:t>
            </a:r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ru-RU" sz="7200" dirty="0" smtClean="0">
                <a:solidFill>
                  <a:schemeClr val="accent2">
                    <a:lumMod val="50000"/>
                  </a:schemeClr>
                </a:solidFill>
              </a:rPr>
              <a:t> Виды проецирования</a:t>
            </a:r>
            <a:endParaRPr lang="ru-RU" sz="7200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3786188" y="0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hlinkClick r:id="rId2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Параллельное</a:t>
            </a:r>
            <a:endParaRPr lang="ru-RU" dirty="0">
              <a:solidFill>
                <a:srgbClr val="002060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857250" y="5715000"/>
            <a:ext cx="7643813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929563" y="5000625"/>
            <a:ext cx="571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h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10" name="Минус 9"/>
          <p:cNvSpPr/>
          <p:nvPr/>
        </p:nvSpPr>
        <p:spPr>
          <a:xfrm>
            <a:off x="2357438" y="3071813"/>
            <a:ext cx="3786187" cy="21431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428875" y="2357438"/>
            <a:ext cx="6429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800">
              <a:latin typeface="Constantia" pitchFamily="18" charset="0"/>
            </a:endParaRPr>
          </a:p>
          <a:p>
            <a:r>
              <a:rPr lang="en-US" sz="2800">
                <a:latin typeface="Constantia" pitchFamily="18" charset="0"/>
              </a:rPr>
              <a:t>A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715000" y="2786063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B</a:t>
            </a:r>
            <a:endParaRPr lang="ru-RU" sz="2800">
              <a:latin typeface="Constantia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>
            <a:off x="1605757" y="4464844"/>
            <a:ext cx="250190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10" idx="0"/>
          </p:cNvCxnSpPr>
          <p:nvPr/>
        </p:nvCxnSpPr>
        <p:spPr>
          <a:xfrm>
            <a:off x="5641975" y="3178175"/>
            <a:ext cx="1588" cy="26082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571750" y="5929313"/>
            <a:ext cx="500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A’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357813" y="5929313"/>
            <a:ext cx="500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B’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19" name="Минус 18"/>
          <p:cNvSpPr/>
          <p:nvPr/>
        </p:nvSpPr>
        <p:spPr>
          <a:xfrm flipV="1">
            <a:off x="2357438" y="5500688"/>
            <a:ext cx="3786187" cy="357187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/>
      <p:bldP spid="12" grpId="0"/>
      <p:bldP spid="17" grpId="0"/>
      <p:bldP spid="18" grpId="0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Перпендикулярное </a:t>
            </a:r>
            <a:endParaRPr lang="ru-RU" dirty="0">
              <a:solidFill>
                <a:srgbClr val="002060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928688" y="5357813"/>
            <a:ext cx="7215187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7572375" y="4643438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h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7" name="Цилиндр 6"/>
          <p:cNvSpPr/>
          <p:nvPr/>
        </p:nvSpPr>
        <p:spPr>
          <a:xfrm>
            <a:off x="4214813" y="2143125"/>
            <a:ext cx="142875" cy="22860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1" name="Прямая со стрелкой 10"/>
          <p:cNvCxnSpPr>
            <a:stCxn id="7" idx="3"/>
          </p:cNvCxnSpPr>
          <p:nvPr/>
        </p:nvCxnSpPr>
        <p:spPr>
          <a:xfrm rot="5400000">
            <a:off x="3856038" y="4857750"/>
            <a:ext cx="858838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Блок-схема: узел 12"/>
          <p:cNvSpPr/>
          <p:nvPr/>
        </p:nvSpPr>
        <p:spPr>
          <a:xfrm>
            <a:off x="4143375" y="5286375"/>
            <a:ext cx="285750" cy="142875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Наклонное </a:t>
            </a:r>
            <a:endParaRPr lang="ru-RU" dirty="0">
              <a:solidFill>
                <a:srgbClr val="002060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071563" y="5286375"/>
            <a:ext cx="700087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7715250" y="4714875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h</a:t>
            </a:r>
            <a:endParaRPr lang="ru-RU" sz="2800">
              <a:latin typeface="Constantia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2571750" y="2714625"/>
            <a:ext cx="2857500" cy="121443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8" name="TextBox 10"/>
          <p:cNvSpPr txBox="1">
            <a:spLocks noChangeArrowheads="1"/>
          </p:cNvSpPr>
          <p:nvPr/>
        </p:nvSpPr>
        <p:spPr bwMode="auto">
          <a:xfrm>
            <a:off x="1928813" y="3286125"/>
            <a:ext cx="4286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800">
              <a:latin typeface="Constantia" pitchFamily="18" charset="0"/>
            </a:endParaRPr>
          </a:p>
          <a:p>
            <a:r>
              <a:rPr lang="en-US" sz="2800">
                <a:latin typeface="Constantia" pitchFamily="18" charset="0"/>
              </a:rPr>
              <a:t>A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13319" name="TextBox 11"/>
          <p:cNvSpPr txBox="1">
            <a:spLocks noChangeArrowheads="1"/>
          </p:cNvSpPr>
          <p:nvPr/>
        </p:nvSpPr>
        <p:spPr bwMode="auto">
          <a:xfrm>
            <a:off x="5572125" y="2357438"/>
            <a:ext cx="571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B</a:t>
            </a:r>
            <a:endParaRPr lang="ru-RU" sz="2800">
              <a:latin typeface="Constantia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5400000">
            <a:off x="1963737" y="4608513"/>
            <a:ext cx="1357313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4143375" y="4000500"/>
            <a:ext cx="257333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Минус 18"/>
          <p:cNvSpPr/>
          <p:nvPr/>
        </p:nvSpPr>
        <p:spPr>
          <a:xfrm>
            <a:off x="2143125" y="5143500"/>
            <a:ext cx="3857625" cy="285750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23" name="TextBox 19"/>
          <p:cNvSpPr txBox="1">
            <a:spLocks noChangeArrowheads="1"/>
          </p:cNvSpPr>
          <p:nvPr/>
        </p:nvSpPr>
        <p:spPr bwMode="auto">
          <a:xfrm>
            <a:off x="2428875" y="5357813"/>
            <a:ext cx="571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A’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13324" name="TextBox 20"/>
          <p:cNvSpPr txBox="1">
            <a:spLocks noChangeArrowheads="1"/>
          </p:cNvSpPr>
          <p:nvPr/>
        </p:nvSpPr>
        <p:spPr bwMode="auto">
          <a:xfrm>
            <a:off x="5286375" y="5429250"/>
            <a:ext cx="642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B’</a:t>
            </a:r>
            <a:endParaRPr lang="ru-RU" sz="280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rgbClr val="002060"/>
                </a:solidFill>
              </a:rPr>
              <a:t>Выводы: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200" smtClean="0"/>
              <a:t>Если фигура </a:t>
            </a:r>
            <a:r>
              <a:rPr lang="ru-RU" sz="3200" smtClean="0">
                <a:solidFill>
                  <a:srgbClr val="C00000"/>
                </a:solidFill>
              </a:rPr>
              <a:t>параллельна</a:t>
            </a:r>
            <a:r>
              <a:rPr lang="ru-RU" sz="3200" smtClean="0"/>
              <a:t> плоскости проекции, то она проецируется в </a:t>
            </a:r>
            <a:r>
              <a:rPr lang="ru-RU" sz="3200" smtClean="0">
                <a:solidFill>
                  <a:srgbClr val="C00000"/>
                </a:solidFill>
              </a:rPr>
              <a:t>натуральную величину</a:t>
            </a:r>
          </a:p>
          <a:p>
            <a:pPr algn="just"/>
            <a:r>
              <a:rPr lang="ru-RU" sz="3200" smtClean="0"/>
              <a:t>Если фигура </a:t>
            </a:r>
            <a:r>
              <a:rPr lang="ru-RU" sz="3200" smtClean="0">
                <a:solidFill>
                  <a:srgbClr val="C00000"/>
                </a:solidFill>
              </a:rPr>
              <a:t>перпендикулярна </a:t>
            </a:r>
            <a:r>
              <a:rPr lang="ru-RU" sz="3200" smtClean="0"/>
              <a:t>плоскости проекции, то она проецируется в </a:t>
            </a:r>
            <a:r>
              <a:rPr lang="ru-RU" sz="3200" smtClean="0">
                <a:solidFill>
                  <a:srgbClr val="C00000"/>
                </a:solidFill>
              </a:rPr>
              <a:t>точку</a:t>
            </a:r>
          </a:p>
          <a:p>
            <a:pPr algn="just"/>
            <a:r>
              <a:rPr lang="ru-RU" sz="3200" smtClean="0"/>
              <a:t>Если фигура расположена </a:t>
            </a:r>
            <a:r>
              <a:rPr lang="ru-RU" sz="3200" smtClean="0">
                <a:solidFill>
                  <a:srgbClr val="C00000"/>
                </a:solidFill>
              </a:rPr>
              <a:t>наклонно</a:t>
            </a:r>
            <a:r>
              <a:rPr lang="ru-RU" sz="3200" smtClean="0"/>
              <a:t> к плоскости проекции, то размеры фигуры </a:t>
            </a:r>
            <a:r>
              <a:rPr lang="ru-RU" sz="3200" smtClean="0">
                <a:solidFill>
                  <a:srgbClr val="C00000"/>
                </a:solidFill>
              </a:rPr>
              <a:t>искажаются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rgbClr val="002060"/>
                </a:solidFill>
              </a:rPr>
              <a:t>Контрольные вопросы: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smtClean="0"/>
              <a:t>Назовите виды проецирования.</a:t>
            </a:r>
          </a:p>
          <a:p>
            <a:r>
              <a:rPr lang="ru-RU" sz="3600" smtClean="0"/>
              <a:t>Какой вид проецирования используется в машиностроительном и строительном черчении? Почему?</a:t>
            </a:r>
          </a:p>
          <a:p>
            <a:r>
              <a:rPr lang="ru-RU" sz="3600" smtClean="0"/>
              <a:t>Влияет ли расположение предмета относительно плоскости </a:t>
            </a:r>
            <a:r>
              <a:rPr lang="en-US" sz="3600" smtClean="0"/>
              <a:t> </a:t>
            </a:r>
            <a:r>
              <a:rPr lang="ru-RU" sz="3600" smtClean="0">
                <a:latin typeface="Arial" charset="0"/>
              </a:rPr>
              <a:t> </a:t>
            </a:r>
            <a:r>
              <a:rPr lang="ru-RU" sz="3600" smtClean="0">
                <a:latin typeface="Times New Roman" pitchFamily="18" charset="0"/>
              </a:rPr>
              <a:t>на его проекцию?</a:t>
            </a:r>
          </a:p>
          <a:p>
            <a:endParaRPr lang="ru-RU" sz="32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rgbClr val="002060"/>
                </a:solidFill>
              </a:rPr>
              <a:t>Практическая работа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Выполните центральное проецирование  (центр О) фигуры  на плоскость </a:t>
            </a:r>
            <a:r>
              <a:rPr lang="en-US" smtClean="0"/>
              <a:t>h</a:t>
            </a:r>
            <a:r>
              <a:rPr lang="ru-RU" smtClean="0"/>
              <a:t>.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00125" y="5857875"/>
            <a:ext cx="72151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Блок-схема: узел 5"/>
          <p:cNvSpPr/>
          <p:nvPr/>
        </p:nvSpPr>
        <p:spPr>
          <a:xfrm>
            <a:off x="8215313" y="5715000"/>
            <a:ext cx="214312" cy="2143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90" name="TextBox 6"/>
          <p:cNvSpPr txBox="1">
            <a:spLocks noChangeArrowheads="1"/>
          </p:cNvSpPr>
          <p:nvPr/>
        </p:nvSpPr>
        <p:spPr bwMode="auto">
          <a:xfrm>
            <a:off x="8001000" y="5214938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nstantia" pitchFamily="18" charset="0"/>
              </a:rPr>
              <a:t>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16013" y="2924175"/>
            <a:ext cx="1857375" cy="2928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92" name="TextBox 8"/>
          <p:cNvSpPr txBox="1">
            <a:spLocks noChangeArrowheads="1"/>
          </p:cNvSpPr>
          <p:nvPr/>
        </p:nvSpPr>
        <p:spPr bwMode="auto">
          <a:xfrm>
            <a:off x="1403350" y="2997200"/>
            <a:ext cx="428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h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10" name="Стрелка вверх 9"/>
          <p:cNvSpPr/>
          <p:nvPr/>
        </p:nvSpPr>
        <p:spPr>
          <a:xfrm>
            <a:off x="4000500" y="4429125"/>
            <a:ext cx="642938" cy="142875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2" name="Прямая соединительная линия 11"/>
          <p:cNvCxnSpPr>
            <a:cxnSpLocks noChangeShapeType="1"/>
            <a:stCxn id="6" idx="2"/>
            <a:endCxn id="13" idx="0"/>
          </p:cNvCxnSpPr>
          <p:nvPr/>
        </p:nvCxnSpPr>
        <p:spPr bwMode="auto">
          <a:xfrm flipH="1" flipV="1">
            <a:off x="1903413" y="3560763"/>
            <a:ext cx="6299200" cy="22621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3" name="Стрелка вверх 12"/>
          <p:cNvSpPr/>
          <p:nvPr/>
        </p:nvSpPr>
        <p:spPr>
          <a:xfrm>
            <a:off x="1331913" y="3573463"/>
            <a:ext cx="1143000" cy="228600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0" name="Прямая соединительная линия 19"/>
          <p:cNvCxnSpPr>
            <a:cxnSpLocks noChangeShapeType="1"/>
            <a:stCxn id="6" idx="2"/>
            <a:endCxn id="13" idx="3"/>
          </p:cNvCxnSpPr>
          <p:nvPr/>
        </p:nvCxnSpPr>
        <p:spPr bwMode="auto">
          <a:xfrm flipH="1" flipV="1">
            <a:off x="2487613" y="4144963"/>
            <a:ext cx="5715000" cy="16779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1357313" y="4143375"/>
            <a:ext cx="6858000" cy="16795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cxnSpLocks noChangeShapeType="1"/>
            <a:stCxn id="6" idx="2"/>
            <a:endCxn id="13" idx="2"/>
          </p:cNvCxnSpPr>
          <p:nvPr/>
        </p:nvCxnSpPr>
        <p:spPr bwMode="auto">
          <a:xfrm flipH="1">
            <a:off x="1903413" y="5822950"/>
            <a:ext cx="6299200" cy="4921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6400" name="Содержимое 2"/>
          <p:cNvSpPr>
            <a:spLocks/>
          </p:cNvSpPr>
          <p:nvPr/>
        </p:nvSpPr>
        <p:spPr bwMode="auto">
          <a:xfrm>
            <a:off x="468313" y="191611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ct val="20000"/>
              </a:spcBef>
              <a:buClr>
                <a:srgbClr val="8D89A4"/>
              </a:buClr>
              <a:buSzPct val="95000"/>
              <a:buFont typeface="Wingdings 2" pitchFamily="18" charset="2"/>
              <a:buChar char=""/>
            </a:pPr>
            <a:r>
              <a:rPr lang="ru-RU" sz="2600">
                <a:latin typeface="Constantia" pitchFamily="18" charset="0"/>
              </a:rPr>
              <a:t>Выполните центральное проецирование  (центр О) фигуры  на плоскость </a:t>
            </a:r>
            <a:r>
              <a:rPr lang="en-US" sz="2600">
                <a:latin typeface="Constantia" pitchFamily="18" charset="0"/>
              </a:rPr>
              <a:t>h</a:t>
            </a:r>
            <a:r>
              <a:rPr lang="ru-RU" sz="2600">
                <a:latin typeface="Constantia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4724400"/>
          </a:xfrm>
        </p:spPr>
        <p:txBody>
          <a:bodyPr/>
          <a:lstStyle/>
          <a:p>
            <a:pPr algn="ctr"/>
            <a:endParaRPr lang="ru-RU" smtClean="0">
              <a:solidFill>
                <a:srgbClr val="002060"/>
              </a:solidFill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ru-RU" sz="3200" smtClean="0"/>
          </a:p>
          <a:p>
            <a:pPr algn="ctr">
              <a:buFont typeface="Wingdings 2" pitchFamily="18" charset="2"/>
              <a:buNone/>
            </a:pPr>
            <a:r>
              <a:rPr lang="ru-RU" sz="7200" smtClean="0">
                <a:solidFill>
                  <a:srgbClr val="FF0000"/>
                </a:solidFill>
              </a:rPr>
              <a:t>Желаю успехов!</a:t>
            </a: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3786188" y="0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hlinkClick r:id="rId2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rgbClr val="002060"/>
                </a:solidFill>
              </a:rPr>
              <a:t>Вопросы для повторения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Какой документ регламентирует правила оформления чертежей?</a:t>
            </a:r>
          </a:p>
          <a:p>
            <a:pPr algn="just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Какие размеры и площадь имеет формат А0?</a:t>
            </a:r>
          </a:p>
          <a:p>
            <a:pPr algn="just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Какова высота строчной буквы 7-го шрифта?</a:t>
            </a:r>
          </a:p>
          <a:p>
            <a:pPr algn="just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Какова высота строчной буквы с отростком 10-го шрифта?</a:t>
            </a:r>
          </a:p>
          <a:p>
            <a:pPr algn="just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Что означает надпись 5:1?</a:t>
            </a:r>
          </a:p>
          <a:p>
            <a:pPr algn="just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Какая линия используется для начертания  центровых линий?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9700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79613" y="549275"/>
            <a:ext cx="4608512" cy="6308725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43902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6700" dirty="0" smtClean="0">
                <a:solidFill>
                  <a:srgbClr val="002060"/>
                </a:solidFill>
              </a:rPr>
              <a:t>Центральное</a:t>
            </a:r>
            <a:endParaRPr lang="ru-RU" sz="6700" dirty="0">
              <a:solidFill>
                <a:srgbClr val="002060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714375" y="5643563"/>
            <a:ext cx="771525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Цилиндр 4"/>
          <p:cNvSpPr/>
          <p:nvPr/>
        </p:nvSpPr>
        <p:spPr>
          <a:xfrm>
            <a:off x="4929188" y="4429125"/>
            <a:ext cx="214312" cy="1214438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олнце 5"/>
          <p:cNvSpPr/>
          <p:nvPr/>
        </p:nvSpPr>
        <p:spPr>
          <a:xfrm>
            <a:off x="7572375" y="2500313"/>
            <a:ext cx="714375" cy="714375"/>
          </a:xfrm>
          <a:prstGeom prst="su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10800000" flipV="1">
            <a:off x="2571750" y="2857500"/>
            <a:ext cx="5357813" cy="27860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5143500" y="2857500"/>
            <a:ext cx="2786063" cy="27860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Минус 10"/>
          <p:cNvSpPr/>
          <p:nvPr/>
        </p:nvSpPr>
        <p:spPr>
          <a:xfrm>
            <a:off x="2214563" y="5572125"/>
            <a:ext cx="3143250" cy="71438"/>
          </a:xfrm>
          <a:prstGeom prst="mathMin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786688" y="2071688"/>
            <a:ext cx="571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nstantia" pitchFamily="18" charset="0"/>
              </a:rPr>
              <a:t>О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714875" y="3786188"/>
            <a:ext cx="500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nstantia" pitchFamily="18" charset="0"/>
              </a:rPr>
              <a:t>В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000625" y="5715000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nstantia" pitchFamily="18" charset="0"/>
              </a:rPr>
              <a:t>А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428875" y="5715000"/>
            <a:ext cx="571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nstantia" pitchFamily="18" charset="0"/>
              </a:rPr>
              <a:t>В</a:t>
            </a:r>
            <a:r>
              <a:rPr lang="en-US" sz="2800">
                <a:latin typeface="Constantia" pitchFamily="18" charset="0"/>
              </a:rPr>
              <a:t>’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85813" y="5072063"/>
            <a:ext cx="500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h</a:t>
            </a:r>
            <a:endParaRPr lang="ru-RU" sz="280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1" grpId="0" animBg="1"/>
      <p:bldP spid="13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08197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dirty="0" smtClean="0">
                <a:solidFill>
                  <a:srgbClr val="002060"/>
                </a:solidFill>
              </a:rPr>
              <a:t/>
            </a:r>
            <a:br>
              <a:rPr lang="ru-RU" sz="6000" dirty="0" smtClean="0">
                <a:solidFill>
                  <a:srgbClr val="002060"/>
                </a:solidFill>
              </a:rPr>
            </a:br>
            <a:r>
              <a:rPr lang="ru-RU" sz="6000" dirty="0" smtClean="0">
                <a:solidFill>
                  <a:srgbClr val="002060"/>
                </a:solidFill>
              </a:rPr>
              <a:t/>
            </a:r>
            <a:br>
              <a:rPr lang="ru-RU" sz="6000" dirty="0" smtClean="0">
                <a:solidFill>
                  <a:srgbClr val="002060"/>
                </a:solidFill>
              </a:rPr>
            </a:br>
            <a:r>
              <a:rPr lang="ru-RU" sz="6000" dirty="0" smtClean="0">
                <a:solidFill>
                  <a:srgbClr val="002060"/>
                </a:solidFill>
              </a:rPr>
              <a:t>Параллельное</a:t>
            </a:r>
            <a:br>
              <a:rPr lang="ru-RU" sz="6000" dirty="0" smtClean="0">
                <a:solidFill>
                  <a:srgbClr val="002060"/>
                </a:solidFill>
              </a:rPr>
            </a:br>
            <a:r>
              <a:rPr lang="ru-RU" sz="6000" dirty="0" smtClean="0">
                <a:solidFill>
                  <a:srgbClr val="002060"/>
                </a:solidFill>
              </a:rPr>
              <a:t>косоугольное </a:t>
            </a:r>
            <a:br>
              <a:rPr lang="ru-RU" sz="6000" dirty="0" smtClean="0">
                <a:solidFill>
                  <a:srgbClr val="002060"/>
                </a:solidFill>
              </a:rPr>
            </a:b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3" name="Правильный пятиугольник 2"/>
          <p:cNvSpPr/>
          <p:nvPr/>
        </p:nvSpPr>
        <p:spPr>
          <a:xfrm>
            <a:off x="928688" y="2286000"/>
            <a:ext cx="2500312" cy="11430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араллелограмм 3"/>
          <p:cNvSpPr/>
          <p:nvPr/>
        </p:nvSpPr>
        <p:spPr>
          <a:xfrm>
            <a:off x="857250" y="3929063"/>
            <a:ext cx="7643813" cy="2357437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7786688" y="3929063"/>
            <a:ext cx="500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h</a:t>
            </a:r>
            <a:endParaRPr lang="ru-RU" sz="2800">
              <a:latin typeface="Constantia" pitchFamily="18" charset="0"/>
            </a:endParaRPr>
          </a:p>
        </p:txBody>
      </p:sp>
      <p:cxnSp>
        <p:nvCxnSpPr>
          <p:cNvPr id="7" name="Прямая со стрелкой 6"/>
          <p:cNvCxnSpPr>
            <a:stCxn id="3" idx="2"/>
            <a:endCxn id="16" idx="2"/>
          </p:cNvCxnSpPr>
          <p:nvPr/>
        </p:nvCxnSpPr>
        <p:spPr>
          <a:xfrm rot="16200000" flipH="1">
            <a:off x="1412875" y="3422650"/>
            <a:ext cx="1857375" cy="18700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3" idx="1"/>
            <a:endCxn id="16" idx="1"/>
          </p:cNvCxnSpPr>
          <p:nvPr/>
        </p:nvCxnSpPr>
        <p:spPr>
          <a:xfrm rot="10800000" flipH="1" flipV="1">
            <a:off x="928688" y="2722563"/>
            <a:ext cx="1857375" cy="18573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3" idx="0"/>
            <a:endCxn id="16" idx="0"/>
          </p:cNvCxnSpPr>
          <p:nvPr/>
        </p:nvCxnSpPr>
        <p:spPr>
          <a:xfrm rot="16200000" flipH="1">
            <a:off x="2196306" y="2267744"/>
            <a:ext cx="1857375" cy="18938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3" idx="5"/>
          </p:cNvCxnSpPr>
          <p:nvPr/>
        </p:nvCxnSpPr>
        <p:spPr>
          <a:xfrm>
            <a:off x="3429000" y="2722563"/>
            <a:ext cx="2000250" cy="18494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авильный пятиугольник 15"/>
          <p:cNvSpPr/>
          <p:nvPr/>
        </p:nvSpPr>
        <p:spPr>
          <a:xfrm>
            <a:off x="2786063" y="4143375"/>
            <a:ext cx="2571750" cy="1143000"/>
          </a:xfrm>
          <a:prstGeom prst="pent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9" name="Прямая со стрелкой 8"/>
          <p:cNvCxnSpPr>
            <a:stCxn id="3" idx="4"/>
            <a:endCxn id="16" idx="4"/>
          </p:cNvCxnSpPr>
          <p:nvPr/>
        </p:nvCxnSpPr>
        <p:spPr>
          <a:xfrm rot="16200000" flipH="1">
            <a:off x="2980531" y="3399632"/>
            <a:ext cx="1857375" cy="19161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6" name="TextBox 21"/>
          <p:cNvSpPr txBox="1">
            <a:spLocks noChangeArrowheads="1"/>
          </p:cNvSpPr>
          <p:nvPr/>
        </p:nvSpPr>
        <p:spPr bwMode="auto">
          <a:xfrm>
            <a:off x="785813" y="3143250"/>
            <a:ext cx="642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A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6157" name="TextBox 22"/>
          <p:cNvSpPr txBox="1">
            <a:spLocks noChangeArrowheads="1"/>
          </p:cNvSpPr>
          <p:nvPr/>
        </p:nvSpPr>
        <p:spPr bwMode="auto">
          <a:xfrm>
            <a:off x="428625" y="2143125"/>
            <a:ext cx="7143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800">
              <a:latin typeface="Constantia" pitchFamily="18" charset="0"/>
            </a:endParaRPr>
          </a:p>
          <a:p>
            <a:r>
              <a:rPr lang="en-US" sz="2800">
                <a:latin typeface="Constantia" pitchFamily="18" charset="0"/>
              </a:rPr>
              <a:t>  B  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6158" name="TextBox 23"/>
          <p:cNvSpPr txBox="1">
            <a:spLocks noChangeArrowheads="1"/>
          </p:cNvSpPr>
          <p:nvPr/>
        </p:nvSpPr>
        <p:spPr bwMode="auto">
          <a:xfrm>
            <a:off x="1928813" y="1643063"/>
            <a:ext cx="500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C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6159" name="TextBox 24"/>
          <p:cNvSpPr txBox="1">
            <a:spLocks noChangeArrowheads="1"/>
          </p:cNvSpPr>
          <p:nvPr/>
        </p:nvSpPr>
        <p:spPr bwMode="auto">
          <a:xfrm>
            <a:off x="3357563" y="2000250"/>
            <a:ext cx="64293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800">
              <a:latin typeface="Constantia" pitchFamily="18" charset="0"/>
            </a:endParaRPr>
          </a:p>
          <a:p>
            <a:r>
              <a:rPr lang="en-US" sz="2800">
                <a:latin typeface="Constantia" pitchFamily="18" charset="0"/>
              </a:rPr>
              <a:t>  D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6160" name="TextBox 25"/>
          <p:cNvSpPr txBox="1">
            <a:spLocks noChangeArrowheads="1"/>
          </p:cNvSpPr>
          <p:nvPr/>
        </p:nvSpPr>
        <p:spPr bwMode="auto">
          <a:xfrm>
            <a:off x="3143250" y="3000375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E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857500" y="5143500"/>
            <a:ext cx="642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A’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714625" y="4000500"/>
            <a:ext cx="571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B’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4929188" y="5143500"/>
            <a:ext cx="500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E’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5500688" y="4143375"/>
            <a:ext cx="642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D’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4000500" y="3714750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C’</a:t>
            </a:r>
            <a:endParaRPr lang="ru-RU" sz="280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7" grpId="0"/>
      <p:bldP spid="28" grpId="0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305800" cy="157163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Параллельное прямоугольное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Проецирование точки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араллелограмм 2"/>
          <p:cNvSpPr/>
          <p:nvPr/>
        </p:nvSpPr>
        <p:spPr>
          <a:xfrm>
            <a:off x="1714500" y="3786188"/>
            <a:ext cx="5929313" cy="2500312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Блок-схема: узел 3"/>
          <p:cNvSpPr/>
          <p:nvPr/>
        </p:nvSpPr>
        <p:spPr>
          <a:xfrm>
            <a:off x="4857750" y="2286000"/>
            <a:ext cx="285750" cy="357188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6" name="Прямая со стрелкой 5"/>
          <p:cNvCxnSpPr/>
          <p:nvPr/>
        </p:nvCxnSpPr>
        <p:spPr>
          <a:xfrm rot="16200000" flipH="1">
            <a:off x="3965575" y="3606800"/>
            <a:ext cx="207168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4" name="TextBox 6"/>
          <p:cNvSpPr txBox="1">
            <a:spLocks noChangeArrowheads="1"/>
          </p:cNvSpPr>
          <p:nvPr/>
        </p:nvSpPr>
        <p:spPr bwMode="auto">
          <a:xfrm>
            <a:off x="5143500" y="1928813"/>
            <a:ext cx="928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A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4857750" y="4643438"/>
            <a:ext cx="285750" cy="28575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143500" y="4572000"/>
            <a:ext cx="785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A’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7177" name="TextBox 9"/>
          <p:cNvSpPr txBox="1">
            <a:spLocks noChangeArrowheads="1"/>
          </p:cNvSpPr>
          <p:nvPr/>
        </p:nvSpPr>
        <p:spPr bwMode="auto">
          <a:xfrm>
            <a:off x="6643688" y="3786188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h</a:t>
            </a:r>
            <a:endParaRPr lang="ru-RU" sz="280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Проецирование отрезка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араллелограмм 2"/>
          <p:cNvSpPr/>
          <p:nvPr/>
        </p:nvSpPr>
        <p:spPr>
          <a:xfrm>
            <a:off x="1500188" y="3571875"/>
            <a:ext cx="6357937" cy="2500313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Блок-схема: узел 3"/>
          <p:cNvSpPr/>
          <p:nvPr/>
        </p:nvSpPr>
        <p:spPr>
          <a:xfrm>
            <a:off x="3214688" y="2286000"/>
            <a:ext cx="214312" cy="214313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5286375" y="2286000"/>
            <a:ext cx="214313" cy="214313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 flipH="1" flipV="1">
            <a:off x="4249738" y="1322388"/>
            <a:ext cx="1587" cy="2071687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9" name="TextBox 7"/>
          <p:cNvSpPr txBox="1">
            <a:spLocks noChangeArrowheads="1"/>
          </p:cNvSpPr>
          <p:nvPr/>
        </p:nvSpPr>
        <p:spPr bwMode="auto">
          <a:xfrm>
            <a:off x="3000375" y="1785938"/>
            <a:ext cx="571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A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8200" name="TextBox 8"/>
          <p:cNvSpPr txBox="1">
            <a:spLocks noChangeArrowheads="1"/>
          </p:cNvSpPr>
          <p:nvPr/>
        </p:nvSpPr>
        <p:spPr bwMode="auto">
          <a:xfrm>
            <a:off x="5214938" y="1785938"/>
            <a:ext cx="571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B</a:t>
            </a:r>
            <a:endParaRPr lang="ru-RU" sz="2800">
              <a:latin typeface="Constantia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>
            <a:off x="2286000" y="3357563"/>
            <a:ext cx="1889125" cy="317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5" idx="3"/>
          </p:cNvCxnSpPr>
          <p:nvPr/>
        </p:nvCxnSpPr>
        <p:spPr>
          <a:xfrm rot="5400000">
            <a:off x="4357687" y="3397251"/>
            <a:ext cx="1889125" cy="317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571750" y="4143375"/>
            <a:ext cx="642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A’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429250" y="4071938"/>
            <a:ext cx="571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B’</a:t>
            </a:r>
            <a:endParaRPr lang="ru-RU" sz="2800">
              <a:latin typeface="Constantia" pitchFamily="18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3143250" y="4429125"/>
            <a:ext cx="2071688" cy="603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Блок-схема: узел 20"/>
          <p:cNvSpPr/>
          <p:nvPr/>
        </p:nvSpPr>
        <p:spPr>
          <a:xfrm>
            <a:off x="3143250" y="4357688"/>
            <a:ext cx="214313" cy="214312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5214938" y="4357688"/>
            <a:ext cx="214312" cy="214312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208" name="TextBox 16"/>
          <p:cNvSpPr txBox="1">
            <a:spLocks noChangeArrowheads="1"/>
          </p:cNvSpPr>
          <p:nvPr/>
        </p:nvSpPr>
        <p:spPr bwMode="auto">
          <a:xfrm>
            <a:off x="6786563" y="4000500"/>
            <a:ext cx="12144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h</a:t>
            </a:r>
            <a:endParaRPr lang="ru-RU" sz="280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араллелограмм 2"/>
          <p:cNvSpPr/>
          <p:nvPr/>
        </p:nvSpPr>
        <p:spPr>
          <a:xfrm>
            <a:off x="3714750" y="1714500"/>
            <a:ext cx="1571625" cy="85725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10334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Проецирование фигуры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араллелограмм 3"/>
          <p:cNvSpPr/>
          <p:nvPr/>
        </p:nvSpPr>
        <p:spPr>
          <a:xfrm>
            <a:off x="1214438" y="3143250"/>
            <a:ext cx="7000875" cy="2214563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2571750" y="3714750"/>
            <a:ext cx="2286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2748756" y="2893219"/>
            <a:ext cx="2359025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4144169" y="2856706"/>
            <a:ext cx="2286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араллелограмм 32"/>
          <p:cNvSpPr/>
          <p:nvPr/>
        </p:nvSpPr>
        <p:spPr>
          <a:xfrm>
            <a:off x="3714750" y="4000500"/>
            <a:ext cx="1571625" cy="785813"/>
          </a:xfrm>
          <a:prstGeom prst="parallelogram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>
            <a:off x="3929857" y="3713956"/>
            <a:ext cx="228600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6" name="TextBox 10"/>
          <p:cNvSpPr txBox="1">
            <a:spLocks noChangeArrowheads="1"/>
          </p:cNvSpPr>
          <p:nvPr/>
        </p:nvSpPr>
        <p:spPr bwMode="auto">
          <a:xfrm>
            <a:off x="3214688" y="1214438"/>
            <a:ext cx="571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 A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9227" name="TextBox 13"/>
          <p:cNvSpPr txBox="1">
            <a:spLocks noChangeArrowheads="1"/>
          </p:cNvSpPr>
          <p:nvPr/>
        </p:nvSpPr>
        <p:spPr bwMode="auto">
          <a:xfrm>
            <a:off x="5357813" y="1214438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D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9228" name="TextBox 14"/>
          <p:cNvSpPr txBox="1">
            <a:spLocks noChangeArrowheads="1"/>
          </p:cNvSpPr>
          <p:nvPr/>
        </p:nvSpPr>
        <p:spPr bwMode="auto">
          <a:xfrm>
            <a:off x="3143250" y="2143125"/>
            <a:ext cx="357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B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9229" name="TextBox 15"/>
          <p:cNvSpPr txBox="1">
            <a:spLocks noChangeArrowheads="1"/>
          </p:cNvSpPr>
          <p:nvPr/>
        </p:nvSpPr>
        <p:spPr bwMode="auto">
          <a:xfrm>
            <a:off x="5286375" y="2143125"/>
            <a:ext cx="357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C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929063" y="3429000"/>
            <a:ext cx="500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A’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143250" y="4429125"/>
            <a:ext cx="500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B’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5143500" y="4572000"/>
            <a:ext cx="642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C’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286375" y="3500438"/>
            <a:ext cx="642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D’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9234" name="TextBox 23"/>
          <p:cNvSpPr txBox="1">
            <a:spLocks noChangeArrowheads="1"/>
          </p:cNvSpPr>
          <p:nvPr/>
        </p:nvSpPr>
        <p:spPr bwMode="auto">
          <a:xfrm>
            <a:off x="7358063" y="3214688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nstantia" pitchFamily="18" charset="0"/>
              </a:rPr>
              <a:t>h</a:t>
            </a:r>
            <a:endParaRPr lang="ru-RU" sz="280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19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8669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Расположение отрезка относительно плоскости проекции</a:t>
            </a:r>
            <a:endParaRPr lang="ru-RU" dirty="0"/>
          </a:p>
        </p:txBody>
      </p:sp>
      <p:sp>
        <p:nvSpPr>
          <p:cNvPr id="10243" name="Содержимое 3"/>
          <p:cNvSpPr>
            <a:spLocks noGrp="1"/>
          </p:cNvSpPr>
          <p:nvPr>
            <p:ph idx="1"/>
          </p:nvPr>
        </p:nvSpPr>
        <p:spPr>
          <a:xfrm>
            <a:off x="457200" y="3071813"/>
            <a:ext cx="8229600" cy="3252787"/>
          </a:xfrm>
        </p:spPr>
        <p:txBody>
          <a:bodyPr/>
          <a:lstStyle/>
          <a:p>
            <a:r>
              <a:rPr lang="ru-RU" sz="4000" smtClean="0"/>
              <a:t>Параллельное </a:t>
            </a:r>
          </a:p>
          <a:p>
            <a:r>
              <a:rPr lang="ru-RU" sz="4000" smtClean="0"/>
              <a:t>Перпендикулярное</a:t>
            </a:r>
          </a:p>
          <a:p>
            <a:r>
              <a:rPr lang="ru-RU" sz="4000" smtClean="0"/>
              <a:t>Наклонное (непараллельное и неперпендикулярное)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288</TotalTime>
  <Words>234</Words>
  <Application>Microsoft Office PowerPoint</Application>
  <PresentationFormat>Экран (4:3)</PresentationFormat>
  <Paragraphs>85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Constantia</vt:lpstr>
      <vt:lpstr>Arial</vt:lpstr>
      <vt:lpstr>Calibri</vt:lpstr>
      <vt:lpstr>Wingdings 2</vt:lpstr>
      <vt:lpstr>Times New Roman</vt:lpstr>
      <vt:lpstr>Поток</vt:lpstr>
      <vt:lpstr>Проецирование.  Виды проецирования</vt:lpstr>
      <vt:lpstr>Вопросы для повторения</vt:lpstr>
      <vt:lpstr>Слайд 3</vt:lpstr>
      <vt:lpstr> Центральное</vt:lpstr>
      <vt:lpstr>  Параллельное косоугольное  </vt:lpstr>
      <vt:lpstr>Параллельное прямоугольное Проецирование точки</vt:lpstr>
      <vt:lpstr>Проецирование отрезка</vt:lpstr>
      <vt:lpstr>Проецирование фигуры</vt:lpstr>
      <vt:lpstr>Расположение отрезка относительно плоскости проекции</vt:lpstr>
      <vt:lpstr>Параллельное</vt:lpstr>
      <vt:lpstr>Перпендикулярное </vt:lpstr>
      <vt:lpstr>Наклонное </vt:lpstr>
      <vt:lpstr>Выводы:</vt:lpstr>
      <vt:lpstr>Контрольные вопросы:</vt:lpstr>
      <vt:lpstr>Практическая работа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27</cp:revision>
  <dcterms:modified xsi:type="dcterms:W3CDTF">2012-08-18T09:41:12Z</dcterms:modified>
</cp:coreProperties>
</file>