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1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4" d="100"/>
          <a:sy n="94" d="100"/>
        </p:scale>
        <p:origin x="-39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22" name="Group 2"/>
          <p:cNvGrpSpPr>
            <a:grpSpLocks/>
          </p:cNvGrpSpPr>
          <p:nvPr/>
        </p:nvGrpSpPr>
        <p:grpSpPr bwMode="auto">
          <a:xfrm>
            <a:off x="0" y="0"/>
            <a:ext cx="8805863" cy="6858000"/>
            <a:chOff x="0" y="0"/>
            <a:chExt cx="5547" cy="4320"/>
          </a:xfrm>
        </p:grpSpPr>
        <p:grpSp>
          <p:nvGrpSpPr>
            <p:cNvPr id="133123" name="Group 3"/>
            <p:cNvGrpSpPr>
              <a:grpSpLocks/>
            </p:cNvGrpSpPr>
            <p:nvPr userDrawn="1"/>
          </p:nvGrpSpPr>
          <p:grpSpPr bwMode="auto">
            <a:xfrm rot="-215207">
              <a:off x="3690" y="234"/>
              <a:ext cx="1857" cy="3625"/>
              <a:chOff x="3010" y="778"/>
              <a:chExt cx="1857" cy="3625"/>
            </a:xfrm>
          </p:grpSpPr>
          <p:sp>
            <p:nvSpPr>
              <p:cNvPr id="133124" name="Freeform 4"/>
              <p:cNvSpPr>
                <a:spLocks/>
              </p:cNvSpPr>
              <p:nvPr userDrawn="1"/>
            </p:nvSpPr>
            <p:spPr bwMode="ltGray">
              <a:xfrm rot="12185230" flipV="1">
                <a:off x="3534" y="778"/>
                <a:ext cx="1333" cy="1485"/>
              </a:xfrm>
              <a:custGeom>
                <a:avLst/>
                <a:gdLst/>
                <a:ahLst/>
                <a:cxnLst>
                  <a:cxn ang="0">
                    <a:pos x="16" y="370"/>
                  </a:cxn>
                  <a:cxn ang="0">
                    <a:pos x="6" y="341"/>
                  </a:cxn>
                  <a:cxn ang="0">
                    <a:pos x="0" y="289"/>
                  </a:cxn>
                  <a:cxn ang="0">
                    <a:pos x="4" y="222"/>
                  </a:cxn>
                  <a:cxn ang="0">
                    <a:pos x="25" y="151"/>
                  </a:cxn>
                  <a:cxn ang="0">
                    <a:pos x="69" y="84"/>
                  </a:cxn>
                  <a:cxn ang="0">
                    <a:pos x="142" y="31"/>
                  </a:cxn>
                  <a:cxn ang="0">
                    <a:pos x="247" y="2"/>
                  </a:cxn>
                  <a:cxn ang="0">
                    <a:pos x="380" y="9"/>
                  </a:cxn>
                  <a:cxn ang="0">
                    <a:pos x="484" y="68"/>
                  </a:cxn>
                  <a:cxn ang="0">
                    <a:pos x="554" y="165"/>
                  </a:cxn>
                  <a:cxn ang="0">
                    <a:pos x="591" y="284"/>
                  </a:cxn>
                  <a:cxn ang="0">
                    <a:pos x="595" y="409"/>
                  </a:cxn>
                  <a:cxn ang="0">
                    <a:pos x="566" y="525"/>
                  </a:cxn>
                  <a:cxn ang="0">
                    <a:pos x="507" y="615"/>
                  </a:cxn>
                  <a:cxn ang="0">
                    <a:pos x="417" y="663"/>
                  </a:cxn>
                  <a:cxn ang="0">
                    <a:pos x="389" y="659"/>
                  </a:cxn>
                  <a:cxn ang="0">
                    <a:pos x="441" y="617"/>
                  </a:cxn>
                  <a:cxn ang="0">
                    <a:pos x="482" y="544"/>
                  </a:cxn>
                  <a:cxn ang="0">
                    <a:pos x="509" y="454"/>
                  </a:cxn>
                  <a:cxn ang="0">
                    <a:pos x="520" y="355"/>
                  </a:cxn>
                  <a:cxn ang="0">
                    <a:pos x="514" y="258"/>
                  </a:cxn>
                  <a:cxn ang="0">
                    <a:pos x="485" y="174"/>
                  </a:cxn>
                  <a:cxn ang="0">
                    <a:pos x="433" y="112"/>
                  </a:cxn>
                  <a:cxn ang="0">
                    <a:pos x="341" y="75"/>
                  </a:cxn>
                  <a:cxn ang="0">
                    <a:pos x="246" y="61"/>
                  </a:cxn>
                  <a:cxn ang="0">
                    <a:pos x="174" y="71"/>
                  </a:cxn>
                  <a:cxn ang="0">
                    <a:pos x="121" y="101"/>
                  </a:cxn>
                  <a:cxn ang="0">
                    <a:pos x="84" y="149"/>
                  </a:cxn>
                  <a:cxn ang="0">
                    <a:pos x="57" y="206"/>
                  </a:cxn>
                  <a:cxn ang="0">
                    <a:pos x="40" y="272"/>
                  </a:cxn>
                  <a:cxn ang="0">
                    <a:pos x="28" y="339"/>
                  </a:cxn>
                </a:cxnLst>
                <a:rect l="0" t="0" r="r" b="b"/>
                <a:pathLst>
                  <a:path w="596" h="666">
                    <a:moveTo>
                      <a:pt x="22" y="372"/>
                    </a:moveTo>
                    <a:lnTo>
                      <a:pt x="16" y="370"/>
                    </a:lnTo>
                    <a:lnTo>
                      <a:pt x="10" y="360"/>
                    </a:lnTo>
                    <a:lnTo>
                      <a:pt x="6" y="341"/>
                    </a:lnTo>
                    <a:lnTo>
                      <a:pt x="1" y="318"/>
                    </a:lnTo>
                    <a:lnTo>
                      <a:pt x="0" y="289"/>
                    </a:lnTo>
                    <a:lnTo>
                      <a:pt x="0" y="257"/>
                    </a:lnTo>
                    <a:lnTo>
                      <a:pt x="4" y="222"/>
                    </a:lnTo>
                    <a:lnTo>
                      <a:pt x="13" y="187"/>
                    </a:lnTo>
                    <a:lnTo>
                      <a:pt x="25" y="151"/>
                    </a:lnTo>
                    <a:lnTo>
                      <a:pt x="45" y="116"/>
                    </a:lnTo>
                    <a:lnTo>
                      <a:pt x="69" y="84"/>
                    </a:lnTo>
                    <a:lnTo>
                      <a:pt x="101" y="55"/>
                    </a:lnTo>
                    <a:lnTo>
                      <a:pt x="142" y="31"/>
                    </a:lnTo>
                    <a:lnTo>
                      <a:pt x="190" y="13"/>
                    </a:lnTo>
                    <a:lnTo>
                      <a:pt x="247" y="2"/>
                    </a:lnTo>
                    <a:lnTo>
                      <a:pt x="314" y="0"/>
                    </a:lnTo>
                    <a:lnTo>
                      <a:pt x="380" y="9"/>
                    </a:lnTo>
                    <a:lnTo>
                      <a:pt x="436" y="33"/>
                    </a:lnTo>
                    <a:lnTo>
                      <a:pt x="484" y="68"/>
                    </a:lnTo>
                    <a:lnTo>
                      <a:pt x="524" y="113"/>
                    </a:lnTo>
                    <a:lnTo>
                      <a:pt x="554" y="165"/>
                    </a:lnTo>
                    <a:lnTo>
                      <a:pt x="577" y="222"/>
                    </a:lnTo>
                    <a:lnTo>
                      <a:pt x="591" y="284"/>
                    </a:lnTo>
                    <a:lnTo>
                      <a:pt x="596" y="347"/>
                    </a:lnTo>
                    <a:lnTo>
                      <a:pt x="595" y="409"/>
                    </a:lnTo>
                    <a:lnTo>
                      <a:pt x="585" y="469"/>
                    </a:lnTo>
                    <a:lnTo>
                      <a:pt x="566" y="525"/>
                    </a:lnTo>
                    <a:lnTo>
                      <a:pt x="540" y="574"/>
                    </a:lnTo>
                    <a:lnTo>
                      <a:pt x="507" y="615"/>
                    </a:lnTo>
                    <a:lnTo>
                      <a:pt x="465" y="645"/>
                    </a:lnTo>
                    <a:lnTo>
                      <a:pt x="417" y="663"/>
                    </a:lnTo>
                    <a:lnTo>
                      <a:pt x="360" y="666"/>
                    </a:lnTo>
                    <a:lnTo>
                      <a:pt x="389" y="659"/>
                    </a:lnTo>
                    <a:lnTo>
                      <a:pt x="417" y="642"/>
                    </a:lnTo>
                    <a:lnTo>
                      <a:pt x="441" y="617"/>
                    </a:lnTo>
                    <a:lnTo>
                      <a:pt x="463" y="583"/>
                    </a:lnTo>
                    <a:lnTo>
                      <a:pt x="482" y="544"/>
                    </a:lnTo>
                    <a:lnTo>
                      <a:pt x="497" y="501"/>
                    </a:lnTo>
                    <a:lnTo>
                      <a:pt x="509" y="454"/>
                    </a:lnTo>
                    <a:lnTo>
                      <a:pt x="517" y="404"/>
                    </a:lnTo>
                    <a:lnTo>
                      <a:pt x="520" y="355"/>
                    </a:lnTo>
                    <a:lnTo>
                      <a:pt x="519" y="305"/>
                    </a:lnTo>
                    <a:lnTo>
                      <a:pt x="514" y="258"/>
                    </a:lnTo>
                    <a:lnTo>
                      <a:pt x="502" y="213"/>
                    </a:lnTo>
                    <a:lnTo>
                      <a:pt x="485" y="174"/>
                    </a:lnTo>
                    <a:lnTo>
                      <a:pt x="462" y="139"/>
                    </a:lnTo>
                    <a:lnTo>
                      <a:pt x="433" y="112"/>
                    </a:lnTo>
                    <a:lnTo>
                      <a:pt x="397" y="93"/>
                    </a:lnTo>
                    <a:lnTo>
                      <a:pt x="341" y="75"/>
                    </a:lnTo>
                    <a:lnTo>
                      <a:pt x="290" y="65"/>
                    </a:lnTo>
                    <a:lnTo>
                      <a:pt x="246" y="61"/>
                    </a:lnTo>
                    <a:lnTo>
                      <a:pt x="207" y="63"/>
                    </a:lnTo>
                    <a:lnTo>
                      <a:pt x="174" y="71"/>
                    </a:lnTo>
                    <a:lnTo>
                      <a:pt x="146" y="84"/>
                    </a:lnTo>
                    <a:lnTo>
                      <a:pt x="121" y="101"/>
                    </a:lnTo>
                    <a:lnTo>
                      <a:pt x="101" y="123"/>
                    </a:lnTo>
                    <a:lnTo>
                      <a:pt x="84" y="149"/>
                    </a:lnTo>
                    <a:lnTo>
                      <a:pt x="69" y="176"/>
                    </a:lnTo>
                    <a:lnTo>
                      <a:pt x="57" y="206"/>
                    </a:lnTo>
                    <a:lnTo>
                      <a:pt x="48" y="239"/>
                    </a:lnTo>
                    <a:lnTo>
                      <a:pt x="40" y="272"/>
                    </a:lnTo>
                    <a:lnTo>
                      <a:pt x="33" y="305"/>
                    </a:lnTo>
                    <a:lnTo>
                      <a:pt x="28" y="339"/>
                    </a:lnTo>
                    <a:lnTo>
                      <a:pt x="22" y="372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3125" name="Freeform 5"/>
              <p:cNvSpPr>
                <a:spLocks/>
              </p:cNvSpPr>
              <p:nvPr userDrawn="1"/>
            </p:nvSpPr>
            <p:spPr bwMode="ltGray">
              <a:xfrm rot="12185230" flipV="1">
                <a:off x="4029" y="1802"/>
                <a:ext cx="571" cy="53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5"/>
                  </a:cxn>
                  <a:cxn ang="0">
                    <a:pos x="3" y="50"/>
                  </a:cxn>
                  <a:cxn ang="0">
                    <a:pos x="6" y="75"/>
                  </a:cxn>
                  <a:cxn ang="0">
                    <a:pos x="11" y="98"/>
                  </a:cxn>
                  <a:cxn ang="0">
                    <a:pos x="18" y="119"/>
                  </a:cxn>
                  <a:cxn ang="0">
                    <a:pos x="27" y="141"/>
                  </a:cxn>
                  <a:cxn ang="0">
                    <a:pos x="38" y="161"/>
                  </a:cxn>
                  <a:cxn ang="0">
                    <a:pos x="51" y="178"/>
                  </a:cxn>
                  <a:cxn ang="0">
                    <a:pos x="67" y="194"/>
                  </a:cxn>
                  <a:cxn ang="0">
                    <a:pos x="86" y="208"/>
                  </a:cxn>
                  <a:cxn ang="0">
                    <a:pos x="106" y="219"/>
                  </a:cxn>
                  <a:cxn ang="0">
                    <a:pos x="131" y="228"/>
                  </a:cxn>
                  <a:cxn ang="0">
                    <a:pos x="158" y="234"/>
                  </a:cxn>
                  <a:cxn ang="0">
                    <a:pos x="188" y="237"/>
                  </a:cxn>
                  <a:cxn ang="0">
                    <a:pos x="220" y="236"/>
                  </a:cxn>
                  <a:cxn ang="0">
                    <a:pos x="257" y="232"/>
                  </a:cxn>
                  <a:cxn ang="0">
                    <a:pos x="224" y="227"/>
                  </a:cxn>
                  <a:cxn ang="0">
                    <a:pos x="195" y="220"/>
                  </a:cxn>
                  <a:cxn ang="0">
                    <a:pos x="170" y="212"/>
                  </a:cxn>
                  <a:cxn ang="0">
                    <a:pos x="148" y="204"/>
                  </a:cxn>
                  <a:cxn ang="0">
                    <a:pos x="128" y="193"/>
                  </a:cxn>
                  <a:cxn ang="0">
                    <a:pos x="112" y="182"/>
                  </a:cxn>
                  <a:cxn ang="0">
                    <a:pos x="97" y="169"/>
                  </a:cxn>
                  <a:cxn ang="0">
                    <a:pos x="84" y="155"/>
                  </a:cxn>
                  <a:cxn ang="0">
                    <a:pos x="72" y="141"/>
                  </a:cxn>
                  <a:cxn ang="0">
                    <a:pos x="61" y="125"/>
                  </a:cxn>
                  <a:cxn ang="0">
                    <a:pos x="52" y="107"/>
                  </a:cxn>
                  <a:cxn ang="0">
                    <a:pos x="43" y="88"/>
                  </a:cxn>
                  <a:cxn ang="0">
                    <a:pos x="33" y="69"/>
                  </a:cxn>
                  <a:cxn ang="0">
                    <a:pos x="23" y="47"/>
                  </a:cxn>
                  <a:cxn ang="0">
                    <a:pos x="12" y="24"/>
                  </a:cxn>
                  <a:cxn ang="0">
                    <a:pos x="0" y="0"/>
                  </a:cxn>
                </a:cxnLst>
                <a:rect l="0" t="0" r="r" b="b"/>
                <a:pathLst>
                  <a:path w="257" h="237">
                    <a:moveTo>
                      <a:pt x="0" y="0"/>
                    </a:moveTo>
                    <a:lnTo>
                      <a:pt x="0" y="25"/>
                    </a:lnTo>
                    <a:lnTo>
                      <a:pt x="3" y="50"/>
                    </a:lnTo>
                    <a:lnTo>
                      <a:pt x="6" y="75"/>
                    </a:lnTo>
                    <a:lnTo>
                      <a:pt x="11" y="98"/>
                    </a:lnTo>
                    <a:lnTo>
                      <a:pt x="18" y="119"/>
                    </a:lnTo>
                    <a:lnTo>
                      <a:pt x="27" y="141"/>
                    </a:lnTo>
                    <a:lnTo>
                      <a:pt x="38" y="161"/>
                    </a:lnTo>
                    <a:lnTo>
                      <a:pt x="51" y="178"/>
                    </a:lnTo>
                    <a:lnTo>
                      <a:pt x="67" y="194"/>
                    </a:lnTo>
                    <a:lnTo>
                      <a:pt x="86" y="208"/>
                    </a:lnTo>
                    <a:lnTo>
                      <a:pt x="106" y="219"/>
                    </a:lnTo>
                    <a:lnTo>
                      <a:pt x="131" y="228"/>
                    </a:lnTo>
                    <a:lnTo>
                      <a:pt x="158" y="234"/>
                    </a:lnTo>
                    <a:lnTo>
                      <a:pt x="188" y="237"/>
                    </a:lnTo>
                    <a:lnTo>
                      <a:pt x="220" y="236"/>
                    </a:lnTo>
                    <a:lnTo>
                      <a:pt x="257" y="232"/>
                    </a:lnTo>
                    <a:lnTo>
                      <a:pt x="224" y="227"/>
                    </a:lnTo>
                    <a:lnTo>
                      <a:pt x="195" y="220"/>
                    </a:lnTo>
                    <a:lnTo>
                      <a:pt x="170" y="212"/>
                    </a:lnTo>
                    <a:lnTo>
                      <a:pt x="148" y="204"/>
                    </a:lnTo>
                    <a:lnTo>
                      <a:pt x="128" y="193"/>
                    </a:lnTo>
                    <a:lnTo>
                      <a:pt x="112" y="182"/>
                    </a:lnTo>
                    <a:lnTo>
                      <a:pt x="97" y="169"/>
                    </a:lnTo>
                    <a:lnTo>
                      <a:pt x="84" y="155"/>
                    </a:lnTo>
                    <a:lnTo>
                      <a:pt x="72" y="141"/>
                    </a:lnTo>
                    <a:lnTo>
                      <a:pt x="61" y="125"/>
                    </a:lnTo>
                    <a:lnTo>
                      <a:pt x="52" y="107"/>
                    </a:lnTo>
                    <a:lnTo>
                      <a:pt x="43" y="88"/>
                    </a:lnTo>
                    <a:lnTo>
                      <a:pt x="33" y="69"/>
                    </a:lnTo>
                    <a:lnTo>
                      <a:pt x="23" y="47"/>
                    </a:lnTo>
                    <a:lnTo>
                      <a:pt x="12" y="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3126" name="Freeform 6"/>
              <p:cNvSpPr>
                <a:spLocks/>
              </p:cNvSpPr>
              <p:nvPr userDrawn="1"/>
            </p:nvSpPr>
            <p:spPr bwMode="ltGray">
              <a:xfrm rot="12185230" flipV="1">
                <a:off x="3639" y="2167"/>
                <a:ext cx="277" cy="249"/>
              </a:xfrm>
              <a:custGeom>
                <a:avLst/>
                <a:gdLst/>
                <a:ahLst/>
                <a:cxnLst>
                  <a:cxn ang="0">
                    <a:pos x="77" y="0"/>
                  </a:cxn>
                  <a:cxn ang="0">
                    <a:pos x="124" y="108"/>
                  </a:cxn>
                  <a:cxn ang="0">
                    <a:pos x="120" y="107"/>
                  </a:cxn>
                  <a:cxn ang="0">
                    <a:pos x="107" y="105"/>
                  </a:cxn>
                  <a:cxn ang="0">
                    <a:pos x="89" y="101"/>
                  </a:cxn>
                  <a:cxn ang="0">
                    <a:pos x="68" y="99"/>
                  </a:cxn>
                  <a:cxn ang="0">
                    <a:pos x="45" y="97"/>
                  </a:cxn>
                  <a:cxn ang="0">
                    <a:pos x="25" y="98"/>
                  </a:cxn>
                  <a:cxn ang="0">
                    <a:pos x="9" y="102"/>
                  </a:cxn>
                  <a:cxn ang="0">
                    <a:pos x="0" y="110"/>
                  </a:cxn>
                  <a:cxn ang="0">
                    <a:pos x="4" y="98"/>
                  </a:cxn>
                  <a:cxn ang="0">
                    <a:pos x="8" y="89"/>
                  </a:cxn>
                  <a:cxn ang="0">
                    <a:pos x="16" y="82"/>
                  </a:cxn>
                  <a:cxn ang="0">
                    <a:pos x="25" y="76"/>
                  </a:cxn>
                  <a:cxn ang="0">
                    <a:pos x="36" y="72"/>
                  </a:cxn>
                  <a:cxn ang="0">
                    <a:pos x="47" y="71"/>
                  </a:cxn>
                  <a:cxn ang="0">
                    <a:pos x="59" y="71"/>
                  </a:cxn>
                  <a:cxn ang="0">
                    <a:pos x="72" y="74"/>
                  </a:cxn>
                  <a:cxn ang="0">
                    <a:pos x="73" y="71"/>
                  </a:cxn>
                  <a:cxn ang="0">
                    <a:pos x="70" y="56"/>
                  </a:cxn>
                  <a:cxn ang="0">
                    <a:pos x="67" y="38"/>
                  </a:cxn>
                  <a:cxn ang="0">
                    <a:pos x="65" y="30"/>
                  </a:cxn>
                  <a:cxn ang="0">
                    <a:pos x="63" y="30"/>
                  </a:cxn>
                  <a:cxn ang="0">
                    <a:pos x="61" y="29"/>
                  </a:cxn>
                  <a:cxn ang="0">
                    <a:pos x="59" y="26"/>
                  </a:cxn>
                  <a:cxn ang="0">
                    <a:pos x="57" y="23"/>
                  </a:cxn>
                  <a:cxn ang="0">
                    <a:pos x="57" y="19"/>
                  </a:cxn>
                  <a:cxn ang="0">
                    <a:pos x="59" y="14"/>
                  </a:cxn>
                  <a:cxn ang="0">
                    <a:pos x="66" y="8"/>
                  </a:cxn>
                  <a:cxn ang="0">
                    <a:pos x="77" y="0"/>
                  </a:cxn>
                </a:cxnLst>
                <a:rect l="0" t="0" r="r" b="b"/>
                <a:pathLst>
                  <a:path w="124" h="110">
                    <a:moveTo>
                      <a:pt x="77" y="0"/>
                    </a:moveTo>
                    <a:lnTo>
                      <a:pt x="124" y="108"/>
                    </a:lnTo>
                    <a:lnTo>
                      <a:pt x="120" y="107"/>
                    </a:lnTo>
                    <a:lnTo>
                      <a:pt x="107" y="105"/>
                    </a:lnTo>
                    <a:lnTo>
                      <a:pt x="89" y="101"/>
                    </a:lnTo>
                    <a:lnTo>
                      <a:pt x="68" y="99"/>
                    </a:lnTo>
                    <a:lnTo>
                      <a:pt x="45" y="97"/>
                    </a:lnTo>
                    <a:lnTo>
                      <a:pt x="25" y="98"/>
                    </a:lnTo>
                    <a:lnTo>
                      <a:pt x="9" y="102"/>
                    </a:lnTo>
                    <a:lnTo>
                      <a:pt x="0" y="110"/>
                    </a:lnTo>
                    <a:lnTo>
                      <a:pt x="4" y="98"/>
                    </a:lnTo>
                    <a:lnTo>
                      <a:pt x="8" y="89"/>
                    </a:lnTo>
                    <a:lnTo>
                      <a:pt x="16" y="82"/>
                    </a:lnTo>
                    <a:lnTo>
                      <a:pt x="25" y="76"/>
                    </a:lnTo>
                    <a:lnTo>
                      <a:pt x="36" y="72"/>
                    </a:lnTo>
                    <a:lnTo>
                      <a:pt x="47" y="71"/>
                    </a:lnTo>
                    <a:lnTo>
                      <a:pt x="59" y="71"/>
                    </a:lnTo>
                    <a:lnTo>
                      <a:pt x="72" y="74"/>
                    </a:lnTo>
                    <a:lnTo>
                      <a:pt x="73" y="71"/>
                    </a:lnTo>
                    <a:lnTo>
                      <a:pt x="70" y="56"/>
                    </a:lnTo>
                    <a:lnTo>
                      <a:pt x="67" y="38"/>
                    </a:lnTo>
                    <a:lnTo>
                      <a:pt x="65" y="30"/>
                    </a:lnTo>
                    <a:lnTo>
                      <a:pt x="63" y="30"/>
                    </a:lnTo>
                    <a:lnTo>
                      <a:pt x="61" y="29"/>
                    </a:lnTo>
                    <a:lnTo>
                      <a:pt x="59" y="26"/>
                    </a:lnTo>
                    <a:lnTo>
                      <a:pt x="57" y="23"/>
                    </a:lnTo>
                    <a:lnTo>
                      <a:pt x="57" y="19"/>
                    </a:lnTo>
                    <a:lnTo>
                      <a:pt x="59" y="14"/>
                    </a:lnTo>
                    <a:lnTo>
                      <a:pt x="66" y="8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3127" name="Freeform 7"/>
              <p:cNvSpPr>
                <a:spLocks/>
              </p:cNvSpPr>
              <p:nvPr userDrawn="1"/>
            </p:nvSpPr>
            <p:spPr bwMode="ltGray">
              <a:xfrm rot="12185230" flipV="1">
                <a:off x="3979" y="977"/>
                <a:ext cx="245" cy="34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" y="1"/>
                  </a:cxn>
                  <a:cxn ang="0">
                    <a:pos x="18" y="5"/>
                  </a:cxn>
                  <a:cxn ang="0">
                    <a:pos x="37" y="12"/>
                  </a:cxn>
                  <a:cxn ang="0">
                    <a:pos x="58" y="24"/>
                  </a:cxn>
                  <a:cxn ang="0">
                    <a:pos x="78" y="44"/>
                  </a:cxn>
                  <a:cxn ang="0">
                    <a:pos x="96" y="71"/>
                  </a:cxn>
                  <a:cxn ang="0">
                    <a:pos x="107" y="108"/>
                  </a:cxn>
                  <a:cxn ang="0">
                    <a:pos x="109" y="156"/>
                  </a:cxn>
                  <a:cxn ang="0">
                    <a:pos x="105" y="156"/>
                  </a:cxn>
                  <a:cxn ang="0">
                    <a:pos x="99" y="156"/>
                  </a:cxn>
                  <a:cxn ang="0">
                    <a:pos x="93" y="156"/>
                  </a:cxn>
                  <a:cxn ang="0">
                    <a:pos x="87" y="154"/>
                  </a:cxn>
                  <a:cxn ang="0">
                    <a:pos x="81" y="153"/>
                  </a:cxn>
                  <a:cxn ang="0">
                    <a:pos x="74" y="150"/>
                  </a:cxn>
                  <a:cxn ang="0">
                    <a:pos x="66" y="145"/>
                  </a:cxn>
                  <a:cxn ang="0">
                    <a:pos x="58" y="139"/>
                  </a:cxn>
                  <a:cxn ang="0">
                    <a:pos x="53" y="126"/>
                  </a:cxn>
                  <a:cxn ang="0">
                    <a:pos x="53" y="111"/>
                  </a:cxn>
                  <a:cxn ang="0">
                    <a:pos x="56" y="96"/>
                  </a:cxn>
                  <a:cxn ang="0">
                    <a:pos x="59" y="80"/>
                  </a:cxn>
                  <a:cxn ang="0">
                    <a:pos x="56" y="62"/>
                  </a:cxn>
                  <a:cxn ang="0">
                    <a:pos x="48" y="43"/>
                  </a:cxn>
                  <a:cxn ang="0">
                    <a:pos x="31" y="23"/>
                  </a:cxn>
                  <a:cxn ang="0">
                    <a:pos x="0" y="0"/>
                  </a:cxn>
                </a:cxnLst>
                <a:rect l="0" t="0" r="r" b="b"/>
                <a:pathLst>
                  <a:path w="109" h="156">
                    <a:moveTo>
                      <a:pt x="0" y="0"/>
                    </a:moveTo>
                    <a:lnTo>
                      <a:pt x="5" y="1"/>
                    </a:lnTo>
                    <a:lnTo>
                      <a:pt x="18" y="5"/>
                    </a:lnTo>
                    <a:lnTo>
                      <a:pt x="37" y="12"/>
                    </a:lnTo>
                    <a:lnTo>
                      <a:pt x="58" y="24"/>
                    </a:lnTo>
                    <a:lnTo>
                      <a:pt x="78" y="44"/>
                    </a:lnTo>
                    <a:lnTo>
                      <a:pt x="96" y="71"/>
                    </a:lnTo>
                    <a:lnTo>
                      <a:pt x="107" y="108"/>
                    </a:lnTo>
                    <a:lnTo>
                      <a:pt x="109" y="156"/>
                    </a:lnTo>
                    <a:lnTo>
                      <a:pt x="105" y="156"/>
                    </a:lnTo>
                    <a:lnTo>
                      <a:pt x="99" y="156"/>
                    </a:lnTo>
                    <a:lnTo>
                      <a:pt x="93" y="156"/>
                    </a:lnTo>
                    <a:lnTo>
                      <a:pt x="87" y="154"/>
                    </a:lnTo>
                    <a:lnTo>
                      <a:pt x="81" y="153"/>
                    </a:lnTo>
                    <a:lnTo>
                      <a:pt x="74" y="150"/>
                    </a:lnTo>
                    <a:lnTo>
                      <a:pt x="66" y="145"/>
                    </a:lnTo>
                    <a:lnTo>
                      <a:pt x="58" y="139"/>
                    </a:lnTo>
                    <a:lnTo>
                      <a:pt x="53" y="126"/>
                    </a:lnTo>
                    <a:lnTo>
                      <a:pt x="53" y="111"/>
                    </a:lnTo>
                    <a:lnTo>
                      <a:pt x="56" y="96"/>
                    </a:lnTo>
                    <a:lnTo>
                      <a:pt x="59" y="80"/>
                    </a:lnTo>
                    <a:lnTo>
                      <a:pt x="56" y="62"/>
                    </a:lnTo>
                    <a:lnTo>
                      <a:pt x="48" y="43"/>
                    </a:lnTo>
                    <a:lnTo>
                      <a:pt x="31" y="2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3128" name="Freeform 8"/>
              <p:cNvSpPr>
                <a:spLocks/>
              </p:cNvSpPr>
              <p:nvPr userDrawn="1"/>
            </p:nvSpPr>
            <p:spPr bwMode="ltGray">
              <a:xfrm rot="12185230" flipV="1">
                <a:off x="3845" y="2207"/>
                <a:ext cx="103" cy="209"/>
              </a:xfrm>
              <a:custGeom>
                <a:avLst/>
                <a:gdLst/>
                <a:ahLst/>
                <a:cxnLst>
                  <a:cxn ang="0">
                    <a:pos x="31" y="0"/>
                  </a:cxn>
                  <a:cxn ang="0">
                    <a:pos x="20" y="38"/>
                  </a:cxn>
                  <a:cxn ang="0">
                    <a:pos x="15" y="62"/>
                  </a:cxn>
                  <a:cxn ang="0">
                    <a:pos x="11" y="79"/>
                  </a:cxn>
                  <a:cxn ang="0">
                    <a:pos x="0" y="94"/>
                  </a:cxn>
                  <a:cxn ang="0">
                    <a:pos x="12" y="88"/>
                  </a:cxn>
                  <a:cxn ang="0">
                    <a:pos x="23" y="80"/>
                  </a:cxn>
                  <a:cxn ang="0">
                    <a:pos x="32" y="69"/>
                  </a:cxn>
                  <a:cxn ang="0">
                    <a:pos x="40" y="57"/>
                  </a:cxn>
                  <a:cxn ang="0">
                    <a:pos x="45" y="44"/>
                  </a:cxn>
                  <a:cxn ang="0">
                    <a:pos x="46" y="30"/>
                  </a:cxn>
                  <a:cxn ang="0">
                    <a:pos x="42" y="15"/>
                  </a:cxn>
                  <a:cxn ang="0">
                    <a:pos x="31" y="0"/>
                  </a:cxn>
                </a:cxnLst>
                <a:rect l="0" t="0" r="r" b="b"/>
                <a:pathLst>
                  <a:path w="46" h="94">
                    <a:moveTo>
                      <a:pt x="31" y="0"/>
                    </a:moveTo>
                    <a:lnTo>
                      <a:pt x="20" y="38"/>
                    </a:lnTo>
                    <a:lnTo>
                      <a:pt x="15" y="62"/>
                    </a:lnTo>
                    <a:lnTo>
                      <a:pt x="11" y="79"/>
                    </a:lnTo>
                    <a:lnTo>
                      <a:pt x="0" y="94"/>
                    </a:lnTo>
                    <a:lnTo>
                      <a:pt x="12" y="88"/>
                    </a:lnTo>
                    <a:lnTo>
                      <a:pt x="23" y="80"/>
                    </a:lnTo>
                    <a:lnTo>
                      <a:pt x="32" y="69"/>
                    </a:lnTo>
                    <a:lnTo>
                      <a:pt x="40" y="57"/>
                    </a:lnTo>
                    <a:lnTo>
                      <a:pt x="45" y="44"/>
                    </a:lnTo>
                    <a:lnTo>
                      <a:pt x="46" y="30"/>
                    </a:lnTo>
                    <a:lnTo>
                      <a:pt x="42" y="15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3129" name="Freeform 9"/>
              <p:cNvSpPr>
                <a:spLocks/>
              </p:cNvSpPr>
              <p:nvPr userDrawn="1"/>
            </p:nvSpPr>
            <p:spPr bwMode="ltGray">
              <a:xfrm rot="12185230" flipV="1">
                <a:off x="3895" y="1325"/>
                <a:ext cx="120" cy="9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1"/>
                  </a:cxn>
                  <a:cxn ang="0">
                    <a:pos x="6" y="3"/>
                  </a:cxn>
                  <a:cxn ang="0">
                    <a:pos x="13" y="8"/>
                  </a:cxn>
                  <a:cxn ang="0">
                    <a:pos x="21" y="12"/>
                  </a:cxn>
                  <a:cxn ang="0">
                    <a:pos x="29" y="15"/>
                  </a:cxn>
                  <a:cxn ang="0">
                    <a:pos x="38" y="17"/>
                  </a:cxn>
                  <a:cxn ang="0">
                    <a:pos x="46" y="18"/>
                  </a:cxn>
                  <a:cxn ang="0">
                    <a:pos x="54" y="16"/>
                  </a:cxn>
                  <a:cxn ang="0">
                    <a:pos x="53" y="25"/>
                  </a:cxn>
                  <a:cxn ang="0">
                    <a:pos x="50" y="33"/>
                  </a:cxn>
                  <a:cxn ang="0">
                    <a:pos x="44" y="38"/>
                  </a:cxn>
                  <a:cxn ang="0">
                    <a:pos x="37" y="40"/>
                  </a:cxn>
                  <a:cxn ang="0">
                    <a:pos x="28" y="39"/>
                  </a:cxn>
                  <a:cxn ang="0">
                    <a:pos x="19" y="32"/>
                  </a:cxn>
                  <a:cxn ang="0">
                    <a:pos x="10" y="20"/>
                  </a:cxn>
                  <a:cxn ang="0">
                    <a:pos x="0" y="0"/>
                  </a:cxn>
                </a:cxnLst>
                <a:rect l="0" t="0" r="r" b="b"/>
                <a:pathLst>
                  <a:path w="54" h="40">
                    <a:moveTo>
                      <a:pt x="0" y="0"/>
                    </a:moveTo>
                    <a:lnTo>
                      <a:pt x="1" y="1"/>
                    </a:lnTo>
                    <a:lnTo>
                      <a:pt x="6" y="3"/>
                    </a:lnTo>
                    <a:lnTo>
                      <a:pt x="13" y="8"/>
                    </a:lnTo>
                    <a:lnTo>
                      <a:pt x="21" y="12"/>
                    </a:lnTo>
                    <a:lnTo>
                      <a:pt x="29" y="15"/>
                    </a:lnTo>
                    <a:lnTo>
                      <a:pt x="38" y="17"/>
                    </a:lnTo>
                    <a:lnTo>
                      <a:pt x="46" y="18"/>
                    </a:lnTo>
                    <a:lnTo>
                      <a:pt x="54" y="16"/>
                    </a:lnTo>
                    <a:lnTo>
                      <a:pt x="53" y="25"/>
                    </a:lnTo>
                    <a:lnTo>
                      <a:pt x="50" y="33"/>
                    </a:lnTo>
                    <a:lnTo>
                      <a:pt x="44" y="38"/>
                    </a:lnTo>
                    <a:lnTo>
                      <a:pt x="37" y="40"/>
                    </a:lnTo>
                    <a:lnTo>
                      <a:pt x="28" y="39"/>
                    </a:lnTo>
                    <a:lnTo>
                      <a:pt x="19" y="32"/>
                    </a:lnTo>
                    <a:lnTo>
                      <a:pt x="10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3130" name="Freeform 10"/>
              <p:cNvSpPr>
                <a:spLocks/>
              </p:cNvSpPr>
              <p:nvPr userDrawn="1"/>
            </p:nvSpPr>
            <p:spPr bwMode="ltGray">
              <a:xfrm rot="12185230" flipV="1">
                <a:off x="3010" y="2344"/>
                <a:ext cx="330" cy="20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" y="6"/>
                  </a:cxn>
                  <a:cxn ang="0">
                    <a:pos x="16" y="14"/>
                  </a:cxn>
                  <a:cxn ang="0">
                    <a:pos x="28" y="24"/>
                  </a:cxn>
                  <a:cxn ang="0">
                    <a:pos x="41" y="37"/>
                  </a:cxn>
                  <a:cxn ang="0">
                    <a:pos x="58" y="53"/>
                  </a:cxn>
                  <a:cxn ang="0">
                    <a:pos x="73" y="70"/>
                  </a:cxn>
                  <a:cxn ang="0">
                    <a:pos x="88" y="90"/>
                  </a:cxn>
                  <a:cxn ang="0">
                    <a:pos x="100" y="113"/>
                  </a:cxn>
                  <a:cxn ang="0">
                    <a:pos x="112" y="137"/>
                  </a:cxn>
                  <a:cxn ang="0">
                    <a:pos x="120" y="165"/>
                  </a:cxn>
                  <a:cxn ang="0">
                    <a:pos x="124" y="196"/>
                  </a:cxn>
                  <a:cxn ang="0">
                    <a:pos x="126" y="228"/>
                  </a:cxn>
                  <a:cxn ang="0">
                    <a:pos x="120" y="264"/>
                  </a:cxn>
                  <a:cxn ang="0">
                    <a:pos x="109" y="302"/>
                  </a:cxn>
                  <a:cxn ang="0">
                    <a:pos x="92" y="342"/>
                  </a:cxn>
                  <a:cxn ang="0">
                    <a:pos x="67" y="386"/>
                  </a:cxn>
                  <a:cxn ang="0">
                    <a:pos x="39" y="436"/>
                  </a:cxn>
                  <a:cxn ang="0">
                    <a:pos x="21" y="482"/>
                  </a:cxn>
                  <a:cxn ang="0">
                    <a:pos x="10" y="525"/>
                  </a:cxn>
                  <a:cxn ang="0">
                    <a:pos x="6" y="566"/>
                  </a:cxn>
                  <a:cxn ang="0">
                    <a:pos x="6" y="605"/>
                  </a:cxn>
                  <a:cxn ang="0">
                    <a:pos x="8" y="641"/>
                  </a:cxn>
                  <a:cxn ang="0">
                    <a:pos x="12" y="673"/>
                  </a:cxn>
                  <a:cxn ang="0">
                    <a:pos x="14" y="704"/>
                  </a:cxn>
                  <a:cxn ang="0">
                    <a:pos x="41" y="688"/>
                  </a:cxn>
                  <a:cxn ang="0">
                    <a:pos x="39" y="680"/>
                  </a:cxn>
                  <a:cxn ang="0">
                    <a:pos x="36" y="657"/>
                  </a:cxn>
                  <a:cxn ang="0">
                    <a:pos x="33" y="622"/>
                  </a:cxn>
                  <a:cxn ang="0">
                    <a:pos x="35" y="575"/>
                  </a:cxn>
                  <a:cxn ang="0">
                    <a:pos x="41" y="519"/>
                  </a:cxn>
                  <a:cxn ang="0">
                    <a:pos x="58" y="455"/>
                  </a:cxn>
                  <a:cxn ang="0">
                    <a:pos x="86" y="386"/>
                  </a:cxn>
                  <a:cxn ang="0">
                    <a:pos x="129" y="313"/>
                  </a:cxn>
                  <a:cxn ang="0">
                    <a:pos x="143" y="279"/>
                  </a:cxn>
                  <a:cxn ang="0">
                    <a:pos x="149" y="235"/>
                  </a:cxn>
                  <a:cxn ang="0">
                    <a:pos x="144" y="184"/>
                  </a:cxn>
                  <a:cxn ang="0">
                    <a:pos x="131" y="134"/>
                  </a:cxn>
                  <a:cxn ang="0">
                    <a:pos x="109" y="85"/>
                  </a:cxn>
                  <a:cxn ang="0">
                    <a:pos x="81" y="44"/>
                  </a:cxn>
                  <a:cxn ang="0">
                    <a:pos x="44" y="14"/>
                  </a:cxn>
                  <a:cxn ang="0">
                    <a:pos x="0" y="0"/>
                  </a:cxn>
                </a:cxnLst>
                <a:rect l="0" t="0" r="r" b="b"/>
                <a:pathLst>
                  <a:path w="149" h="704">
                    <a:moveTo>
                      <a:pt x="0" y="0"/>
                    </a:moveTo>
                    <a:lnTo>
                      <a:pt x="6" y="6"/>
                    </a:lnTo>
                    <a:lnTo>
                      <a:pt x="16" y="14"/>
                    </a:lnTo>
                    <a:lnTo>
                      <a:pt x="28" y="24"/>
                    </a:lnTo>
                    <a:lnTo>
                      <a:pt x="41" y="37"/>
                    </a:lnTo>
                    <a:lnTo>
                      <a:pt x="58" y="53"/>
                    </a:lnTo>
                    <a:lnTo>
                      <a:pt x="73" y="70"/>
                    </a:lnTo>
                    <a:lnTo>
                      <a:pt x="88" y="90"/>
                    </a:lnTo>
                    <a:lnTo>
                      <a:pt x="100" y="113"/>
                    </a:lnTo>
                    <a:lnTo>
                      <a:pt x="112" y="137"/>
                    </a:lnTo>
                    <a:lnTo>
                      <a:pt x="120" y="165"/>
                    </a:lnTo>
                    <a:lnTo>
                      <a:pt x="124" y="196"/>
                    </a:lnTo>
                    <a:lnTo>
                      <a:pt x="126" y="228"/>
                    </a:lnTo>
                    <a:lnTo>
                      <a:pt x="120" y="264"/>
                    </a:lnTo>
                    <a:lnTo>
                      <a:pt x="109" y="302"/>
                    </a:lnTo>
                    <a:lnTo>
                      <a:pt x="92" y="342"/>
                    </a:lnTo>
                    <a:lnTo>
                      <a:pt x="67" y="386"/>
                    </a:lnTo>
                    <a:lnTo>
                      <a:pt x="39" y="436"/>
                    </a:lnTo>
                    <a:lnTo>
                      <a:pt x="21" y="482"/>
                    </a:lnTo>
                    <a:lnTo>
                      <a:pt x="10" y="525"/>
                    </a:lnTo>
                    <a:lnTo>
                      <a:pt x="6" y="566"/>
                    </a:lnTo>
                    <a:lnTo>
                      <a:pt x="6" y="605"/>
                    </a:lnTo>
                    <a:lnTo>
                      <a:pt x="8" y="641"/>
                    </a:lnTo>
                    <a:lnTo>
                      <a:pt x="12" y="673"/>
                    </a:lnTo>
                    <a:lnTo>
                      <a:pt x="14" y="704"/>
                    </a:lnTo>
                    <a:lnTo>
                      <a:pt x="41" y="688"/>
                    </a:lnTo>
                    <a:lnTo>
                      <a:pt x="39" y="680"/>
                    </a:lnTo>
                    <a:lnTo>
                      <a:pt x="36" y="657"/>
                    </a:lnTo>
                    <a:lnTo>
                      <a:pt x="33" y="622"/>
                    </a:lnTo>
                    <a:lnTo>
                      <a:pt x="35" y="575"/>
                    </a:lnTo>
                    <a:lnTo>
                      <a:pt x="41" y="519"/>
                    </a:lnTo>
                    <a:lnTo>
                      <a:pt x="58" y="455"/>
                    </a:lnTo>
                    <a:lnTo>
                      <a:pt x="86" y="386"/>
                    </a:lnTo>
                    <a:lnTo>
                      <a:pt x="129" y="313"/>
                    </a:lnTo>
                    <a:lnTo>
                      <a:pt x="143" y="279"/>
                    </a:lnTo>
                    <a:lnTo>
                      <a:pt x="149" y="235"/>
                    </a:lnTo>
                    <a:lnTo>
                      <a:pt x="144" y="184"/>
                    </a:lnTo>
                    <a:lnTo>
                      <a:pt x="131" y="134"/>
                    </a:lnTo>
                    <a:lnTo>
                      <a:pt x="109" y="85"/>
                    </a:lnTo>
                    <a:lnTo>
                      <a:pt x="81" y="44"/>
                    </a:lnTo>
                    <a:lnTo>
                      <a:pt x="44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33131" name="Freeform 11"/>
            <p:cNvSpPr>
              <a:spLocks/>
            </p:cNvSpPr>
            <p:nvPr userDrawn="1"/>
          </p:nvSpPr>
          <p:spPr bwMode="ltGray">
            <a:xfrm rot="373331" flipH="1">
              <a:off x="22" y="1957"/>
              <a:ext cx="323" cy="649"/>
            </a:xfrm>
            <a:custGeom>
              <a:avLst/>
              <a:gdLst/>
              <a:ahLst/>
              <a:cxnLst>
                <a:cxn ang="0">
                  <a:pos x="94" y="0"/>
                </a:cxn>
                <a:cxn ang="0">
                  <a:pos x="105" y="9"/>
                </a:cxn>
                <a:cxn ang="0">
                  <a:pos x="115" y="27"/>
                </a:cxn>
                <a:cxn ang="0">
                  <a:pos x="123" y="50"/>
                </a:cxn>
                <a:cxn ang="0">
                  <a:pos x="128" y="78"/>
                </a:cxn>
                <a:cxn ang="0">
                  <a:pos x="127" y="111"/>
                </a:cxn>
                <a:cxn ang="0">
                  <a:pos x="116" y="145"/>
                </a:cxn>
                <a:cxn ang="0">
                  <a:pos x="94" y="181"/>
                </a:cxn>
                <a:cxn ang="0">
                  <a:pos x="60" y="217"/>
                </a:cxn>
                <a:cxn ang="0">
                  <a:pos x="49" y="213"/>
                </a:cxn>
                <a:cxn ang="0">
                  <a:pos x="38" y="210"/>
                </a:cxn>
                <a:cxn ang="0">
                  <a:pos x="26" y="205"/>
                </a:cxn>
                <a:cxn ang="0">
                  <a:pos x="16" y="201"/>
                </a:cxn>
                <a:cxn ang="0">
                  <a:pos x="8" y="196"/>
                </a:cxn>
                <a:cxn ang="0">
                  <a:pos x="2" y="190"/>
                </a:cxn>
                <a:cxn ang="0">
                  <a:pos x="0" y="183"/>
                </a:cxn>
                <a:cxn ang="0">
                  <a:pos x="1" y="178"/>
                </a:cxn>
                <a:cxn ang="0">
                  <a:pos x="13" y="171"/>
                </a:cxn>
                <a:cxn ang="0">
                  <a:pos x="29" y="161"/>
                </a:cxn>
                <a:cxn ang="0">
                  <a:pos x="46" y="150"/>
                </a:cxn>
                <a:cxn ang="0">
                  <a:pos x="63" y="134"/>
                </a:cxn>
                <a:cxn ang="0">
                  <a:pos x="79" y="112"/>
                </a:cxn>
                <a:cxn ang="0">
                  <a:pos x="91" y="83"/>
                </a:cxn>
                <a:cxn ang="0">
                  <a:pos x="97" y="46"/>
                </a:cxn>
                <a:cxn ang="0">
                  <a:pos x="94" y="0"/>
                </a:cxn>
              </a:cxnLst>
              <a:rect l="0" t="0" r="r" b="b"/>
              <a:pathLst>
                <a:path w="128" h="217">
                  <a:moveTo>
                    <a:pt x="94" y="0"/>
                  </a:moveTo>
                  <a:lnTo>
                    <a:pt x="105" y="9"/>
                  </a:lnTo>
                  <a:lnTo>
                    <a:pt x="115" y="27"/>
                  </a:lnTo>
                  <a:lnTo>
                    <a:pt x="123" y="50"/>
                  </a:lnTo>
                  <a:lnTo>
                    <a:pt x="128" y="78"/>
                  </a:lnTo>
                  <a:lnTo>
                    <a:pt x="127" y="111"/>
                  </a:lnTo>
                  <a:lnTo>
                    <a:pt x="116" y="145"/>
                  </a:lnTo>
                  <a:lnTo>
                    <a:pt x="94" y="181"/>
                  </a:lnTo>
                  <a:lnTo>
                    <a:pt x="60" y="217"/>
                  </a:lnTo>
                  <a:lnTo>
                    <a:pt x="49" y="213"/>
                  </a:lnTo>
                  <a:lnTo>
                    <a:pt x="38" y="210"/>
                  </a:lnTo>
                  <a:lnTo>
                    <a:pt x="26" y="205"/>
                  </a:lnTo>
                  <a:lnTo>
                    <a:pt x="16" y="201"/>
                  </a:lnTo>
                  <a:lnTo>
                    <a:pt x="8" y="196"/>
                  </a:lnTo>
                  <a:lnTo>
                    <a:pt x="2" y="190"/>
                  </a:lnTo>
                  <a:lnTo>
                    <a:pt x="0" y="183"/>
                  </a:lnTo>
                  <a:lnTo>
                    <a:pt x="1" y="178"/>
                  </a:lnTo>
                  <a:lnTo>
                    <a:pt x="13" y="171"/>
                  </a:lnTo>
                  <a:lnTo>
                    <a:pt x="29" y="161"/>
                  </a:lnTo>
                  <a:lnTo>
                    <a:pt x="46" y="150"/>
                  </a:lnTo>
                  <a:lnTo>
                    <a:pt x="63" y="134"/>
                  </a:lnTo>
                  <a:lnTo>
                    <a:pt x="79" y="112"/>
                  </a:lnTo>
                  <a:lnTo>
                    <a:pt x="91" y="83"/>
                  </a:lnTo>
                  <a:lnTo>
                    <a:pt x="97" y="46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132" name="Freeform 12"/>
            <p:cNvSpPr>
              <a:spLocks/>
            </p:cNvSpPr>
            <p:nvPr userDrawn="1"/>
          </p:nvSpPr>
          <p:spPr bwMode="ltGray">
            <a:xfrm>
              <a:off x="168" y="1260"/>
              <a:ext cx="1259" cy="1532"/>
            </a:xfrm>
            <a:custGeom>
              <a:avLst/>
              <a:gdLst/>
              <a:ahLst/>
              <a:cxnLst>
                <a:cxn ang="0">
                  <a:pos x="891" y="1532"/>
                </a:cxn>
                <a:cxn ang="0">
                  <a:pos x="954" y="1452"/>
                </a:cxn>
                <a:cxn ang="0">
                  <a:pos x="1032" y="1338"/>
                </a:cxn>
                <a:cxn ang="0">
                  <a:pos x="1115" y="1188"/>
                </a:cxn>
                <a:cxn ang="0">
                  <a:pos x="1194" y="1023"/>
                </a:cxn>
                <a:cxn ang="0">
                  <a:pos x="1244" y="841"/>
                </a:cxn>
                <a:cxn ang="0">
                  <a:pos x="1259" y="647"/>
                </a:cxn>
                <a:cxn ang="0">
                  <a:pos x="1230" y="463"/>
                </a:cxn>
                <a:cxn ang="0">
                  <a:pos x="1140" y="294"/>
                </a:cxn>
                <a:cxn ang="0">
                  <a:pos x="1043" y="190"/>
                </a:cxn>
                <a:cxn ang="0">
                  <a:pos x="961" y="109"/>
                </a:cxn>
                <a:cxn ang="0">
                  <a:pos x="894" y="65"/>
                </a:cxn>
                <a:cxn ang="0">
                  <a:pos x="786" y="18"/>
                </a:cxn>
                <a:cxn ang="0">
                  <a:pos x="642" y="0"/>
                </a:cxn>
                <a:cxn ang="0">
                  <a:pos x="440" y="23"/>
                </a:cxn>
                <a:cxn ang="0">
                  <a:pos x="366" y="44"/>
                </a:cxn>
                <a:cxn ang="0">
                  <a:pos x="292" y="58"/>
                </a:cxn>
                <a:cxn ang="0">
                  <a:pos x="229" y="79"/>
                </a:cxn>
                <a:cxn ang="0">
                  <a:pos x="178" y="103"/>
                </a:cxn>
                <a:cxn ang="0">
                  <a:pos x="127" y="127"/>
                </a:cxn>
                <a:cxn ang="0">
                  <a:pos x="82" y="158"/>
                </a:cxn>
                <a:cxn ang="0">
                  <a:pos x="41" y="197"/>
                </a:cxn>
                <a:cxn ang="0">
                  <a:pos x="0" y="243"/>
                </a:cxn>
                <a:cxn ang="0">
                  <a:pos x="76" y="215"/>
                </a:cxn>
                <a:cxn ang="0">
                  <a:pos x="144" y="194"/>
                </a:cxn>
                <a:cxn ang="0">
                  <a:pos x="212" y="179"/>
                </a:cxn>
                <a:cxn ang="0">
                  <a:pos x="280" y="164"/>
                </a:cxn>
                <a:cxn ang="0">
                  <a:pos x="336" y="149"/>
                </a:cxn>
                <a:cxn ang="0">
                  <a:pos x="397" y="149"/>
                </a:cxn>
                <a:cxn ang="0">
                  <a:pos x="458" y="141"/>
                </a:cxn>
                <a:cxn ang="0">
                  <a:pos x="511" y="146"/>
                </a:cxn>
                <a:cxn ang="0">
                  <a:pos x="565" y="152"/>
                </a:cxn>
                <a:cxn ang="0">
                  <a:pos x="618" y="166"/>
                </a:cxn>
                <a:cxn ang="0">
                  <a:pos x="669" y="186"/>
                </a:cxn>
                <a:cxn ang="0">
                  <a:pos x="715" y="205"/>
                </a:cxn>
                <a:cxn ang="0">
                  <a:pos x="760" y="239"/>
                </a:cxn>
                <a:cxn ang="0">
                  <a:pos x="811" y="267"/>
                </a:cxn>
                <a:cxn ang="0">
                  <a:pos x="855" y="307"/>
                </a:cxn>
                <a:cxn ang="0">
                  <a:pos x="899" y="348"/>
                </a:cxn>
                <a:cxn ang="0">
                  <a:pos x="971" y="464"/>
                </a:cxn>
                <a:cxn ang="0">
                  <a:pos x="1016" y="606"/>
                </a:cxn>
                <a:cxn ang="0">
                  <a:pos x="1027" y="774"/>
                </a:cxn>
                <a:cxn ang="0">
                  <a:pos x="1022" y="939"/>
                </a:cxn>
                <a:cxn ang="0">
                  <a:pos x="1002" y="1117"/>
                </a:cxn>
                <a:cxn ang="0">
                  <a:pos x="966" y="1279"/>
                </a:cxn>
                <a:cxn ang="0">
                  <a:pos x="933" y="1421"/>
                </a:cxn>
                <a:cxn ang="0">
                  <a:pos x="891" y="1532"/>
                </a:cxn>
              </a:cxnLst>
              <a:rect l="0" t="0" r="r" b="b"/>
              <a:pathLst>
                <a:path w="1259" h="1532">
                  <a:moveTo>
                    <a:pt x="891" y="1532"/>
                  </a:moveTo>
                  <a:lnTo>
                    <a:pt x="954" y="1452"/>
                  </a:lnTo>
                  <a:lnTo>
                    <a:pt x="1032" y="1338"/>
                  </a:lnTo>
                  <a:lnTo>
                    <a:pt x="1115" y="1188"/>
                  </a:lnTo>
                  <a:lnTo>
                    <a:pt x="1194" y="1023"/>
                  </a:lnTo>
                  <a:lnTo>
                    <a:pt x="1244" y="841"/>
                  </a:lnTo>
                  <a:lnTo>
                    <a:pt x="1259" y="647"/>
                  </a:lnTo>
                  <a:lnTo>
                    <a:pt x="1230" y="463"/>
                  </a:lnTo>
                  <a:lnTo>
                    <a:pt x="1140" y="294"/>
                  </a:lnTo>
                  <a:lnTo>
                    <a:pt x="1043" y="190"/>
                  </a:lnTo>
                  <a:lnTo>
                    <a:pt x="961" y="109"/>
                  </a:lnTo>
                  <a:lnTo>
                    <a:pt x="894" y="65"/>
                  </a:lnTo>
                  <a:lnTo>
                    <a:pt x="786" y="18"/>
                  </a:lnTo>
                  <a:lnTo>
                    <a:pt x="642" y="0"/>
                  </a:lnTo>
                  <a:lnTo>
                    <a:pt x="440" y="23"/>
                  </a:lnTo>
                  <a:lnTo>
                    <a:pt x="366" y="44"/>
                  </a:lnTo>
                  <a:lnTo>
                    <a:pt x="292" y="58"/>
                  </a:lnTo>
                  <a:lnTo>
                    <a:pt x="229" y="79"/>
                  </a:lnTo>
                  <a:lnTo>
                    <a:pt x="178" y="103"/>
                  </a:lnTo>
                  <a:lnTo>
                    <a:pt x="127" y="127"/>
                  </a:lnTo>
                  <a:lnTo>
                    <a:pt x="82" y="158"/>
                  </a:lnTo>
                  <a:lnTo>
                    <a:pt x="41" y="197"/>
                  </a:lnTo>
                  <a:lnTo>
                    <a:pt x="0" y="243"/>
                  </a:lnTo>
                  <a:lnTo>
                    <a:pt x="76" y="215"/>
                  </a:lnTo>
                  <a:lnTo>
                    <a:pt x="144" y="194"/>
                  </a:lnTo>
                  <a:lnTo>
                    <a:pt x="212" y="179"/>
                  </a:lnTo>
                  <a:lnTo>
                    <a:pt x="280" y="164"/>
                  </a:lnTo>
                  <a:lnTo>
                    <a:pt x="336" y="149"/>
                  </a:lnTo>
                  <a:lnTo>
                    <a:pt x="397" y="149"/>
                  </a:lnTo>
                  <a:lnTo>
                    <a:pt x="458" y="141"/>
                  </a:lnTo>
                  <a:lnTo>
                    <a:pt x="511" y="146"/>
                  </a:lnTo>
                  <a:lnTo>
                    <a:pt x="565" y="152"/>
                  </a:lnTo>
                  <a:lnTo>
                    <a:pt x="618" y="166"/>
                  </a:lnTo>
                  <a:lnTo>
                    <a:pt x="669" y="186"/>
                  </a:lnTo>
                  <a:lnTo>
                    <a:pt x="715" y="205"/>
                  </a:lnTo>
                  <a:lnTo>
                    <a:pt x="760" y="239"/>
                  </a:lnTo>
                  <a:lnTo>
                    <a:pt x="811" y="267"/>
                  </a:lnTo>
                  <a:lnTo>
                    <a:pt x="855" y="307"/>
                  </a:lnTo>
                  <a:lnTo>
                    <a:pt x="899" y="348"/>
                  </a:lnTo>
                  <a:lnTo>
                    <a:pt x="971" y="464"/>
                  </a:lnTo>
                  <a:lnTo>
                    <a:pt x="1016" y="606"/>
                  </a:lnTo>
                  <a:lnTo>
                    <a:pt x="1027" y="774"/>
                  </a:lnTo>
                  <a:lnTo>
                    <a:pt x="1022" y="939"/>
                  </a:lnTo>
                  <a:lnTo>
                    <a:pt x="1002" y="1117"/>
                  </a:lnTo>
                  <a:lnTo>
                    <a:pt x="966" y="1279"/>
                  </a:lnTo>
                  <a:lnTo>
                    <a:pt x="933" y="1421"/>
                  </a:lnTo>
                  <a:lnTo>
                    <a:pt x="891" y="1532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133" name="Freeform 13"/>
            <p:cNvSpPr>
              <a:spLocks/>
            </p:cNvSpPr>
            <p:nvPr userDrawn="1"/>
          </p:nvSpPr>
          <p:spPr bwMode="ltGray">
            <a:xfrm>
              <a:off x="0" y="2610"/>
              <a:ext cx="801" cy="45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7" y="69"/>
                </a:cxn>
                <a:cxn ang="0">
                  <a:pos x="68" y="132"/>
                </a:cxn>
                <a:cxn ang="0">
                  <a:pos x="110" y="188"/>
                </a:cxn>
                <a:cxn ang="0">
                  <a:pos x="149" y="229"/>
                </a:cxn>
                <a:cxn ang="0">
                  <a:pos x="192" y="278"/>
                </a:cxn>
                <a:cxn ang="0">
                  <a:pos x="250" y="314"/>
                </a:cxn>
                <a:cxn ang="0">
                  <a:pos x="308" y="336"/>
                </a:cxn>
                <a:cxn ang="0">
                  <a:pos x="365" y="365"/>
                </a:cxn>
                <a:cxn ang="0">
                  <a:pos x="430" y="381"/>
                </a:cxn>
                <a:cxn ang="0">
                  <a:pos x="501" y="390"/>
                </a:cxn>
                <a:cxn ang="0">
                  <a:pos x="573" y="392"/>
                </a:cxn>
                <a:cxn ang="0">
                  <a:pos x="646" y="381"/>
                </a:cxn>
                <a:cxn ang="0">
                  <a:pos x="726" y="362"/>
                </a:cxn>
                <a:cxn ang="0">
                  <a:pos x="801" y="335"/>
                </a:cxn>
                <a:cxn ang="0">
                  <a:pos x="731" y="377"/>
                </a:cxn>
                <a:cxn ang="0">
                  <a:pos x="662" y="404"/>
                </a:cxn>
                <a:cxn ang="0">
                  <a:pos x="594" y="432"/>
                </a:cxn>
                <a:cxn ang="0">
                  <a:pos x="532" y="445"/>
                </a:cxn>
                <a:cxn ang="0">
                  <a:pos x="471" y="459"/>
                </a:cxn>
                <a:cxn ang="0">
                  <a:pos x="411" y="458"/>
                </a:cxn>
                <a:cxn ang="0">
                  <a:pos x="350" y="458"/>
                </a:cxn>
                <a:cxn ang="0">
                  <a:pos x="291" y="450"/>
                </a:cxn>
                <a:cxn ang="0">
                  <a:pos x="244" y="436"/>
                </a:cxn>
                <a:cxn ang="0">
                  <a:pos x="192" y="415"/>
                </a:cxn>
                <a:cxn ang="0">
                  <a:pos x="145" y="394"/>
                </a:cxn>
                <a:cxn ang="0">
                  <a:pos x="100" y="373"/>
                </a:cxn>
                <a:cxn ang="0">
                  <a:pos x="60" y="347"/>
                </a:cxn>
                <a:cxn ang="0">
                  <a:pos x="0" y="294"/>
                </a:cxn>
                <a:cxn ang="0">
                  <a:pos x="0" y="0"/>
                </a:cxn>
              </a:cxnLst>
              <a:rect l="0" t="0" r="r" b="b"/>
              <a:pathLst>
                <a:path w="801" h="459">
                  <a:moveTo>
                    <a:pt x="0" y="0"/>
                  </a:moveTo>
                  <a:lnTo>
                    <a:pt x="37" y="69"/>
                  </a:lnTo>
                  <a:lnTo>
                    <a:pt x="68" y="132"/>
                  </a:lnTo>
                  <a:lnTo>
                    <a:pt x="110" y="188"/>
                  </a:lnTo>
                  <a:lnTo>
                    <a:pt x="149" y="229"/>
                  </a:lnTo>
                  <a:lnTo>
                    <a:pt x="192" y="278"/>
                  </a:lnTo>
                  <a:lnTo>
                    <a:pt x="250" y="314"/>
                  </a:lnTo>
                  <a:lnTo>
                    <a:pt x="308" y="336"/>
                  </a:lnTo>
                  <a:lnTo>
                    <a:pt x="365" y="365"/>
                  </a:lnTo>
                  <a:lnTo>
                    <a:pt x="430" y="381"/>
                  </a:lnTo>
                  <a:lnTo>
                    <a:pt x="501" y="390"/>
                  </a:lnTo>
                  <a:lnTo>
                    <a:pt x="573" y="392"/>
                  </a:lnTo>
                  <a:lnTo>
                    <a:pt x="646" y="381"/>
                  </a:lnTo>
                  <a:lnTo>
                    <a:pt x="726" y="362"/>
                  </a:lnTo>
                  <a:lnTo>
                    <a:pt x="801" y="335"/>
                  </a:lnTo>
                  <a:lnTo>
                    <a:pt x="731" y="377"/>
                  </a:lnTo>
                  <a:lnTo>
                    <a:pt x="662" y="404"/>
                  </a:lnTo>
                  <a:lnTo>
                    <a:pt x="594" y="432"/>
                  </a:lnTo>
                  <a:lnTo>
                    <a:pt x="532" y="445"/>
                  </a:lnTo>
                  <a:lnTo>
                    <a:pt x="471" y="459"/>
                  </a:lnTo>
                  <a:lnTo>
                    <a:pt x="411" y="458"/>
                  </a:lnTo>
                  <a:lnTo>
                    <a:pt x="350" y="458"/>
                  </a:lnTo>
                  <a:lnTo>
                    <a:pt x="291" y="450"/>
                  </a:lnTo>
                  <a:lnTo>
                    <a:pt x="244" y="436"/>
                  </a:lnTo>
                  <a:lnTo>
                    <a:pt x="192" y="415"/>
                  </a:lnTo>
                  <a:lnTo>
                    <a:pt x="145" y="394"/>
                  </a:lnTo>
                  <a:lnTo>
                    <a:pt x="100" y="373"/>
                  </a:lnTo>
                  <a:lnTo>
                    <a:pt x="60" y="347"/>
                  </a:lnTo>
                  <a:lnTo>
                    <a:pt x="0" y="2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134" name="Freeform 14"/>
            <p:cNvSpPr>
              <a:spLocks/>
            </p:cNvSpPr>
            <p:nvPr userDrawn="1"/>
          </p:nvSpPr>
          <p:spPr bwMode="ltGray">
            <a:xfrm rot="373331" flipH="1">
              <a:off x="898" y="2855"/>
              <a:ext cx="354" cy="464"/>
            </a:xfrm>
            <a:custGeom>
              <a:avLst/>
              <a:gdLst/>
              <a:ahLst/>
              <a:cxnLst>
                <a:cxn ang="0">
                  <a:pos x="75" y="0"/>
                </a:cxn>
                <a:cxn ang="0">
                  <a:pos x="0" y="25"/>
                </a:cxn>
                <a:cxn ang="0">
                  <a:pos x="3" y="26"/>
                </a:cxn>
                <a:cxn ang="0">
                  <a:pos x="14" y="29"/>
                </a:cxn>
                <a:cxn ang="0">
                  <a:pos x="29" y="36"/>
                </a:cxn>
                <a:cxn ang="0">
                  <a:pos x="46" y="47"/>
                </a:cxn>
                <a:cxn ang="0">
                  <a:pos x="66" y="62"/>
                </a:cxn>
                <a:cxn ang="0">
                  <a:pos x="84" y="80"/>
                </a:cxn>
                <a:cxn ang="0">
                  <a:pos x="102" y="103"/>
                </a:cxn>
                <a:cxn ang="0">
                  <a:pos x="116" y="132"/>
                </a:cxn>
                <a:cxn ang="0">
                  <a:pos x="117" y="120"/>
                </a:cxn>
                <a:cxn ang="0">
                  <a:pos x="115" y="107"/>
                </a:cxn>
                <a:cxn ang="0">
                  <a:pos x="108" y="90"/>
                </a:cxn>
                <a:cxn ang="0">
                  <a:pos x="99" y="74"/>
                </a:cxn>
                <a:cxn ang="0">
                  <a:pos x="89" y="58"/>
                </a:cxn>
                <a:cxn ang="0">
                  <a:pos x="78" y="45"/>
                </a:cxn>
                <a:cxn ang="0">
                  <a:pos x="67" y="36"/>
                </a:cxn>
                <a:cxn ang="0">
                  <a:pos x="58" y="32"/>
                </a:cxn>
                <a:cxn ang="0">
                  <a:pos x="69" y="29"/>
                </a:cxn>
                <a:cxn ang="0">
                  <a:pos x="79" y="28"/>
                </a:cxn>
                <a:cxn ang="0">
                  <a:pos x="89" y="26"/>
                </a:cxn>
                <a:cxn ang="0">
                  <a:pos x="98" y="25"/>
                </a:cxn>
                <a:cxn ang="0">
                  <a:pos x="105" y="24"/>
                </a:cxn>
                <a:cxn ang="0">
                  <a:pos x="109" y="22"/>
                </a:cxn>
                <a:cxn ang="0">
                  <a:pos x="113" y="21"/>
                </a:cxn>
                <a:cxn ang="0">
                  <a:pos x="114" y="21"/>
                </a:cxn>
                <a:cxn ang="0">
                  <a:pos x="75" y="0"/>
                </a:cxn>
              </a:cxnLst>
              <a:rect l="0" t="0" r="r" b="b"/>
              <a:pathLst>
                <a:path w="117" h="132">
                  <a:moveTo>
                    <a:pt x="75" y="0"/>
                  </a:moveTo>
                  <a:lnTo>
                    <a:pt x="0" y="25"/>
                  </a:lnTo>
                  <a:lnTo>
                    <a:pt x="3" y="26"/>
                  </a:lnTo>
                  <a:lnTo>
                    <a:pt x="14" y="29"/>
                  </a:lnTo>
                  <a:lnTo>
                    <a:pt x="29" y="36"/>
                  </a:lnTo>
                  <a:lnTo>
                    <a:pt x="46" y="47"/>
                  </a:lnTo>
                  <a:lnTo>
                    <a:pt x="66" y="62"/>
                  </a:lnTo>
                  <a:lnTo>
                    <a:pt x="84" y="80"/>
                  </a:lnTo>
                  <a:lnTo>
                    <a:pt x="102" y="103"/>
                  </a:lnTo>
                  <a:lnTo>
                    <a:pt x="116" y="132"/>
                  </a:lnTo>
                  <a:lnTo>
                    <a:pt x="117" y="120"/>
                  </a:lnTo>
                  <a:lnTo>
                    <a:pt x="115" y="107"/>
                  </a:lnTo>
                  <a:lnTo>
                    <a:pt x="108" y="90"/>
                  </a:lnTo>
                  <a:lnTo>
                    <a:pt x="99" y="74"/>
                  </a:lnTo>
                  <a:lnTo>
                    <a:pt x="89" y="58"/>
                  </a:lnTo>
                  <a:lnTo>
                    <a:pt x="78" y="45"/>
                  </a:lnTo>
                  <a:lnTo>
                    <a:pt x="67" y="36"/>
                  </a:lnTo>
                  <a:lnTo>
                    <a:pt x="58" y="32"/>
                  </a:lnTo>
                  <a:lnTo>
                    <a:pt x="69" y="29"/>
                  </a:lnTo>
                  <a:lnTo>
                    <a:pt x="79" y="28"/>
                  </a:lnTo>
                  <a:lnTo>
                    <a:pt x="89" y="26"/>
                  </a:lnTo>
                  <a:lnTo>
                    <a:pt x="98" y="25"/>
                  </a:lnTo>
                  <a:lnTo>
                    <a:pt x="105" y="24"/>
                  </a:lnTo>
                  <a:lnTo>
                    <a:pt x="109" y="22"/>
                  </a:lnTo>
                  <a:lnTo>
                    <a:pt x="113" y="21"/>
                  </a:lnTo>
                  <a:lnTo>
                    <a:pt x="114" y="21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135" name="Freeform 15"/>
            <p:cNvSpPr>
              <a:spLocks/>
            </p:cNvSpPr>
            <p:nvPr userDrawn="1"/>
          </p:nvSpPr>
          <p:spPr bwMode="ltGray">
            <a:xfrm rot="373331" flipH="1">
              <a:off x="799" y="2979"/>
              <a:ext cx="87" cy="274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23" y="0"/>
                </a:cxn>
                <a:cxn ang="0">
                  <a:pos x="16" y="4"/>
                </a:cxn>
                <a:cxn ang="0">
                  <a:pos x="9" y="9"/>
                </a:cxn>
                <a:cxn ang="0">
                  <a:pos x="4" y="19"/>
                </a:cxn>
                <a:cxn ang="0">
                  <a:pos x="1" y="30"/>
                </a:cxn>
                <a:cxn ang="0">
                  <a:pos x="0" y="44"/>
                </a:cxn>
                <a:cxn ang="0">
                  <a:pos x="3" y="60"/>
                </a:cxn>
                <a:cxn ang="0">
                  <a:pos x="11" y="77"/>
                </a:cxn>
                <a:cxn ang="0">
                  <a:pos x="15" y="53"/>
                </a:cxn>
                <a:cxn ang="0">
                  <a:pos x="19" y="37"/>
                </a:cxn>
                <a:cxn ang="0">
                  <a:pos x="23" y="22"/>
                </a:cxn>
                <a:cxn ang="0">
                  <a:pos x="29" y="0"/>
                </a:cxn>
              </a:cxnLst>
              <a:rect l="0" t="0" r="r" b="b"/>
              <a:pathLst>
                <a:path w="29" h="77">
                  <a:moveTo>
                    <a:pt x="29" y="0"/>
                  </a:moveTo>
                  <a:lnTo>
                    <a:pt x="23" y="0"/>
                  </a:lnTo>
                  <a:lnTo>
                    <a:pt x="16" y="4"/>
                  </a:lnTo>
                  <a:lnTo>
                    <a:pt x="9" y="9"/>
                  </a:lnTo>
                  <a:lnTo>
                    <a:pt x="4" y="19"/>
                  </a:lnTo>
                  <a:lnTo>
                    <a:pt x="1" y="30"/>
                  </a:lnTo>
                  <a:lnTo>
                    <a:pt x="0" y="44"/>
                  </a:lnTo>
                  <a:lnTo>
                    <a:pt x="3" y="60"/>
                  </a:lnTo>
                  <a:lnTo>
                    <a:pt x="11" y="77"/>
                  </a:lnTo>
                  <a:lnTo>
                    <a:pt x="15" y="53"/>
                  </a:lnTo>
                  <a:lnTo>
                    <a:pt x="19" y="37"/>
                  </a:lnTo>
                  <a:lnTo>
                    <a:pt x="23" y="22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136" name="Freeform 16"/>
            <p:cNvSpPr>
              <a:spLocks/>
            </p:cNvSpPr>
            <p:nvPr userDrawn="1"/>
          </p:nvSpPr>
          <p:spPr bwMode="ltGray">
            <a:xfrm>
              <a:off x="1190" y="3273"/>
              <a:ext cx="1108" cy="1047"/>
            </a:xfrm>
            <a:custGeom>
              <a:avLst/>
              <a:gdLst/>
              <a:ahLst/>
              <a:cxnLst>
                <a:cxn ang="0">
                  <a:pos x="784" y="1047"/>
                </a:cxn>
                <a:cxn ang="0">
                  <a:pos x="692" y="1011"/>
                </a:cxn>
                <a:cxn ang="0">
                  <a:pos x="607" y="945"/>
                </a:cxn>
                <a:cxn ang="0">
                  <a:pos x="517" y="861"/>
                </a:cxn>
                <a:cxn ang="0">
                  <a:pos x="432" y="776"/>
                </a:cxn>
                <a:cxn ang="0">
                  <a:pos x="350" y="677"/>
                </a:cxn>
                <a:cxn ang="0">
                  <a:pos x="266" y="563"/>
                </a:cxn>
                <a:cxn ang="0">
                  <a:pos x="188" y="447"/>
                </a:cxn>
                <a:cxn ang="0">
                  <a:pos x="122" y="325"/>
                </a:cxn>
                <a:cxn ang="0">
                  <a:pos x="65" y="211"/>
                </a:cxn>
                <a:cxn ang="0">
                  <a:pos x="21" y="101"/>
                </a:cxn>
                <a:cxn ang="0">
                  <a:pos x="0" y="0"/>
                </a:cxn>
                <a:cxn ang="0">
                  <a:pos x="109" y="217"/>
                </a:cxn>
                <a:cxn ang="0">
                  <a:pos x="209" y="378"/>
                </a:cxn>
                <a:cxn ang="0">
                  <a:pos x="294" y="500"/>
                </a:cxn>
                <a:cxn ang="0">
                  <a:pos x="373" y="590"/>
                </a:cxn>
                <a:cxn ang="0">
                  <a:pos x="441" y="661"/>
                </a:cxn>
                <a:cxn ang="0">
                  <a:pos x="506" y="713"/>
                </a:cxn>
                <a:cxn ang="0">
                  <a:pos x="564" y="754"/>
                </a:cxn>
                <a:cxn ang="0">
                  <a:pos x="620" y="801"/>
                </a:cxn>
                <a:cxn ang="0">
                  <a:pos x="754" y="899"/>
                </a:cxn>
                <a:cxn ang="0">
                  <a:pos x="925" y="977"/>
                </a:cxn>
                <a:cxn ang="0">
                  <a:pos x="1108" y="1047"/>
                </a:cxn>
                <a:cxn ang="0">
                  <a:pos x="784" y="1047"/>
                </a:cxn>
              </a:cxnLst>
              <a:rect l="0" t="0" r="r" b="b"/>
              <a:pathLst>
                <a:path w="1108" h="1047">
                  <a:moveTo>
                    <a:pt x="784" y="1047"/>
                  </a:moveTo>
                  <a:lnTo>
                    <a:pt x="692" y="1011"/>
                  </a:lnTo>
                  <a:lnTo>
                    <a:pt x="607" y="945"/>
                  </a:lnTo>
                  <a:lnTo>
                    <a:pt x="517" y="861"/>
                  </a:lnTo>
                  <a:lnTo>
                    <a:pt x="432" y="776"/>
                  </a:lnTo>
                  <a:lnTo>
                    <a:pt x="350" y="677"/>
                  </a:lnTo>
                  <a:lnTo>
                    <a:pt x="266" y="563"/>
                  </a:lnTo>
                  <a:lnTo>
                    <a:pt x="188" y="447"/>
                  </a:lnTo>
                  <a:lnTo>
                    <a:pt x="122" y="325"/>
                  </a:lnTo>
                  <a:lnTo>
                    <a:pt x="65" y="211"/>
                  </a:lnTo>
                  <a:lnTo>
                    <a:pt x="21" y="101"/>
                  </a:lnTo>
                  <a:lnTo>
                    <a:pt x="0" y="0"/>
                  </a:lnTo>
                  <a:lnTo>
                    <a:pt x="109" y="217"/>
                  </a:lnTo>
                  <a:lnTo>
                    <a:pt x="209" y="378"/>
                  </a:lnTo>
                  <a:lnTo>
                    <a:pt x="294" y="500"/>
                  </a:lnTo>
                  <a:lnTo>
                    <a:pt x="373" y="590"/>
                  </a:lnTo>
                  <a:lnTo>
                    <a:pt x="441" y="661"/>
                  </a:lnTo>
                  <a:lnTo>
                    <a:pt x="506" y="713"/>
                  </a:lnTo>
                  <a:lnTo>
                    <a:pt x="564" y="754"/>
                  </a:lnTo>
                  <a:lnTo>
                    <a:pt x="620" y="801"/>
                  </a:lnTo>
                  <a:lnTo>
                    <a:pt x="754" y="899"/>
                  </a:lnTo>
                  <a:lnTo>
                    <a:pt x="925" y="977"/>
                  </a:lnTo>
                  <a:lnTo>
                    <a:pt x="1108" y="1047"/>
                  </a:lnTo>
                  <a:lnTo>
                    <a:pt x="784" y="1047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133137" name="Group 17"/>
            <p:cNvGrpSpPr>
              <a:grpSpLocks/>
            </p:cNvGrpSpPr>
            <p:nvPr userDrawn="1"/>
          </p:nvGrpSpPr>
          <p:grpSpPr bwMode="auto">
            <a:xfrm rot="3220060">
              <a:off x="2631" y="754"/>
              <a:ext cx="569" cy="637"/>
              <a:chOff x="1727" y="866"/>
              <a:chExt cx="129" cy="157"/>
            </a:xfrm>
          </p:grpSpPr>
          <p:sp>
            <p:nvSpPr>
              <p:cNvPr id="133138" name="Freeform 18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3139" name="Freeform 19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3140" name="Freeform 20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33141" name="Group 21"/>
            <p:cNvGrpSpPr>
              <a:grpSpLocks/>
            </p:cNvGrpSpPr>
            <p:nvPr userDrawn="1"/>
          </p:nvGrpSpPr>
          <p:grpSpPr bwMode="auto">
            <a:xfrm rot="-6691250">
              <a:off x="3637" y="132"/>
              <a:ext cx="356" cy="607"/>
              <a:chOff x="1727" y="866"/>
              <a:chExt cx="129" cy="157"/>
            </a:xfrm>
          </p:grpSpPr>
          <p:sp>
            <p:nvSpPr>
              <p:cNvPr id="133142" name="Freeform 22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3143" name="Freeform 23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3144" name="Freeform 24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33145" name="Group 25"/>
            <p:cNvGrpSpPr>
              <a:grpSpLocks/>
            </p:cNvGrpSpPr>
            <p:nvPr userDrawn="1"/>
          </p:nvGrpSpPr>
          <p:grpSpPr bwMode="auto">
            <a:xfrm rot="-13075160">
              <a:off x="668" y="3321"/>
              <a:ext cx="501" cy="502"/>
              <a:chOff x="1727" y="866"/>
              <a:chExt cx="129" cy="157"/>
            </a:xfrm>
          </p:grpSpPr>
          <p:sp>
            <p:nvSpPr>
              <p:cNvPr id="133146" name="Freeform 26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3147" name="Freeform 27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3148" name="Freeform 28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33149" name="Group 29"/>
            <p:cNvGrpSpPr>
              <a:grpSpLocks/>
            </p:cNvGrpSpPr>
            <p:nvPr userDrawn="1"/>
          </p:nvGrpSpPr>
          <p:grpSpPr bwMode="auto">
            <a:xfrm rot="4106450" flipH="1">
              <a:off x="393" y="262"/>
              <a:ext cx="709" cy="892"/>
              <a:chOff x="1727" y="866"/>
              <a:chExt cx="129" cy="157"/>
            </a:xfrm>
          </p:grpSpPr>
          <p:sp>
            <p:nvSpPr>
              <p:cNvPr id="133150" name="Freeform 30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3151" name="Freeform 31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3152" name="Freeform 32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33153" name="Group 33"/>
            <p:cNvGrpSpPr>
              <a:grpSpLocks/>
            </p:cNvGrpSpPr>
            <p:nvPr userDrawn="1"/>
          </p:nvGrpSpPr>
          <p:grpSpPr bwMode="auto">
            <a:xfrm rot="10015322" flipH="1">
              <a:off x="4625" y="2382"/>
              <a:ext cx="709" cy="892"/>
              <a:chOff x="1727" y="866"/>
              <a:chExt cx="129" cy="157"/>
            </a:xfrm>
          </p:grpSpPr>
          <p:sp>
            <p:nvSpPr>
              <p:cNvPr id="133154" name="Freeform 34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3155" name="Freeform 35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3156" name="Freeform 36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33157" name="Freeform 37"/>
            <p:cNvSpPr>
              <a:spLocks/>
            </p:cNvSpPr>
            <p:nvPr userDrawn="1"/>
          </p:nvSpPr>
          <p:spPr bwMode="ltGray">
            <a:xfrm>
              <a:off x="1217" y="2"/>
              <a:ext cx="862" cy="88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107"/>
                </a:cxn>
                <a:cxn ang="0">
                  <a:pos x="37" y="262"/>
                </a:cxn>
                <a:cxn ang="0">
                  <a:pos x="83" y="410"/>
                </a:cxn>
                <a:cxn ang="0">
                  <a:pos x="149" y="546"/>
                </a:cxn>
                <a:cxn ang="0">
                  <a:pos x="237" y="666"/>
                </a:cxn>
                <a:cxn ang="0">
                  <a:pos x="338" y="764"/>
                </a:cxn>
                <a:cxn ang="0">
                  <a:pos x="450" y="838"/>
                </a:cxn>
                <a:cxn ang="0">
                  <a:pos x="579" y="879"/>
                </a:cxn>
                <a:cxn ang="0">
                  <a:pos x="714" y="886"/>
                </a:cxn>
                <a:cxn ang="0">
                  <a:pos x="862" y="851"/>
                </a:cxn>
                <a:cxn ang="0">
                  <a:pos x="784" y="856"/>
                </a:cxn>
                <a:cxn ang="0">
                  <a:pos x="700" y="835"/>
                </a:cxn>
                <a:cxn ang="0">
                  <a:pos x="621" y="794"/>
                </a:cxn>
                <a:cxn ang="0">
                  <a:pos x="542" y="728"/>
                </a:cxn>
                <a:cxn ang="0">
                  <a:pos x="466" y="649"/>
                </a:cxn>
                <a:cxn ang="0">
                  <a:pos x="397" y="557"/>
                </a:cxn>
                <a:cxn ang="0">
                  <a:pos x="334" y="454"/>
                </a:cxn>
                <a:cxn ang="0">
                  <a:pos x="279" y="339"/>
                </a:cxn>
                <a:cxn ang="0">
                  <a:pos x="238" y="225"/>
                </a:cxn>
                <a:cxn ang="0">
                  <a:pos x="205" y="105"/>
                </a:cxn>
                <a:cxn ang="0">
                  <a:pos x="184" y="3"/>
                </a:cxn>
              </a:cxnLst>
              <a:rect l="0" t="0" r="r" b="b"/>
              <a:pathLst>
                <a:path w="862" h="886">
                  <a:moveTo>
                    <a:pt x="0" y="0"/>
                  </a:moveTo>
                  <a:lnTo>
                    <a:pt x="6" y="107"/>
                  </a:lnTo>
                  <a:lnTo>
                    <a:pt x="37" y="262"/>
                  </a:lnTo>
                  <a:lnTo>
                    <a:pt x="83" y="410"/>
                  </a:lnTo>
                  <a:lnTo>
                    <a:pt x="149" y="546"/>
                  </a:lnTo>
                  <a:lnTo>
                    <a:pt x="237" y="666"/>
                  </a:lnTo>
                  <a:lnTo>
                    <a:pt x="338" y="764"/>
                  </a:lnTo>
                  <a:lnTo>
                    <a:pt x="450" y="838"/>
                  </a:lnTo>
                  <a:lnTo>
                    <a:pt x="579" y="879"/>
                  </a:lnTo>
                  <a:lnTo>
                    <a:pt x="714" y="886"/>
                  </a:lnTo>
                  <a:lnTo>
                    <a:pt x="862" y="851"/>
                  </a:lnTo>
                  <a:lnTo>
                    <a:pt x="784" y="856"/>
                  </a:lnTo>
                  <a:lnTo>
                    <a:pt x="700" y="835"/>
                  </a:lnTo>
                  <a:lnTo>
                    <a:pt x="621" y="794"/>
                  </a:lnTo>
                  <a:lnTo>
                    <a:pt x="542" y="728"/>
                  </a:lnTo>
                  <a:lnTo>
                    <a:pt x="466" y="649"/>
                  </a:lnTo>
                  <a:lnTo>
                    <a:pt x="397" y="557"/>
                  </a:lnTo>
                  <a:lnTo>
                    <a:pt x="334" y="454"/>
                  </a:lnTo>
                  <a:lnTo>
                    <a:pt x="279" y="339"/>
                  </a:lnTo>
                  <a:lnTo>
                    <a:pt x="238" y="225"/>
                  </a:lnTo>
                  <a:lnTo>
                    <a:pt x="205" y="105"/>
                  </a:lnTo>
                  <a:lnTo>
                    <a:pt x="184" y="3"/>
                  </a:lnTo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158" name="Freeform 38"/>
            <p:cNvSpPr>
              <a:spLocks/>
            </p:cNvSpPr>
            <p:nvPr userDrawn="1"/>
          </p:nvSpPr>
          <p:spPr bwMode="ltGray">
            <a:xfrm rot="9832527" flipV="1">
              <a:off x="2158" y="102"/>
              <a:ext cx="681" cy="59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5"/>
                </a:cxn>
                <a:cxn ang="0">
                  <a:pos x="3" y="50"/>
                </a:cxn>
                <a:cxn ang="0">
                  <a:pos x="6" y="75"/>
                </a:cxn>
                <a:cxn ang="0">
                  <a:pos x="11" y="98"/>
                </a:cxn>
                <a:cxn ang="0">
                  <a:pos x="18" y="119"/>
                </a:cxn>
                <a:cxn ang="0">
                  <a:pos x="27" y="141"/>
                </a:cxn>
                <a:cxn ang="0">
                  <a:pos x="38" y="161"/>
                </a:cxn>
                <a:cxn ang="0">
                  <a:pos x="51" y="178"/>
                </a:cxn>
                <a:cxn ang="0">
                  <a:pos x="67" y="194"/>
                </a:cxn>
                <a:cxn ang="0">
                  <a:pos x="86" y="208"/>
                </a:cxn>
                <a:cxn ang="0">
                  <a:pos x="106" y="219"/>
                </a:cxn>
                <a:cxn ang="0">
                  <a:pos x="131" y="228"/>
                </a:cxn>
                <a:cxn ang="0">
                  <a:pos x="158" y="234"/>
                </a:cxn>
                <a:cxn ang="0">
                  <a:pos x="188" y="237"/>
                </a:cxn>
                <a:cxn ang="0">
                  <a:pos x="220" y="236"/>
                </a:cxn>
                <a:cxn ang="0">
                  <a:pos x="257" y="232"/>
                </a:cxn>
                <a:cxn ang="0">
                  <a:pos x="224" y="227"/>
                </a:cxn>
                <a:cxn ang="0">
                  <a:pos x="195" y="220"/>
                </a:cxn>
                <a:cxn ang="0">
                  <a:pos x="170" y="212"/>
                </a:cxn>
                <a:cxn ang="0">
                  <a:pos x="148" y="204"/>
                </a:cxn>
                <a:cxn ang="0">
                  <a:pos x="128" y="193"/>
                </a:cxn>
                <a:cxn ang="0">
                  <a:pos x="112" y="182"/>
                </a:cxn>
                <a:cxn ang="0">
                  <a:pos x="97" y="169"/>
                </a:cxn>
                <a:cxn ang="0">
                  <a:pos x="84" y="155"/>
                </a:cxn>
                <a:cxn ang="0">
                  <a:pos x="72" y="141"/>
                </a:cxn>
                <a:cxn ang="0">
                  <a:pos x="61" y="125"/>
                </a:cxn>
                <a:cxn ang="0">
                  <a:pos x="52" y="107"/>
                </a:cxn>
                <a:cxn ang="0">
                  <a:pos x="43" y="88"/>
                </a:cxn>
                <a:cxn ang="0">
                  <a:pos x="33" y="69"/>
                </a:cxn>
                <a:cxn ang="0">
                  <a:pos x="23" y="47"/>
                </a:cxn>
                <a:cxn ang="0">
                  <a:pos x="12" y="24"/>
                </a:cxn>
                <a:cxn ang="0">
                  <a:pos x="0" y="0"/>
                </a:cxn>
              </a:cxnLst>
              <a:rect l="0" t="0" r="r" b="b"/>
              <a:pathLst>
                <a:path w="257" h="237">
                  <a:moveTo>
                    <a:pt x="0" y="0"/>
                  </a:moveTo>
                  <a:lnTo>
                    <a:pt x="0" y="25"/>
                  </a:lnTo>
                  <a:lnTo>
                    <a:pt x="3" y="50"/>
                  </a:lnTo>
                  <a:lnTo>
                    <a:pt x="6" y="75"/>
                  </a:lnTo>
                  <a:lnTo>
                    <a:pt x="11" y="98"/>
                  </a:lnTo>
                  <a:lnTo>
                    <a:pt x="18" y="119"/>
                  </a:lnTo>
                  <a:lnTo>
                    <a:pt x="27" y="141"/>
                  </a:lnTo>
                  <a:lnTo>
                    <a:pt x="38" y="161"/>
                  </a:lnTo>
                  <a:lnTo>
                    <a:pt x="51" y="178"/>
                  </a:lnTo>
                  <a:lnTo>
                    <a:pt x="67" y="194"/>
                  </a:lnTo>
                  <a:lnTo>
                    <a:pt x="86" y="208"/>
                  </a:lnTo>
                  <a:lnTo>
                    <a:pt x="106" y="219"/>
                  </a:lnTo>
                  <a:lnTo>
                    <a:pt x="131" y="228"/>
                  </a:lnTo>
                  <a:lnTo>
                    <a:pt x="158" y="234"/>
                  </a:lnTo>
                  <a:lnTo>
                    <a:pt x="188" y="237"/>
                  </a:lnTo>
                  <a:lnTo>
                    <a:pt x="220" y="236"/>
                  </a:lnTo>
                  <a:lnTo>
                    <a:pt x="257" y="232"/>
                  </a:lnTo>
                  <a:lnTo>
                    <a:pt x="224" y="227"/>
                  </a:lnTo>
                  <a:lnTo>
                    <a:pt x="195" y="220"/>
                  </a:lnTo>
                  <a:lnTo>
                    <a:pt x="170" y="212"/>
                  </a:lnTo>
                  <a:lnTo>
                    <a:pt x="148" y="204"/>
                  </a:lnTo>
                  <a:lnTo>
                    <a:pt x="128" y="193"/>
                  </a:lnTo>
                  <a:lnTo>
                    <a:pt x="112" y="182"/>
                  </a:lnTo>
                  <a:lnTo>
                    <a:pt x="97" y="169"/>
                  </a:lnTo>
                  <a:lnTo>
                    <a:pt x="84" y="155"/>
                  </a:lnTo>
                  <a:lnTo>
                    <a:pt x="72" y="141"/>
                  </a:lnTo>
                  <a:lnTo>
                    <a:pt x="61" y="125"/>
                  </a:lnTo>
                  <a:lnTo>
                    <a:pt x="52" y="107"/>
                  </a:lnTo>
                  <a:lnTo>
                    <a:pt x="43" y="88"/>
                  </a:lnTo>
                  <a:lnTo>
                    <a:pt x="33" y="69"/>
                  </a:lnTo>
                  <a:lnTo>
                    <a:pt x="23" y="47"/>
                  </a:lnTo>
                  <a:lnTo>
                    <a:pt x="12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159" name="Freeform 39"/>
            <p:cNvSpPr>
              <a:spLocks/>
            </p:cNvSpPr>
            <p:nvPr userDrawn="1"/>
          </p:nvSpPr>
          <p:spPr bwMode="ltGray">
            <a:xfrm rot="9832527" flipV="1">
              <a:off x="1997" y="858"/>
              <a:ext cx="330" cy="278"/>
            </a:xfrm>
            <a:custGeom>
              <a:avLst/>
              <a:gdLst/>
              <a:ahLst/>
              <a:cxnLst>
                <a:cxn ang="0">
                  <a:pos x="77" y="0"/>
                </a:cxn>
                <a:cxn ang="0">
                  <a:pos x="124" y="108"/>
                </a:cxn>
                <a:cxn ang="0">
                  <a:pos x="120" y="107"/>
                </a:cxn>
                <a:cxn ang="0">
                  <a:pos x="107" y="105"/>
                </a:cxn>
                <a:cxn ang="0">
                  <a:pos x="89" y="101"/>
                </a:cxn>
                <a:cxn ang="0">
                  <a:pos x="68" y="99"/>
                </a:cxn>
                <a:cxn ang="0">
                  <a:pos x="45" y="97"/>
                </a:cxn>
                <a:cxn ang="0">
                  <a:pos x="25" y="98"/>
                </a:cxn>
                <a:cxn ang="0">
                  <a:pos x="9" y="102"/>
                </a:cxn>
                <a:cxn ang="0">
                  <a:pos x="0" y="110"/>
                </a:cxn>
                <a:cxn ang="0">
                  <a:pos x="4" y="98"/>
                </a:cxn>
                <a:cxn ang="0">
                  <a:pos x="8" y="89"/>
                </a:cxn>
                <a:cxn ang="0">
                  <a:pos x="16" y="82"/>
                </a:cxn>
                <a:cxn ang="0">
                  <a:pos x="25" y="76"/>
                </a:cxn>
                <a:cxn ang="0">
                  <a:pos x="36" y="72"/>
                </a:cxn>
                <a:cxn ang="0">
                  <a:pos x="47" y="71"/>
                </a:cxn>
                <a:cxn ang="0">
                  <a:pos x="59" y="71"/>
                </a:cxn>
                <a:cxn ang="0">
                  <a:pos x="72" y="74"/>
                </a:cxn>
                <a:cxn ang="0">
                  <a:pos x="73" y="71"/>
                </a:cxn>
                <a:cxn ang="0">
                  <a:pos x="70" y="56"/>
                </a:cxn>
                <a:cxn ang="0">
                  <a:pos x="67" y="38"/>
                </a:cxn>
                <a:cxn ang="0">
                  <a:pos x="65" y="30"/>
                </a:cxn>
                <a:cxn ang="0">
                  <a:pos x="63" y="30"/>
                </a:cxn>
                <a:cxn ang="0">
                  <a:pos x="61" y="29"/>
                </a:cxn>
                <a:cxn ang="0">
                  <a:pos x="59" y="26"/>
                </a:cxn>
                <a:cxn ang="0">
                  <a:pos x="57" y="23"/>
                </a:cxn>
                <a:cxn ang="0">
                  <a:pos x="57" y="19"/>
                </a:cxn>
                <a:cxn ang="0">
                  <a:pos x="59" y="14"/>
                </a:cxn>
                <a:cxn ang="0">
                  <a:pos x="66" y="8"/>
                </a:cxn>
                <a:cxn ang="0">
                  <a:pos x="77" y="0"/>
                </a:cxn>
              </a:cxnLst>
              <a:rect l="0" t="0" r="r" b="b"/>
              <a:pathLst>
                <a:path w="124" h="110">
                  <a:moveTo>
                    <a:pt x="77" y="0"/>
                  </a:moveTo>
                  <a:lnTo>
                    <a:pt x="124" y="108"/>
                  </a:lnTo>
                  <a:lnTo>
                    <a:pt x="120" y="107"/>
                  </a:lnTo>
                  <a:lnTo>
                    <a:pt x="107" y="105"/>
                  </a:lnTo>
                  <a:lnTo>
                    <a:pt x="89" y="101"/>
                  </a:lnTo>
                  <a:lnTo>
                    <a:pt x="68" y="99"/>
                  </a:lnTo>
                  <a:lnTo>
                    <a:pt x="45" y="97"/>
                  </a:lnTo>
                  <a:lnTo>
                    <a:pt x="25" y="98"/>
                  </a:lnTo>
                  <a:lnTo>
                    <a:pt x="9" y="102"/>
                  </a:lnTo>
                  <a:lnTo>
                    <a:pt x="0" y="110"/>
                  </a:lnTo>
                  <a:lnTo>
                    <a:pt x="4" y="98"/>
                  </a:lnTo>
                  <a:lnTo>
                    <a:pt x="8" y="89"/>
                  </a:lnTo>
                  <a:lnTo>
                    <a:pt x="16" y="82"/>
                  </a:lnTo>
                  <a:lnTo>
                    <a:pt x="25" y="76"/>
                  </a:lnTo>
                  <a:lnTo>
                    <a:pt x="36" y="72"/>
                  </a:lnTo>
                  <a:lnTo>
                    <a:pt x="47" y="71"/>
                  </a:lnTo>
                  <a:lnTo>
                    <a:pt x="59" y="71"/>
                  </a:lnTo>
                  <a:lnTo>
                    <a:pt x="72" y="74"/>
                  </a:lnTo>
                  <a:lnTo>
                    <a:pt x="73" y="71"/>
                  </a:lnTo>
                  <a:lnTo>
                    <a:pt x="70" y="56"/>
                  </a:lnTo>
                  <a:lnTo>
                    <a:pt x="67" y="38"/>
                  </a:lnTo>
                  <a:lnTo>
                    <a:pt x="65" y="30"/>
                  </a:lnTo>
                  <a:lnTo>
                    <a:pt x="63" y="30"/>
                  </a:lnTo>
                  <a:lnTo>
                    <a:pt x="61" y="29"/>
                  </a:lnTo>
                  <a:lnTo>
                    <a:pt x="59" y="26"/>
                  </a:lnTo>
                  <a:lnTo>
                    <a:pt x="57" y="23"/>
                  </a:lnTo>
                  <a:lnTo>
                    <a:pt x="57" y="19"/>
                  </a:lnTo>
                  <a:lnTo>
                    <a:pt x="59" y="14"/>
                  </a:lnTo>
                  <a:lnTo>
                    <a:pt x="66" y="8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160" name="Freeform 40"/>
            <p:cNvSpPr>
              <a:spLocks/>
            </p:cNvSpPr>
            <p:nvPr userDrawn="1"/>
          </p:nvSpPr>
          <p:spPr bwMode="ltGray">
            <a:xfrm rot="9832527" flipV="1">
              <a:off x="2224" y="808"/>
              <a:ext cx="123" cy="233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20" y="38"/>
                </a:cxn>
                <a:cxn ang="0">
                  <a:pos x="15" y="62"/>
                </a:cxn>
                <a:cxn ang="0">
                  <a:pos x="11" y="79"/>
                </a:cxn>
                <a:cxn ang="0">
                  <a:pos x="0" y="94"/>
                </a:cxn>
                <a:cxn ang="0">
                  <a:pos x="12" y="88"/>
                </a:cxn>
                <a:cxn ang="0">
                  <a:pos x="23" y="80"/>
                </a:cxn>
                <a:cxn ang="0">
                  <a:pos x="32" y="69"/>
                </a:cxn>
                <a:cxn ang="0">
                  <a:pos x="40" y="57"/>
                </a:cxn>
                <a:cxn ang="0">
                  <a:pos x="45" y="44"/>
                </a:cxn>
                <a:cxn ang="0">
                  <a:pos x="46" y="30"/>
                </a:cxn>
                <a:cxn ang="0">
                  <a:pos x="42" y="15"/>
                </a:cxn>
                <a:cxn ang="0">
                  <a:pos x="31" y="0"/>
                </a:cxn>
              </a:cxnLst>
              <a:rect l="0" t="0" r="r" b="b"/>
              <a:pathLst>
                <a:path w="46" h="94">
                  <a:moveTo>
                    <a:pt x="31" y="0"/>
                  </a:moveTo>
                  <a:lnTo>
                    <a:pt x="20" y="38"/>
                  </a:lnTo>
                  <a:lnTo>
                    <a:pt x="15" y="62"/>
                  </a:lnTo>
                  <a:lnTo>
                    <a:pt x="11" y="79"/>
                  </a:lnTo>
                  <a:lnTo>
                    <a:pt x="0" y="94"/>
                  </a:lnTo>
                  <a:lnTo>
                    <a:pt x="12" y="88"/>
                  </a:lnTo>
                  <a:lnTo>
                    <a:pt x="23" y="80"/>
                  </a:lnTo>
                  <a:lnTo>
                    <a:pt x="32" y="69"/>
                  </a:lnTo>
                  <a:lnTo>
                    <a:pt x="40" y="57"/>
                  </a:lnTo>
                  <a:lnTo>
                    <a:pt x="45" y="44"/>
                  </a:lnTo>
                  <a:lnTo>
                    <a:pt x="46" y="30"/>
                  </a:lnTo>
                  <a:lnTo>
                    <a:pt x="42" y="15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161" name="Freeform 41"/>
            <p:cNvSpPr>
              <a:spLocks/>
            </p:cNvSpPr>
            <p:nvPr userDrawn="1"/>
          </p:nvSpPr>
          <p:spPr bwMode="ltGray">
            <a:xfrm>
              <a:off x="1603" y="0"/>
              <a:ext cx="124" cy="121"/>
            </a:xfrm>
            <a:custGeom>
              <a:avLst/>
              <a:gdLst/>
              <a:ahLst/>
              <a:cxnLst>
                <a:cxn ang="0">
                  <a:pos x="124" y="0"/>
                </a:cxn>
                <a:cxn ang="0">
                  <a:pos x="113" y="9"/>
                </a:cxn>
                <a:cxn ang="0">
                  <a:pos x="99" y="25"/>
                </a:cxn>
                <a:cxn ang="0">
                  <a:pos x="81" y="41"/>
                </a:cxn>
                <a:cxn ang="0">
                  <a:pos x="63" y="54"/>
                </a:cxn>
                <a:cxn ang="0">
                  <a:pos x="41" y="66"/>
                </a:cxn>
                <a:cxn ang="0">
                  <a:pos x="22" y="74"/>
                </a:cxn>
                <a:cxn ang="0">
                  <a:pos x="0" y="75"/>
                </a:cxn>
                <a:cxn ang="0">
                  <a:pos x="10" y="96"/>
                </a:cxn>
                <a:cxn ang="0">
                  <a:pos x="23" y="113"/>
                </a:cxn>
                <a:cxn ang="0">
                  <a:pos x="41" y="121"/>
                </a:cxn>
                <a:cxn ang="0">
                  <a:pos x="60" y="121"/>
                </a:cxn>
                <a:cxn ang="0">
                  <a:pos x="83" y="111"/>
                </a:cxn>
                <a:cxn ang="0">
                  <a:pos x="101" y="88"/>
                </a:cxn>
                <a:cxn ang="0">
                  <a:pos x="116" y="53"/>
                </a:cxn>
                <a:cxn ang="0">
                  <a:pos x="124" y="0"/>
                </a:cxn>
              </a:cxnLst>
              <a:rect l="0" t="0" r="r" b="b"/>
              <a:pathLst>
                <a:path w="124" h="121">
                  <a:moveTo>
                    <a:pt x="124" y="0"/>
                  </a:moveTo>
                  <a:lnTo>
                    <a:pt x="113" y="9"/>
                  </a:lnTo>
                  <a:lnTo>
                    <a:pt x="99" y="25"/>
                  </a:lnTo>
                  <a:lnTo>
                    <a:pt x="81" y="41"/>
                  </a:lnTo>
                  <a:lnTo>
                    <a:pt x="63" y="54"/>
                  </a:lnTo>
                  <a:lnTo>
                    <a:pt x="41" y="66"/>
                  </a:lnTo>
                  <a:lnTo>
                    <a:pt x="22" y="74"/>
                  </a:lnTo>
                  <a:lnTo>
                    <a:pt x="0" y="75"/>
                  </a:lnTo>
                  <a:lnTo>
                    <a:pt x="10" y="96"/>
                  </a:lnTo>
                  <a:lnTo>
                    <a:pt x="23" y="113"/>
                  </a:lnTo>
                  <a:lnTo>
                    <a:pt x="41" y="121"/>
                  </a:lnTo>
                  <a:lnTo>
                    <a:pt x="60" y="121"/>
                  </a:lnTo>
                  <a:lnTo>
                    <a:pt x="83" y="111"/>
                  </a:lnTo>
                  <a:lnTo>
                    <a:pt x="101" y="88"/>
                  </a:lnTo>
                  <a:lnTo>
                    <a:pt x="116" y="53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162" name="Freeform 42"/>
            <p:cNvSpPr>
              <a:spLocks/>
            </p:cNvSpPr>
            <p:nvPr userDrawn="1"/>
          </p:nvSpPr>
          <p:spPr bwMode="ltGray">
            <a:xfrm rot="9832527" flipV="1">
              <a:off x="2173" y="1238"/>
              <a:ext cx="393" cy="23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6"/>
                </a:cxn>
                <a:cxn ang="0">
                  <a:pos x="16" y="14"/>
                </a:cxn>
                <a:cxn ang="0">
                  <a:pos x="28" y="24"/>
                </a:cxn>
                <a:cxn ang="0">
                  <a:pos x="41" y="37"/>
                </a:cxn>
                <a:cxn ang="0">
                  <a:pos x="58" y="53"/>
                </a:cxn>
                <a:cxn ang="0">
                  <a:pos x="73" y="70"/>
                </a:cxn>
                <a:cxn ang="0">
                  <a:pos x="88" y="90"/>
                </a:cxn>
                <a:cxn ang="0">
                  <a:pos x="100" y="113"/>
                </a:cxn>
                <a:cxn ang="0">
                  <a:pos x="112" y="137"/>
                </a:cxn>
                <a:cxn ang="0">
                  <a:pos x="120" y="165"/>
                </a:cxn>
                <a:cxn ang="0">
                  <a:pos x="124" y="196"/>
                </a:cxn>
                <a:cxn ang="0">
                  <a:pos x="126" y="228"/>
                </a:cxn>
                <a:cxn ang="0">
                  <a:pos x="120" y="264"/>
                </a:cxn>
                <a:cxn ang="0">
                  <a:pos x="109" y="302"/>
                </a:cxn>
                <a:cxn ang="0">
                  <a:pos x="92" y="342"/>
                </a:cxn>
                <a:cxn ang="0">
                  <a:pos x="67" y="386"/>
                </a:cxn>
                <a:cxn ang="0">
                  <a:pos x="39" y="436"/>
                </a:cxn>
                <a:cxn ang="0">
                  <a:pos x="21" y="482"/>
                </a:cxn>
                <a:cxn ang="0">
                  <a:pos x="10" y="525"/>
                </a:cxn>
                <a:cxn ang="0">
                  <a:pos x="6" y="566"/>
                </a:cxn>
                <a:cxn ang="0">
                  <a:pos x="6" y="605"/>
                </a:cxn>
                <a:cxn ang="0">
                  <a:pos x="8" y="641"/>
                </a:cxn>
                <a:cxn ang="0">
                  <a:pos x="12" y="673"/>
                </a:cxn>
                <a:cxn ang="0">
                  <a:pos x="14" y="704"/>
                </a:cxn>
                <a:cxn ang="0">
                  <a:pos x="41" y="688"/>
                </a:cxn>
                <a:cxn ang="0">
                  <a:pos x="39" y="680"/>
                </a:cxn>
                <a:cxn ang="0">
                  <a:pos x="36" y="657"/>
                </a:cxn>
                <a:cxn ang="0">
                  <a:pos x="33" y="622"/>
                </a:cxn>
                <a:cxn ang="0">
                  <a:pos x="35" y="575"/>
                </a:cxn>
                <a:cxn ang="0">
                  <a:pos x="41" y="519"/>
                </a:cxn>
                <a:cxn ang="0">
                  <a:pos x="58" y="455"/>
                </a:cxn>
                <a:cxn ang="0">
                  <a:pos x="86" y="386"/>
                </a:cxn>
                <a:cxn ang="0">
                  <a:pos x="129" y="313"/>
                </a:cxn>
                <a:cxn ang="0">
                  <a:pos x="143" y="279"/>
                </a:cxn>
                <a:cxn ang="0">
                  <a:pos x="149" y="235"/>
                </a:cxn>
                <a:cxn ang="0">
                  <a:pos x="144" y="184"/>
                </a:cxn>
                <a:cxn ang="0">
                  <a:pos x="131" y="134"/>
                </a:cxn>
                <a:cxn ang="0">
                  <a:pos x="109" y="85"/>
                </a:cxn>
                <a:cxn ang="0">
                  <a:pos x="81" y="44"/>
                </a:cxn>
                <a:cxn ang="0">
                  <a:pos x="44" y="14"/>
                </a:cxn>
                <a:cxn ang="0">
                  <a:pos x="0" y="0"/>
                </a:cxn>
              </a:cxnLst>
              <a:rect l="0" t="0" r="r" b="b"/>
              <a:pathLst>
                <a:path w="149" h="704">
                  <a:moveTo>
                    <a:pt x="0" y="0"/>
                  </a:moveTo>
                  <a:lnTo>
                    <a:pt x="6" y="6"/>
                  </a:lnTo>
                  <a:lnTo>
                    <a:pt x="16" y="14"/>
                  </a:lnTo>
                  <a:lnTo>
                    <a:pt x="28" y="24"/>
                  </a:lnTo>
                  <a:lnTo>
                    <a:pt x="41" y="37"/>
                  </a:lnTo>
                  <a:lnTo>
                    <a:pt x="58" y="53"/>
                  </a:lnTo>
                  <a:lnTo>
                    <a:pt x="73" y="70"/>
                  </a:lnTo>
                  <a:lnTo>
                    <a:pt x="88" y="90"/>
                  </a:lnTo>
                  <a:lnTo>
                    <a:pt x="100" y="113"/>
                  </a:lnTo>
                  <a:lnTo>
                    <a:pt x="112" y="137"/>
                  </a:lnTo>
                  <a:lnTo>
                    <a:pt x="120" y="165"/>
                  </a:lnTo>
                  <a:lnTo>
                    <a:pt x="124" y="196"/>
                  </a:lnTo>
                  <a:lnTo>
                    <a:pt x="126" y="228"/>
                  </a:lnTo>
                  <a:lnTo>
                    <a:pt x="120" y="264"/>
                  </a:lnTo>
                  <a:lnTo>
                    <a:pt x="109" y="302"/>
                  </a:lnTo>
                  <a:lnTo>
                    <a:pt x="92" y="342"/>
                  </a:lnTo>
                  <a:lnTo>
                    <a:pt x="67" y="386"/>
                  </a:lnTo>
                  <a:lnTo>
                    <a:pt x="39" y="436"/>
                  </a:lnTo>
                  <a:lnTo>
                    <a:pt x="21" y="482"/>
                  </a:lnTo>
                  <a:lnTo>
                    <a:pt x="10" y="525"/>
                  </a:lnTo>
                  <a:lnTo>
                    <a:pt x="6" y="566"/>
                  </a:lnTo>
                  <a:lnTo>
                    <a:pt x="6" y="605"/>
                  </a:lnTo>
                  <a:lnTo>
                    <a:pt x="8" y="641"/>
                  </a:lnTo>
                  <a:lnTo>
                    <a:pt x="12" y="673"/>
                  </a:lnTo>
                  <a:lnTo>
                    <a:pt x="14" y="704"/>
                  </a:lnTo>
                  <a:lnTo>
                    <a:pt x="41" y="688"/>
                  </a:lnTo>
                  <a:lnTo>
                    <a:pt x="39" y="680"/>
                  </a:lnTo>
                  <a:lnTo>
                    <a:pt x="36" y="657"/>
                  </a:lnTo>
                  <a:lnTo>
                    <a:pt x="33" y="622"/>
                  </a:lnTo>
                  <a:lnTo>
                    <a:pt x="35" y="575"/>
                  </a:lnTo>
                  <a:lnTo>
                    <a:pt x="41" y="519"/>
                  </a:lnTo>
                  <a:lnTo>
                    <a:pt x="58" y="455"/>
                  </a:lnTo>
                  <a:lnTo>
                    <a:pt x="86" y="386"/>
                  </a:lnTo>
                  <a:lnTo>
                    <a:pt x="129" y="313"/>
                  </a:lnTo>
                  <a:lnTo>
                    <a:pt x="143" y="279"/>
                  </a:lnTo>
                  <a:lnTo>
                    <a:pt x="149" y="235"/>
                  </a:lnTo>
                  <a:lnTo>
                    <a:pt x="144" y="184"/>
                  </a:lnTo>
                  <a:lnTo>
                    <a:pt x="131" y="134"/>
                  </a:lnTo>
                  <a:lnTo>
                    <a:pt x="109" y="85"/>
                  </a:lnTo>
                  <a:lnTo>
                    <a:pt x="81" y="44"/>
                  </a:lnTo>
                  <a:lnTo>
                    <a:pt x="44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163" name="Freeform 43"/>
            <p:cNvSpPr>
              <a:spLocks/>
            </p:cNvSpPr>
            <p:nvPr userDrawn="1"/>
          </p:nvSpPr>
          <p:spPr bwMode="ltGray">
            <a:xfrm>
              <a:off x="0" y="1848"/>
              <a:ext cx="36" cy="13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6" y="12"/>
                </a:cxn>
                <a:cxn ang="0">
                  <a:pos x="0" y="132"/>
                </a:cxn>
                <a:cxn ang="0">
                  <a:pos x="0" y="0"/>
                </a:cxn>
              </a:cxnLst>
              <a:rect l="0" t="0" r="r" b="b"/>
              <a:pathLst>
                <a:path w="36" h="132">
                  <a:moveTo>
                    <a:pt x="0" y="0"/>
                  </a:moveTo>
                  <a:lnTo>
                    <a:pt x="36" y="12"/>
                  </a:lnTo>
                  <a:lnTo>
                    <a:pt x="0" y="1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33164" name="Rectangle 4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33165" name="Rectangle 4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33166" name="Rectangle 4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D371EAA2-EA49-41D7-8216-7A4A6E93298D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133167" name="Rectangle 47"/>
          <p:cNvSpPr>
            <a:spLocks noGrp="1" noChangeArrowheads="1"/>
          </p:cNvSpPr>
          <p:nvPr>
            <p:ph type="ctrTitle"/>
          </p:nvPr>
        </p:nvSpPr>
        <p:spPr>
          <a:xfrm>
            <a:off x="2455863" y="596900"/>
            <a:ext cx="6192837" cy="3581400"/>
          </a:xfrm>
        </p:spPr>
        <p:txBody>
          <a:bodyPr/>
          <a:lstStyle>
            <a:lvl1pPr>
              <a:defRPr sz="52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33168" name="Rectangle 48"/>
          <p:cNvSpPr>
            <a:spLocks noGrp="1" noChangeArrowheads="1"/>
          </p:cNvSpPr>
          <p:nvPr>
            <p:ph type="subTitle" idx="1"/>
          </p:nvPr>
        </p:nvSpPr>
        <p:spPr>
          <a:xfrm>
            <a:off x="2489200" y="4279900"/>
            <a:ext cx="6146800" cy="1485900"/>
          </a:xfrm>
        </p:spPr>
        <p:txBody>
          <a:bodyPr/>
          <a:lstStyle>
            <a:lvl1pPr marL="0" indent="0" algn="ctr">
              <a:buFontTx/>
              <a:buNone/>
              <a:defRPr b="1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711857-C776-4E71-99D5-76554C79896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6225" y="103188"/>
            <a:ext cx="2060575" cy="59531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42913" y="103188"/>
            <a:ext cx="6030912" cy="59531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DF6753-24D7-4562-BE27-FA3BE2ACD8A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2913" y="103188"/>
            <a:ext cx="8243887" cy="13144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4561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561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B7FB0A16-81B4-4FF6-B862-F207FF9B9B0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2913" y="103188"/>
            <a:ext cx="8243887" cy="13144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4561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510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03663"/>
            <a:ext cx="4038600" cy="21526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F516B235-8ADE-470E-9FE1-EFFF7366072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2913" y="103188"/>
            <a:ext cx="8243887" cy="13144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561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510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03663"/>
            <a:ext cx="4038600" cy="21526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0C7ABA4D-6F0F-4317-9D1C-7FCE951A09B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5CC9CA-C0D9-4E45-92F0-7B9CFD95906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D59249-E52C-46FB-81F6-6676A2864CC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56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56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537097-2E02-4D57-A18F-25FC615180D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0D90C8-EE15-4EC2-B56F-6622291FE04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1AAE75-6E62-4230-9306-0C6509FA048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735980-1552-4FB3-8C5B-0D60F7EB4AD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7C2EDC-47EE-4B7E-AF04-54DF5BC5713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51A761-4D47-4691-8393-533BFBBB108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2098" name="Group 2"/>
          <p:cNvGrpSpPr>
            <a:grpSpLocks/>
          </p:cNvGrpSpPr>
          <p:nvPr/>
        </p:nvGrpSpPr>
        <p:grpSpPr bwMode="auto">
          <a:xfrm>
            <a:off x="-7938" y="0"/>
            <a:ext cx="2833688" cy="6856413"/>
            <a:chOff x="-5" y="0"/>
            <a:chExt cx="1785" cy="4319"/>
          </a:xfrm>
        </p:grpSpPr>
        <p:sp>
          <p:nvSpPr>
            <p:cNvPr id="132099" name="Freeform 3"/>
            <p:cNvSpPr>
              <a:spLocks/>
            </p:cNvSpPr>
            <p:nvPr/>
          </p:nvSpPr>
          <p:spPr bwMode="ltGray">
            <a:xfrm>
              <a:off x="-5" y="3262"/>
              <a:ext cx="472" cy="802"/>
            </a:xfrm>
            <a:custGeom>
              <a:avLst/>
              <a:gdLst/>
              <a:ahLst/>
              <a:cxnLst>
                <a:cxn ang="0">
                  <a:pos x="5" y="32"/>
                </a:cxn>
                <a:cxn ang="0">
                  <a:pos x="189" y="26"/>
                </a:cxn>
                <a:cxn ang="0">
                  <a:pos x="309" y="66"/>
                </a:cxn>
                <a:cxn ang="0">
                  <a:pos x="357" y="98"/>
                </a:cxn>
                <a:cxn ang="0">
                  <a:pos x="413" y="162"/>
                </a:cxn>
                <a:cxn ang="0">
                  <a:pos x="437" y="250"/>
                </a:cxn>
                <a:cxn ang="0">
                  <a:pos x="397" y="530"/>
                </a:cxn>
                <a:cxn ang="0">
                  <a:pos x="341" y="634"/>
                </a:cxn>
                <a:cxn ang="0">
                  <a:pos x="173" y="714"/>
                </a:cxn>
                <a:cxn ang="0">
                  <a:pos x="77" y="730"/>
                </a:cxn>
                <a:cxn ang="0">
                  <a:pos x="69" y="802"/>
                </a:cxn>
                <a:cxn ang="0">
                  <a:pos x="7" y="788"/>
                </a:cxn>
                <a:cxn ang="0">
                  <a:pos x="5" y="751"/>
                </a:cxn>
                <a:cxn ang="0">
                  <a:pos x="37" y="722"/>
                </a:cxn>
                <a:cxn ang="0">
                  <a:pos x="5" y="670"/>
                </a:cxn>
                <a:cxn ang="0">
                  <a:pos x="5" y="32"/>
                </a:cxn>
              </a:cxnLst>
              <a:rect l="0" t="0" r="r" b="b"/>
              <a:pathLst>
                <a:path w="472" h="802">
                  <a:moveTo>
                    <a:pt x="5" y="32"/>
                  </a:moveTo>
                  <a:cubicBezTo>
                    <a:pt x="101" y="0"/>
                    <a:pt x="20" y="17"/>
                    <a:pt x="189" y="26"/>
                  </a:cubicBezTo>
                  <a:cubicBezTo>
                    <a:pt x="221" y="37"/>
                    <a:pt x="280" y="47"/>
                    <a:pt x="309" y="66"/>
                  </a:cubicBezTo>
                  <a:cubicBezTo>
                    <a:pt x="325" y="77"/>
                    <a:pt x="357" y="98"/>
                    <a:pt x="357" y="98"/>
                  </a:cubicBezTo>
                  <a:cubicBezTo>
                    <a:pt x="394" y="154"/>
                    <a:pt x="373" y="135"/>
                    <a:pt x="413" y="162"/>
                  </a:cubicBezTo>
                  <a:cubicBezTo>
                    <a:pt x="433" y="223"/>
                    <a:pt x="426" y="193"/>
                    <a:pt x="437" y="250"/>
                  </a:cubicBezTo>
                  <a:cubicBezTo>
                    <a:pt x="433" y="370"/>
                    <a:pt x="472" y="455"/>
                    <a:pt x="397" y="530"/>
                  </a:cubicBezTo>
                  <a:cubicBezTo>
                    <a:pt x="385" y="567"/>
                    <a:pt x="368" y="607"/>
                    <a:pt x="341" y="634"/>
                  </a:cubicBezTo>
                  <a:cubicBezTo>
                    <a:pt x="319" y="701"/>
                    <a:pt x="233" y="707"/>
                    <a:pt x="173" y="714"/>
                  </a:cubicBezTo>
                  <a:cubicBezTo>
                    <a:pt x="142" y="724"/>
                    <a:pt x="100" y="707"/>
                    <a:pt x="77" y="730"/>
                  </a:cubicBezTo>
                  <a:cubicBezTo>
                    <a:pt x="60" y="747"/>
                    <a:pt x="72" y="778"/>
                    <a:pt x="69" y="802"/>
                  </a:cubicBezTo>
                  <a:cubicBezTo>
                    <a:pt x="53" y="799"/>
                    <a:pt x="23" y="792"/>
                    <a:pt x="7" y="788"/>
                  </a:cubicBezTo>
                  <a:cubicBezTo>
                    <a:pt x="5" y="788"/>
                    <a:pt x="0" y="762"/>
                    <a:pt x="5" y="751"/>
                  </a:cubicBezTo>
                  <a:cubicBezTo>
                    <a:pt x="10" y="740"/>
                    <a:pt x="37" y="735"/>
                    <a:pt x="37" y="722"/>
                  </a:cubicBezTo>
                  <a:cubicBezTo>
                    <a:pt x="26" y="682"/>
                    <a:pt x="22" y="685"/>
                    <a:pt x="5" y="670"/>
                  </a:cubicBezTo>
                  <a:cubicBezTo>
                    <a:pt x="5" y="541"/>
                    <a:pt x="5" y="233"/>
                    <a:pt x="5" y="32"/>
                  </a:cubicBezTo>
                  <a:close/>
                </a:path>
              </a:pathLst>
            </a:custGeom>
            <a:solidFill>
              <a:schemeClr val="folHlink">
                <a:alpha val="5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grpSp>
          <p:nvGrpSpPr>
            <p:cNvPr id="132100" name="Group 4"/>
            <p:cNvGrpSpPr>
              <a:grpSpLocks/>
            </p:cNvGrpSpPr>
            <p:nvPr/>
          </p:nvGrpSpPr>
          <p:grpSpPr bwMode="auto">
            <a:xfrm rot="14964908" flipH="1">
              <a:off x="104" y="2441"/>
              <a:ext cx="452" cy="444"/>
              <a:chOff x="1727" y="866"/>
              <a:chExt cx="129" cy="157"/>
            </a:xfrm>
          </p:grpSpPr>
          <p:sp>
            <p:nvSpPr>
              <p:cNvPr id="132101" name="Freeform 5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2102" name="Freeform 6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2103" name="Freeform 7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32104" name="Freeform 8"/>
            <p:cNvSpPr>
              <a:spLocks/>
            </p:cNvSpPr>
            <p:nvPr/>
          </p:nvSpPr>
          <p:spPr bwMode="ltGray">
            <a:xfrm>
              <a:off x="90" y="1736"/>
              <a:ext cx="710" cy="768"/>
            </a:xfrm>
            <a:custGeom>
              <a:avLst/>
              <a:gdLst/>
              <a:ahLst/>
              <a:cxnLst>
                <a:cxn ang="0">
                  <a:pos x="14" y="416"/>
                </a:cxn>
                <a:cxn ang="0">
                  <a:pos x="14" y="272"/>
                </a:cxn>
                <a:cxn ang="0">
                  <a:pos x="102" y="144"/>
                </a:cxn>
                <a:cxn ang="0">
                  <a:pos x="150" y="96"/>
                </a:cxn>
                <a:cxn ang="0">
                  <a:pos x="198" y="64"/>
                </a:cxn>
                <a:cxn ang="0">
                  <a:pos x="350" y="0"/>
                </a:cxn>
                <a:cxn ang="0">
                  <a:pos x="534" y="8"/>
                </a:cxn>
                <a:cxn ang="0">
                  <a:pos x="662" y="96"/>
                </a:cxn>
                <a:cxn ang="0">
                  <a:pos x="710" y="200"/>
                </a:cxn>
                <a:cxn ang="0">
                  <a:pos x="702" y="400"/>
                </a:cxn>
                <a:cxn ang="0">
                  <a:pos x="678" y="448"/>
                </a:cxn>
                <a:cxn ang="0">
                  <a:pos x="550" y="632"/>
                </a:cxn>
                <a:cxn ang="0">
                  <a:pos x="518" y="656"/>
                </a:cxn>
                <a:cxn ang="0">
                  <a:pos x="470" y="664"/>
                </a:cxn>
                <a:cxn ang="0">
                  <a:pos x="518" y="680"/>
                </a:cxn>
                <a:cxn ang="0">
                  <a:pos x="566" y="696"/>
                </a:cxn>
                <a:cxn ang="0">
                  <a:pos x="574" y="720"/>
                </a:cxn>
                <a:cxn ang="0">
                  <a:pos x="526" y="736"/>
                </a:cxn>
                <a:cxn ang="0">
                  <a:pos x="502" y="752"/>
                </a:cxn>
                <a:cxn ang="0">
                  <a:pos x="454" y="768"/>
                </a:cxn>
                <a:cxn ang="0">
                  <a:pos x="438" y="712"/>
                </a:cxn>
                <a:cxn ang="0">
                  <a:pos x="246" y="688"/>
                </a:cxn>
                <a:cxn ang="0">
                  <a:pos x="134" y="648"/>
                </a:cxn>
                <a:cxn ang="0">
                  <a:pos x="110" y="624"/>
                </a:cxn>
                <a:cxn ang="0">
                  <a:pos x="78" y="576"/>
                </a:cxn>
                <a:cxn ang="0">
                  <a:pos x="54" y="464"/>
                </a:cxn>
                <a:cxn ang="0">
                  <a:pos x="30" y="408"/>
                </a:cxn>
                <a:cxn ang="0">
                  <a:pos x="22" y="384"/>
                </a:cxn>
                <a:cxn ang="0">
                  <a:pos x="14" y="416"/>
                </a:cxn>
              </a:cxnLst>
              <a:rect l="0" t="0" r="r" b="b"/>
              <a:pathLst>
                <a:path w="710" h="768">
                  <a:moveTo>
                    <a:pt x="14" y="416"/>
                  </a:moveTo>
                  <a:cubicBezTo>
                    <a:pt x="6" y="353"/>
                    <a:pt x="0" y="339"/>
                    <a:pt x="14" y="272"/>
                  </a:cubicBezTo>
                  <a:cubicBezTo>
                    <a:pt x="24" y="227"/>
                    <a:pt x="72" y="178"/>
                    <a:pt x="102" y="144"/>
                  </a:cubicBezTo>
                  <a:cubicBezTo>
                    <a:pt x="117" y="127"/>
                    <a:pt x="134" y="112"/>
                    <a:pt x="150" y="96"/>
                  </a:cubicBezTo>
                  <a:cubicBezTo>
                    <a:pt x="164" y="82"/>
                    <a:pt x="198" y="64"/>
                    <a:pt x="198" y="64"/>
                  </a:cubicBezTo>
                  <a:cubicBezTo>
                    <a:pt x="231" y="14"/>
                    <a:pt x="294" y="7"/>
                    <a:pt x="350" y="0"/>
                  </a:cubicBezTo>
                  <a:cubicBezTo>
                    <a:pt x="411" y="3"/>
                    <a:pt x="473" y="1"/>
                    <a:pt x="534" y="8"/>
                  </a:cubicBezTo>
                  <a:cubicBezTo>
                    <a:pt x="582" y="13"/>
                    <a:pt x="624" y="71"/>
                    <a:pt x="662" y="96"/>
                  </a:cubicBezTo>
                  <a:cubicBezTo>
                    <a:pt x="691" y="140"/>
                    <a:pt x="698" y="151"/>
                    <a:pt x="710" y="200"/>
                  </a:cubicBezTo>
                  <a:cubicBezTo>
                    <a:pt x="707" y="267"/>
                    <a:pt x="707" y="333"/>
                    <a:pt x="702" y="400"/>
                  </a:cubicBezTo>
                  <a:cubicBezTo>
                    <a:pt x="700" y="423"/>
                    <a:pt x="688" y="428"/>
                    <a:pt x="678" y="448"/>
                  </a:cubicBezTo>
                  <a:cubicBezTo>
                    <a:pt x="646" y="512"/>
                    <a:pt x="626" y="607"/>
                    <a:pt x="550" y="632"/>
                  </a:cubicBezTo>
                  <a:cubicBezTo>
                    <a:pt x="539" y="640"/>
                    <a:pt x="530" y="651"/>
                    <a:pt x="518" y="656"/>
                  </a:cubicBezTo>
                  <a:cubicBezTo>
                    <a:pt x="503" y="662"/>
                    <a:pt x="470" y="648"/>
                    <a:pt x="470" y="664"/>
                  </a:cubicBezTo>
                  <a:cubicBezTo>
                    <a:pt x="470" y="681"/>
                    <a:pt x="502" y="675"/>
                    <a:pt x="518" y="680"/>
                  </a:cubicBezTo>
                  <a:cubicBezTo>
                    <a:pt x="534" y="685"/>
                    <a:pt x="566" y="696"/>
                    <a:pt x="566" y="696"/>
                  </a:cubicBezTo>
                  <a:cubicBezTo>
                    <a:pt x="569" y="704"/>
                    <a:pt x="580" y="714"/>
                    <a:pt x="574" y="720"/>
                  </a:cubicBezTo>
                  <a:cubicBezTo>
                    <a:pt x="562" y="732"/>
                    <a:pt x="542" y="731"/>
                    <a:pt x="526" y="736"/>
                  </a:cubicBezTo>
                  <a:cubicBezTo>
                    <a:pt x="517" y="739"/>
                    <a:pt x="511" y="748"/>
                    <a:pt x="502" y="752"/>
                  </a:cubicBezTo>
                  <a:cubicBezTo>
                    <a:pt x="487" y="759"/>
                    <a:pt x="454" y="768"/>
                    <a:pt x="454" y="768"/>
                  </a:cubicBezTo>
                  <a:cubicBezTo>
                    <a:pt x="448" y="750"/>
                    <a:pt x="453" y="725"/>
                    <a:pt x="438" y="712"/>
                  </a:cubicBezTo>
                  <a:cubicBezTo>
                    <a:pt x="407" y="685"/>
                    <a:pt x="256" y="689"/>
                    <a:pt x="246" y="688"/>
                  </a:cubicBezTo>
                  <a:cubicBezTo>
                    <a:pt x="207" y="680"/>
                    <a:pt x="166" y="674"/>
                    <a:pt x="134" y="648"/>
                  </a:cubicBezTo>
                  <a:cubicBezTo>
                    <a:pt x="125" y="641"/>
                    <a:pt x="117" y="633"/>
                    <a:pt x="110" y="624"/>
                  </a:cubicBezTo>
                  <a:cubicBezTo>
                    <a:pt x="98" y="609"/>
                    <a:pt x="78" y="576"/>
                    <a:pt x="78" y="576"/>
                  </a:cubicBezTo>
                  <a:cubicBezTo>
                    <a:pt x="66" y="506"/>
                    <a:pt x="74" y="544"/>
                    <a:pt x="54" y="464"/>
                  </a:cubicBezTo>
                  <a:cubicBezTo>
                    <a:pt x="37" y="397"/>
                    <a:pt x="58" y="463"/>
                    <a:pt x="30" y="408"/>
                  </a:cubicBezTo>
                  <a:cubicBezTo>
                    <a:pt x="26" y="400"/>
                    <a:pt x="30" y="380"/>
                    <a:pt x="22" y="384"/>
                  </a:cubicBezTo>
                  <a:cubicBezTo>
                    <a:pt x="12" y="389"/>
                    <a:pt x="17" y="405"/>
                    <a:pt x="14" y="416"/>
                  </a:cubicBezTo>
                  <a:close/>
                </a:path>
              </a:pathLst>
            </a:custGeom>
            <a:solidFill>
              <a:schemeClr val="accent2">
                <a:alpha val="5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grpSp>
          <p:nvGrpSpPr>
            <p:cNvPr id="132105" name="Group 9"/>
            <p:cNvGrpSpPr>
              <a:grpSpLocks/>
            </p:cNvGrpSpPr>
            <p:nvPr/>
          </p:nvGrpSpPr>
          <p:grpSpPr bwMode="auto">
            <a:xfrm rot="416244">
              <a:off x="9" y="1746"/>
              <a:ext cx="1771" cy="1741"/>
              <a:chOff x="41" y="2787"/>
              <a:chExt cx="902" cy="833"/>
            </a:xfrm>
          </p:grpSpPr>
          <p:sp>
            <p:nvSpPr>
              <p:cNvPr id="132106" name="Freeform 10"/>
              <p:cNvSpPr>
                <a:spLocks/>
              </p:cNvSpPr>
              <p:nvPr userDrawn="1"/>
            </p:nvSpPr>
            <p:spPr bwMode="ltGray">
              <a:xfrm rot="373331" flipH="1">
                <a:off x="125" y="2787"/>
                <a:ext cx="313" cy="303"/>
              </a:xfrm>
              <a:custGeom>
                <a:avLst/>
                <a:gdLst/>
                <a:ahLst/>
                <a:cxnLst>
                  <a:cxn ang="0">
                    <a:pos x="46" y="210"/>
                  </a:cxn>
                  <a:cxn ang="0">
                    <a:pos x="37" y="198"/>
                  </a:cxn>
                  <a:cxn ang="0">
                    <a:pos x="26" y="181"/>
                  </a:cxn>
                  <a:cxn ang="0">
                    <a:pos x="15" y="159"/>
                  </a:cxn>
                  <a:cxn ang="0">
                    <a:pos x="5" y="135"/>
                  </a:cxn>
                  <a:cxn ang="0">
                    <a:pos x="0" y="109"/>
                  </a:cxn>
                  <a:cxn ang="0">
                    <a:pos x="1" y="82"/>
                  </a:cxn>
                  <a:cxn ang="0">
                    <a:pos x="9" y="57"/>
                  </a:cxn>
                  <a:cxn ang="0">
                    <a:pos x="27" y="35"/>
                  </a:cxn>
                  <a:cxn ang="0">
                    <a:pos x="45" y="22"/>
                  </a:cxn>
                  <a:cxn ang="0">
                    <a:pos x="60" y="12"/>
                  </a:cxn>
                  <a:cxn ang="0">
                    <a:pos x="72" y="7"/>
                  </a:cxn>
                  <a:cxn ang="0">
                    <a:pos x="81" y="5"/>
                  </a:cxn>
                  <a:cxn ang="0">
                    <a:pos x="88" y="5"/>
                  </a:cxn>
                  <a:cxn ang="0">
                    <a:pos x="104" y="0"/>
                  </a:cxn>
                  <a:cxn ang="0">
                    <a:pos x="148" y="8"/>
                  </a:cxn>
                  <a:cxn ang="0">
                    <a:pos x="160" y="12"/>
                  </a:cxn>
                  <a:cxn ang="0">
                    <a:pos x="172" y="15"/>
                  </a:cxn>
                  <a:cxn ang="0">
                    <a:pos x="182" y="19"/>
                  </a:cxn>
                  <a:cxn ang="0">
                    <a:pos x="190" y="23"/>
                  </a:cxn>
                  <a:cxn ang="0">
                    <a:pos x="198" y="27"/>
                  </a:cxn>
                  <a:cxn ang="0">
                    <a:pos x="205" y="32"/>
                  </a:cxn>
                  <a:cxn ang="0">
                    <a:pos x="211" y="38"/>
                  </a:cxn>
                  <a:cxn ang="0">
                    <a:pos x="217" y="45"/>
                  </a:cxn>
                  <a:cxn ang="0">
                    <a:pos x="205" y="40"/>
                  </a:cxn>
                  <a:cxn ang="0">
                    <a:pos x="194" y="36"/>
                  </a:cxn>
                  <a:cxn ang="0">
                    <a:pos x="183" y="33"/>
                  </a:cxn>
                  <a:cxn ang="0">
                    <a:pos x="172" y="30"/>
                  </a:cxn>
                  <a:cxn ang="0">
                    <a:pos x="163" y="27"/>
                  </a:cxn>
                  <a:cxn ang="0">
                    <a:pos x="153" y="26"/>
                  </a:cxn>
                  <a:cxn ang="0">
                    <a:pos x="143" y="24"/>
                  </a:cxn>
                  <a:cxn ang="0">
                    <a:pos x="134" y="24"/>
                  </a:cxn>
                  <a:cxn ang="0">
                    <a:pos x="125" y="24"/>
                  </a:cxn>
                  <a:cxn ang="0">
                    <a:pos x="116" y="25"/>
                  </a:cxn>
                  <a:cxn ang="0">
                    <a:pos x="107" y="27"/>
                  </a:cxn>
                  <a:cxn ang="0">
                    <a:pos x="99" y="29"/>
                  </a:cxn>
                  <a:cxn ang="0">
                    <a:pos x="91" y="33"/>
                  </a:cxn>
                  <a:cxn ang="0">
                    <a:pos x="82" y="36"/>
                  </a:cxn>
                  <a:cxn ang="0">
                    <a:pos x="74" y="41"/>
                  </a:cxn>
                  <a:cxn ang="0">
                    <a:pos x="66" y="46"/>
                  </a:cxn>
                  <a:cxn ang="0">
                    <a:pos x="52" y="61"/>
                  </a:cxn>
                  <a:cxn ang="0">
                    <a:pos x="42" y="80"/>
                  </a:cxn>
                  <a:cxn ang="0">
                    <a:pos x="37" y="103"/>
                  </a:cxn>
                  <a:cxn ang="0">
                    <a:pos x="35" y="126"/>
                  </a:cxn>
                  <a:cxn ang="0">
                    <a:pos x="35" y="151"/>
                  </a:cxn>
                  <a:cxn ang="0">
                    <a:pos x="38" y="174"/>
                  </a:cxn>
                  <a:cxn ang="0">
                    <a:pos x="41" y="194"/>
                  </a:cxn>
                  <a:cxn ang="0">
                    <a:pos x="46" y="210"/>
                  </a:cxn>
                </a:cxnLst>
                <a:rect l="0" t="0" r="r" b="b"/>
                <a:pathLst>
                  <a:path w="217" h="210">
                    <a:moveTo>
                      <a:pt x="46" y="210"/>
                    </a:moveTo>
                    <a:lnTo>
                      <a:pt x="37" y="198"/>
                    </a:lnTo>
                    <a:lnTo>
                      <a:pt x="26" y="181"/>
                    </a:lnTo>
                    <a:lnTo>
                      <a:pt x="15" y="159"/>
                    </a:lnTo>
                    <a:lnTo>
                      <a:pt x="5" y="135"/>
                    </a:lnTo>
                    <a:lnTo>
                      <a:pt x="0" y="109"/>
                    </a:lnTo>
                    <a:lnTo>
                      <a:pt x="1" y="82"/>
                    </a:lnTo>
                    <a:lnTo>
                      <a:pt x="9" y="57"/>
                    </a:lnTo>
                    <a:lnTo>
                      <a:pt x="27" y="35"/>
                    </a:lnTo>
                    <a:lnTo>
                      <a:pt x="45" y="22"/>
                    </a:lnTo>
                    <a:lnTo>
                      <a:pt x="60" y="12"/>
                    </a:lnTo>
                    <a:lnTo>
                      <a:pt x="72" y="7"/>
                    </a:lnTo>
                    <a:lnTo>
                      <a:pt x="81" y="5"/>
                    </a:lnTo>
                    <a:lnTo>
                      <a:pt x="88" y="5"/>
                    </a:lnTo>
                    <a:lnTo>
                      <a:pt x="104" y="0"/>
                    </a:lnTo>
                    <a:lnTo>
                      <a:pt x="148" y="8"/>
                    </a:lnTo>
                    <a:lnTo>
                      <a:pt x="160" y="12"/>
                    </a:lnTo>
                    <a:lnTo>
                      <a:pt x="172" y="15"/>
                    </a:lnTo>
                    <a:lnTo>
                      <a:pt x="182" y="19"/>
                    </a:lnTo>
                    <a:lnTo>
                      <a:pt x="190" y="23"/>
                    </a:lnTo>
                    <a:lnTo>
                      <a:pt x="198" y="27"/>
                    </a:lnTo>
                    <a:lnTo>
                      <a:pt x="205" y="32"/>
                    </a:lnTo>
                    <a:lnTo>
                      <a:pt x="211" y="38"/>
                    </a:lnTo>
                    <a:lnTo>
                      <a:pt x="217" y="45"/>
                    </a:lnTo>
                    <a:lnTo>
                      <a:pt x="205" y="40"/>
                    </a:lnTo>
                    <a:lnTo>
                      <a:pt x="194" y="36"/>
                    </a:lnTo>
                    <a:lnTo>
                      <a:pt x="183" y="33"/>
                    </a:lnTo>
                    <a:lnTo>
                      <a:pt x="172" y="30"/>
                    </a:lnTo>
                    <a:lnTo>
                      <a:pt x="163" y="27"/>
                    </a:lnTo>
                    <a:lnTo>
                      <a:pt x="153" y="26"/>
                    </a:lnTo>
                    <a:lnTo>
                      <a:pt x="143" y="24"/>
                    </a:lnTo>
                    <a:lnTo>
                      <a:pt x="134" y="24"/>
                    </a:lnTo>
                    <a:lnTo>
                      <a:pt x="125" y="24"/>
                    </a:lnTo>
                    <a:lnTo>
                      <a:pt x="116" y="25"/>
                    </a:lnTo>
                    <a:lnTo>
                      <a:pt x="107" y="27"/>
                    </a:lnTo>
                    <a:lnTo>
                      <a:pt x="99" y="29"/>
                    </a:lnTo>
                    <a:lnTo>
                      <a:pt x="91" y="33"/>
                    </a:lnTo>
                    <a:lnTo>
                      <a:pt x="82" y="36"/>
                    </a:lnTo>
                    <a:lnTo>
                      <a:pt x="74" y="41"/>
                    </a:lnTo>
                    <a:lnTo>
                      <a:pt x="66" y="46"/>
                    </a:lnTo>
                    <a:lnTo>
                      <a:pt x="52" y="61"/>
                    </a:lnTo>
                    <a:lnTo>
                      <a:pt x="42" y="80"/>
                    </a:lnTo>
                    <a:lnTo>
                      <a:pt x="37" y="103"/>
                    </a:lnTo>
                    <a:lnTo>
                      <a:pt x="35" y="126"/>
                    </a:lnTo>
                    <a:lnTo>
                      <a:pt x="35" y="151"/>
                    </a:lnTo>
                    <a:lnTo>
                      <a:pt x="38" y="174"/>
                    </a:lnTo>
                    <a:lnTo>
                      <a:pt x="41" y="194"/>
                    </a:lnTo>
                    <a:lnTo>
                      <a:pt x="46" y="21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2107" name="Freeform 11"/>
              <p:cNvSpPr>
                <a:spLocks/>
              </p:cNvSpPr>
              <p:nvPr userDrawn="1"/>
            </p:nvSpPr>
            <p:spPr bwMode="ltGray">
              <a:xfrm rot="373331" flipH="1">
                <a:off x="41" y="2843"/>
                <a:ext cx="262" cy="308"/>
              </a:xfrm>
              <a:custGeom>
                <a:avLst/>
                <a:gdLst/>
                <a:ahLst/>
                <a:cxnLst>
                  <a:cxn ang="0">
                    <a:pos x="109" y="0"/>
                  </a:cxn>
                  <a:cxn ang="0">
                    <a:pos x="112" y="2"/>
                  </a:cxn>
                  <a:cxn ang="0">
                    <a:pos x="118" y="8"/>
                  </a:cxn>
                  <a:cxn ang="0">
                    <a:pos x="127" y="18"/>
                  </a:cxn>
                  <a:cxn ang="0">
                    <a:pos x="137" y="33"/>
                  </a:cxn>
                  <a:cxn ang="0">
                    <a:pos x="145" y="52"/>
                  </a:cxn>
                  <a:cxn ang="0">
                    <a:pos x="150" y="76"/>
                  </a:cxn>
                  <a:cxn ang="0">
                    <a:pos x="150" y="105"/>
                  </a:cxn>
                  <a:cxn ang="0">
                    <a:pos x="144" y="139"/>
                  </a:cxn>
                  <a:cxn ang="0">
                    <a:pos x="140" y="149"/>
                  </a:cxn>
                  <a:cxn ang="0">
                    <a:pos x="136" y="157"/>
                  </a:cxn>
                  <a:cxn ang="0">
                    <a:pos x="131" y="165"/>
                  </a:cxn>
                  <a:cxn ang="0">
                    <a:pos x="125" y="173"/>
                  </a:cxn>
                  <a:cxn ang="0">
                    <a:pos x="117" y="180"/>
                  </a:cxn>
                  <a:cxn ang="0">
                    <a:pos x="110" y="185"/>
                  </a:cxn>
                  <a:cxn ang="0">
                    <a:pos x="102" y="191"/>
                  </a:cxn>
                  <a:cxn ang="0">
                    <a:pos x="92" y="195"/>
                  </a:cxn>
                  <a:cxn ang="0">
                    <a:pos x="82" y="197"/>
                  </a:cxn>
                  <a:cxn ang="0">
                    <a:pos x="72" y="200"/>
                  </a:cxn>
                  <a:cxn ang="0">
                    <a:pos x="61" y="201"/>
                  </a:cxn>
                  <a:cxn ang="0">
                    <a:pos x="49" y="201"/>
                  </a:cxn>
                  <a:cxn ang="0">
                    <a:pos x="37" y="200"/>
                  </a:cxn>
                  <a:cxn ang="0">
                    <a:pos x="25" y="197"/>
                  </a:cxn>
                  <a:cxn ang="0">
                    <a:pos x="12" y="193"/>
                  </a:cxn>
                  <a:cxn ang="0">
                    <a:pos x="0" y="188"/>
                  </a:cxn>
                  <a:cxn ang="0">
                    <a:pos x="11" y="195"/>
                  </a:cxn>
                  <a:cxn ang="0">
                    <a:pos x="22" y="200"/>
                  </a:cxn>
                  <a:cxn ang="0">
                    <a:pos x="33" y="205"/>
                  </a:cxn>
                  <a:cxn ang="0">
                    <a:pos x="43" y="208"/>
                  </a:cxn>
                  <a:cxn ang="0">
                    <a:pos x="53" y="211"/>
                  </a:cxn>
                  <a:cxn ang="0">
                    <a:pos x="63" y="212"/>
                  </a:cxn>
                  <a:cxn ang="0">
                    <a:pos x="73" y="213"/>
                  </a:cxn>
                  <a:cxn ang="0">
                    <a:pos x="83" y="213"/>
                  </a:cxn>
                  <a:cxn ang="0">
                    <a:pos x="91" y="212"/>
                  </a:cxn>
                  <a:cxn ang="0">
                    <a:pos x="100" y="210"/>
                  </a:cxn>
                  <a:cxn ang="0">
                    <a:pos x="108" y="208"/>
                  </a:cxn>
                  <a:cxn ang="0">
                    <a:pos x="116" y="206"/>
                  </a:cxn>
                  <a:cxn ang="0">
                    <a:pos x="123" y="203"/>
                  </a:cxn>
                  <a:cxn ang="0">
                    <a:pos x="130" y="199"/>
                  </a:cxn>
                  <a:cxn ang="0">
                    <a:pos x="136" y="195"/>
                  </a:cxn>
                  <a:cxn ang="0">
                    <a:pos x="142" y="191"/>
                  </a:cxn>
                  <a:cxn ang="0">
                    <a:pos x="158" y="176"/>
                  </a:cxn>
                  <a:cxn ang="0">
                    <a:pos x="169" y="161"/>
                  </a:cxn>
                  <a:cxn ang="0">
                    <a:pos x="176" y="144"/>
                  </a:cxn>
                  <a:cxn ang="0">
                    <a:pos x="179" y="128"/>
                  </a:cxn>
                  <a:cxn ang="0">
                    <a:pos x="181" y="111"/>
                  </a:cxn>
                  <a:cxn ang="0">
                    <a:pos x="181" y="95"/>
                  </a:cxn>
                  <a:cxn ang="0">
                    <a:pos x="182" y="79"/>
                  </a:cxn>
                  <a:cxn ang="0">
                    <a:pos x="173" y="46"/>
                  </a:cxn>
                  <a:cxn ang="0">
                    <a:pos x="156" y="21"/>
                  </a:cxn>
                  <a:cxn ang="0">
                    <a:pos x="151" y="18"/>
                  </a:cxn>
                  <a:cxn ang="0">
                    <a:pos x="147" y="15"/>
                  </a:cxn>
                  <a:cxn ang="0">
                    <a:pos x="142" y="13"/>
                  </a:cxn>
                  <a:cxn ang="0">
                    <a:pos x="138" y="11"/>
                  </a:cxn>
                  <a:cxn ang="0">
                    <a:pos x="132" y="9"/>
                  </a:cxn>
                  <a:cxn ang="0">
                    <a:pos x="126" y="6"/>
                  </a:cxn>
                  <a:cxn ang="0">
                    <a:pos x="119" y="3"/>
                  </a:cxn>
                  <a:cxn ang="0">
                    <a:pos x="109" y="0"/>
                  </a:cxn>
                </a:cxnLst>
                <a:rect l="0" t="0" r="r" b="b"/>
                <a:pathLst>
                  <a:path w="182" h="213">
                    <a:moveTo>
                      <a:pt x="109" y="0"/>
                    </a:moveTo>
                    <a:lnTo>
                      <a:pt x="112" y="2"/>
                    </a:lnTo>
                    <a:lnTo>
                      <a:pt x="118" y="8"/>
                    </a:lnTo>
                    <a:lnTo>
                      <a:pt x="127" y="18"/>
                    </a:lnTo>
                    <a:lnTo>
                      <a:pt x="137" y="33"/>
                    </a:lnTo>
                    <a:lnTo>
                      <a:pt x="145" y="52"/>
                    </a:lnTo>
                    <a:lnTo>
                      <a:pt x="150" y="76"/>
                    </a:lnTo>
                    <a:lnTo>
                      <a:pt x="150" y="105"/>
                    </a:lnTo>
                    <a:lnTo>
                      <a:pt x="144" y="139"/>
                    </a:lnTo>
                    <a:lnTo>
                      <a:pt x="140" y="149"/>
                    </a:lnTo>
                    <a:lnTo>
                      <a:pt x="136" y="157"/>
                    </a:lnTo>
                    <a:lnTo>
                      <a:pt x="131" y="165"/>
                    </a:lnTo>
                    <a:lnTo>
                      <a:pt x="125" y="173"/>
                    </a:lnTo>
                    <a:lnTo>
                      <a:pt x="117" y="180"/>
                    </a:lnTo>
                    <a:lnTo>
                      <a:pt x="110" y="185"/>
                    </a:lnTo>
                    <a:lnTo>
                      <a:pt x="102" y="191"/>
                    </a:lnTo>
                    <a:lnTo>
                      <a:pt x="92" y="195"/>
                    </a:lnTo>
                    <a:lnTo>
                      <a:pt x="82" y="197"/>
                    </a:lnTo>
                    <a:lnTo>
                      <a:pt x="72" y="200"/>
                    </a:lnTo>
                    <a:lnTo>
                      <a:pt x="61" y="201"/>
                    </a:lnTo>
                    <a:lnTo>
                      <a:pt x="49" y="201"/>
                    </a:lnTo>
                    <a:lnTo>
                      <a:pt x="37" y="200"/>
                    </a:lnTo>
                    <a:lnTo>
                      <a:pt x="25" y="197"/>
                    </a:lnTo>
                    <a:lnTo>
                      <a:pt x="12" y="193"/>
                    </a:lnTo>
                    <a:lnTo>
                      <a:pt x="0" y="188"/>
                    </a:lnTo>
                    <a:lnTo>
                      <a:pt x="11" y="195"/>
                    </a:lnTo>
                    <a:lnTo>
                      <a:pt x="22" y="200"/>
                    </a:lnTo>
                    <a:lnTo>
                      <a:pt x="33" y="205"/>
                    </a:lnTo>
                    <a:lnTo>
                      <a:pt x="43" y="208"/>
                    </a:lnTo>
                    <a:lnTo>
                      <a:pt x="53" y="211"/>
                    </a:lnTo>
                    <a:lnTo>
                      <a:pt x="63" y="212"/>
                    </a:lnTo>
                    <a:lnTo>
                      <a:pt x="73" y="213"/>
                    </a:lnTo>
                    <a:lnTo>
                      <a:pt x="83" y="213"/>
                    </a:lnTo>
                    <a:lnTo>
                      <a:pt x="91" y="212"/>
                    </a:lnTo>
                    <a:lnTo>
                      <a:pt x="100" y="210"/>
                    </a:lnTo>
                    <a:lnTo>
                      <a:pt x="108" y="208"/>
                    </a:lnTo>
                    <a:lnTo>
                      <a:pt x="116" y="206"/>
                    </a:lnTo>
                    <a:lnTo>
                      <a:pt x="123" y="203"/>
                    </a:lnTo>
                    <a:lnTo>
                      <a:pt x="130" y="199"/>
                    </a:lnTo>
                    <a:lnTo>
                      <a:pt x="136" y="195"/>
                    </a:lnTo>
                    <a:lnTo>
                      <a:pt x="142" y="191"/>
                    </a:lnTo>
                    <a:lnTo>
                      <a:pt x="158" y="176"/>
                    </a:lnTo>
                    <a:lnTo>
                      <a:pt x="169" y="161"/>
                    </a:lnTo>
                    <a:lnTo>
                      <a:pt x="176" y="144"/>
                    </a:lnTo>
                    <a:lnTo>
                      <a:pt x="179" y="128"/>
                    </a:lnTo>
                    <a:lnTo>
                      <a:pt x="181" y="111"/>
                    </a:lnTo>
                    <a:lnTo>
                      <a:pt x="181" y="95"/>
                    </a:lnTo>
                    <a:lnTo>
                      <a:pt x="182" y="79"/>
                    </a:lnTo>
                    <a:lnTo>
                      <a:pt x="173" y="46"/>
                    </a:lnTo>
                    <a:lnTo>
                      <a:pt x="156" y="21"/>
                    </a:lnTo>
                    <a:lnTo>
                      <a:pt x="151" y="18"/>
                    </a:lnTo>
                    <a:lnTo>
                      <a:pt x="147" y="15"/>
                    </a:lnTo>
                    <a:lnTo>
                      <a:pt x="142" y="13"/>
                    </a:lnTo>
                    <a:lnTo>
                      <a:pt x="138" y="11"/>
                    </a:lnTo>
                    <a:lnTo>
                      <a:pt x="132" y="9"/>
                    </a:lnTo>
                    <a:lnTo>
                      <a:pt x="126" y="6"/>
                    </a:lnTo>
                    <a:lnTo>
                      <a:pt x="119" y="3"/>
                    </a:lnTo>
                    <a:lnTo>
                      <a:pt x="109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2108" name="Freeform 12"/>
              <p:cNvSpPr>
                <a:spLocks/>
              </p:cNvSpPr>
              <p:nvPr userDrawn="1"/>
            </p:nvSpPr>
            <p:spPr bwMode="ltGray">
              <a:xfrm rot="373331" flipH="1">
                <a:off x="121" y="2907"/>
                <a:ext cx="93" cy="156"/>
              </a:xfrm>
              <a:custGeom>
                <a:avLst/>
                <a:gdLst/>
                <a:ahLst/>
                <a:cxnLst>
                  <a:cxn ang="0">
                    <a:pos x="94" y="0"/>
                  </a:cxn>
                  <a:cxn ang="0">
                    <a:pos x="105" y="9"/>
                  </a:cxn>
                  <a:cxn ang="0">
                    <a:pos x="115" y="27"/>
                  </a:cxn>
                  <a:cxn ang="0">
                    <a:pos x="123" y="50"/>
                  </a:cxn>
                  <a:cxn ang="0">
                    <a:pos x="128" y="78"/>
                  </a:cxn>
                  <a:cxn ang="0">
                    <a:pos x="127" y="111"/>
                  </a:cxn>
                  <a:cxn ang="0">
                    <a:pos x="116" y="145"/>
                  </a:cxn>
                  <a:cxn ang="0">
                    <a:pos x="94" y="181"/>
                  </a:cxn>
                  <a:cxn ang="0">
                    <a:pos x="60" y="217"/>
                  </a:cxn>
                  <a:cxn ang="0">
                    <a:pos x="49" y="213"/>
                  </a:cxn>
                  <a:cxn ang="0">
                    <a:pos x="38" y="210"/>
                  </a:cxn>
                  <a:cxn ang="0">
                    <a:pos x="26" y="205"/>
                  </a:cxn>
                  <a:cxn ang="0">
                    <a:pos x="16" y="201"/>
                  </a:cxn>
                  <a:cxn ang="0">
                    <a:pos x="8" y="196"/>
                  </a:cxn>
                  <a:cxn ang="0">
                    <a:pos x="2" y="190"/>
                  </a:cxn>
                  <a:cxn ang="0">
                    <a:pos x="0" y="183"/>
                  </a:cxn>
                  <a:cxn ang="0">
                    <a:pos x="1" y="178"/>
                  </a:cxn>
                  <a:cxn ang="0">
                    <a:pos x="13" y="171"/>
                  </a:cxn>
                  <a:cxn ang="0">
                    <a:pos x="29" y="161"/>
                  </a:cxn>
                  <a:cxn ang="0">
                    <a:pos x="46" y="150"/>
                  </a:cxn>
                  <a:cxn ang="0">
                    <a:pos x="63" y="134"/>
                  </a:cxn>
                  <a:cxn ang="0">
                    <a:pos x="79" y="112"/>
                  </a:cxn>
                  <a:cxn ang="0">
                    <a:pos x="91" y="83"/>
                  </a:cxn>
                  <a:cxn ang="0">
                    <a:pos x="97" y="46"/>
                  </a:cxn>
                  <a:cxn ang="0">
                    <a:pos x="94" y="0"/>
                  </a:cxn>
                </a:cxnLst>
                <a:rect l="0" t="0" r="r" b="b"/>
                <a:pathLst>
                  <a:path w="128" h="217">
                    <a:moveTo>
                      <a:pt x="94" y="0"/>
                    </a:moveTo>
                    <a:lnTo>
                      <a:pt x="105" y="9"/>
                    </a:lnTo>
                    <a:lnTo>
                      <a:pt x="115" y="27"/>
                    </a:lnTo>
                    <a:lnTo>
                      <a:pt x="123" y="50"/>
                    </a:lnTo>
                    <a:lnTo>
                      <a:pt x="128" y="78"/>
                    </a:lnTo>
                    <a:lnTo>
                      <a:pt x="127" y="111"/>
                    </a:lnTo>
                    <a:lnTo>
                      <a:pt x="116" y="145"/>
                    </a:lnTo>
                    <a:lnTo>
                      <a:pt x="94" y="181"/>
                    </a:lnTo>
                    <a:lnTo>
                      <a:pt x="60" y="217"/>
                    </a:lnTo>
                    <a:lnTo>
                      <a:pt x="49" y="213"/>
                    </a:lnTo>
                    <a:lnTo>
                      <a:pt x="38" y="210"/>
                    </a:lnTo>
                    <a:lnTo>
                      <a:pt x="26" y="205"/>
                    </a:lnTo>
                    <a:lnTo>
                      <a:pt x="16" y="201"/>
                    </a:lnTo>
                    <a:lnTo>
                      <a:pt x="8" y="196"/>
                    </a:lnTo>
                    <a:lnTo>
                      <a:pt x="2" y="190"/>
                    </a:lnTo>
                    <a:lnTo>
                      <a:pt x="0" y="183"/>
                    </a:lnTo>
                    <a:lnTo>
                      <a:pt x="1" y="178"/>
                    </a:lnTo>
                    <a:lnTo>
                      <a:pt x="13" y="171"/>
                    </a:lnTo>
                    <a:lnTo>
                      <a:pt x="29" y="161"/>
                    </a:lnTo>
                    <a:lnTo>
                      <a:pt x="46" y="150"/>
                    </a:lnTo>
                    <a:lnTo>
                      <a:pt x="63" y="134"/>
                    </a:lnTo>
                    <a:lnTo>
                      <a:pt x="79" y="112"/>
                    </a:lnTo>
                    <a:lnTo>
                      <a:pt x="91" y="83"/>
                    </a:lnTo>
                    <a:lnTo>
                      <a:pt x="97" y="46"/>
                    </a:lnTo>
                    <a:lnTo>
                      <a:pt x="9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2109" name="Freeform 13"/>
              <p:cNvSpPr>
                <a:spLocks/>
              </p:cNvSpPr>
              <p:nvPr userDrawn="1"/>
            </p:nvSpPr>
            <p:spPr bwMode="ltGray">
              <a:xfrm rot="373331" flipH="1">
                <a:off x="313" y="3110"/>
                <a:ext cx="85" cy="93"/>
              </a:xfrm>
              <a:custGeom>
                <a:avLst/>
                <a:gdLst/>
                <a:ahLst/>
                <a:cxnLst>
                  <a:cxn ang="0">
                    <a:pos x="75" y="0"/>
                  </a:cxn>
                  <a:cxn ang="0">
                    <a:pos x="0" y="25"/>
                  </a:cxn>
                  <a:cxn ang="0">
                    <a:pos x="3" y="26"/>
                  </a:cxn>
                  <a:cxn ang="0">
                    <a:pos x="14" y="29"/>
                  </a:cxn>
                  <a:cxn ang="0">
                    <a:pos x="29" y="36"/>
                  </a:cxn>
                  <a:cxn ang="0">
                    <a:pos x="46" y="47"/>
                  </a:cxn>
                  <a:cxn ang="0">
                    <a:pos x="66" y="62"/>
                  </a:cxn>
                  <a:cxn ang="0">
                    <a:pos x="84" y="80"/>
                  </a:cxn>
                  <a:cxn ang="0">
                    <a:pos x="102" y="103"/>
                  </a:cxn>
                  <a:cxn ang="0">
                    <a:pos x="116" y="132"/>
                  </a:cxn>
                  <a:cxn ang="0">
                    <a:pos x="117" y="120"/>
                  </a:cxn>
                  <a:cxn ang="0">
                    <a:pos x="115" y="107"/>
                  </a:cxn>
                  <a:cxn ang="0">
                    <a:pos x="108" y="90"/>
                  </a:cxn>
                  <a:cxn ang="0">
                    <a:pos x="99" y="74"/>
                  </a:cxn>
                  <a:cxn ang="0">
                    <a:pos x="89" y="58"/>
                  </a:cxn>
                  <a:cxn ang="0">
                    <a:pos x="78" y="45"/>
                  </a:cxn>
                  <a:cxn ang="0">
                    <a:pos x="67" y="36"/>
                  </a:cxn>
                  <a:cxn ang="0">
                    <a:pos x="58" y="32"/>
                  </a:cxn>
                  <a:cxn ang="0">
                    <a:pos x="69" y="29"/>
                  </a:cxn>
                  <a:cxn ang="0">
                    <a:pos x="79" y="28"/>
                  </a:cxn>
                  <a:cxn ang="0">
                    <a:pos x="89" y="26"/>
                  </a:cxn>
                  <a:cxn ang="0">
                    <a:pos x="98" y="25"/>
                  </a:cxn>
                  <a:cxn ang="0">
                    <a:pos x="105" y="24"/>
                  </a:cxn>
                  <a:cxn ang="0">
                    <a:pos x="109" y="22"/>
                  </a:cxn>
                  <a:cxn ang="0">
                    <a:pos x="113" y="21"/>
                  </a:cxn>
                  <a:cxn ang="0">
                    <a:pos x="114" y="21"/>
                  </a:cxn>
                  <a:cxn ang="0">
                    <a:pos x="75" y="0"/>
                  </a:cxn>
                </a:cxnLst>
                <a:rect l="0" t="0" r="r" b="b"/>
                <a:pathLst>
                  <a:path w="117" h="132">
                    <a:moveTo>
                      <a:pt x="75" y="0"/>
                    </a:moveTo>
                    <a:lnTo>
                      <a:pt x="0" y="25"/>
                    </a:lnTo>
                    <a:lnTo>
                      <a:pt x="3" y="26"/>
                    </a:lnTo>
                    <a:lnTo>
                      <a:pt x="14" y="29"/>
                    </a:lnTo>
                    <a:lnTo>
                      <a:pt x="29" y="36"/>
                    </a:lnTo>
                    <a:lnTo>
                      <a:pt x="46" y="47"/>
                    </a:lnTo>
                    <a:lnTo>
                      <a:pt x="66" y="62"/>
                    </a:lnTo>
                    <a:lnTo>
                      <a:pt x="84" y="80"/>
                    </a:lnTo>
                    <a:lnTo>
                      <a:pt x="102" y="103"/>
                    </a:lnTo>
                    <a:lnTo>
                      <a:pt x="116" y="132"/>
                    </a:lnTo>
                    <a:lnTo>
                      <a:pt x="117" y="120"/>
                    </a:lnTo>
                    <a:lnTo>
                      <a:pt x="115" y="107"/>
                    </a:lnTo>
                    <a:lnTo>
                      <a:pt x="108" y="90"/>
                    </a:lnTo>
                    <a:lnTo>
                      <a:pt x="99" y="74"/>
                    </a:lnTo>
                    <a:lnTo>
                      <a:pt x="89" y="58"/>
                    </a:lnTo>
                    <a:lnTo>
                      <a:pt x="78" y="45"/>
                    </a:lnTo>
                    <a:lnTo>
                      <a:pt x="67" y="36"/>
                    </a:lnTo>
                    <a:lnTo>
                      <a:pt x="58" y="32"/>
                    </a:lnTo>
                    <a:lnTo>
                      <a:pt x="69" y="29"/>
                    </a:lnTo>
                    <a:lnTo>
                      <a:pt x="79" y="28"/>
                    </a:lnTo>
                    <a:lnTo>
                      <a:pt x="89" y="26"/>
                    </a:lnTo>
                    <a:lnTo>
                      <a:pt x="98" y="25"/>
                    </a:lnTo>
                    <a:lnTo>
                      <a:pt x="105" y="24"/>
                    </a:lnTo>
                    <a:lnTo>
                      <a:pt x="109" y="22"/>
                    </a:lnTo>
                    <a:lnTo>
                      <a:pt x="113" y="21"/>
                    </a:lnTo>
                    <a:lnTo>
                      <a:pt x="114" y="21"/>
                    </a:lnTo>
                    <a:lnTo>
                      <a:pt x="75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2110" name="Freeform 14"/>
              <p:cNvSpPr>
                <a:spLocks/>
              </p:cNvSpPr>
              <p:nvPr userDrawn="1"/>
            </p:nvSpPr>
            <p:spPr bwMode="ltGray">
              <a:xfrm rot="373331" flipH="1">
                <a:off x="289" y="3135"/>
                <a:ext cx="21" cy="55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23" y="0"/>
                  </a:cxn>
                  <a:cxn ang="0">
                    <a:pos x="16" y="4"/>
                  </a:cxn>
                  <a:cxn ang="0">
                    <a:pos x="9" y="9"/>
                  </a:cxn>
                  <a:cxn ang="0">
                    <a:pos x="4" y="19"/>
                  </a:cxn>
                  <a:cxn ang="0">
                    <a:pos x="1" y="30"/>
                  </a:cxn>
                  <a:cxn ang="0">
                    <a:pos x="0" y="44"/>
                  </a:cxn>
                  <a:cxn ang="0">
                    <a:pos x="3" y="60"/>
                  </a:cxn>
                  <a:cxn ang="0">
                    <a:pos x="11" y="77"/>
                  </a:cxn>
                  <a:cxn ang="0">
                    <a:pos x="15" y="53"/>
                  </a:cxn>
                  <a:cxn ang="0">
                    <a:pos x="19" y="37"/>
                  </a:cxn>
                  <a:cxn ang="0">
                    <a:pos x="23" y="22"/>
                  </a:cxn>
                  <a:cxn ang="0">
                    <a:pos x="29" y="0"/>
                  </a:cxn>
                </a:cxnLst>
                <a:rect l="0" t="0" r="r" b="b"/>
                <a:pathLst>
                  <a:path w="29" h="77">
                    <a:moveTo>
                      <a:pt x="29" y="0"/>
                    </a:moveTo>
                    <a:lnTo>
                      <a:pt x="23" y="0"/>
                    </a:lnTo>
                    <a:lnTo>
                      <a:pt x="16" y="4"/>
                    </a:lnTo>
                    <a:lnTo>
                      <a:pt x="9" y="9"/>
                    </a:lnTo>
                    <a:lnTo>
                      <a:pt x="4" y="19"/>
                    </a:lnTo>
                    <a:lnTo>
                      <a:pt x="1" y="30"/>
                    </a:lnTo>
                    <a:lnTo>
                      <a:pt x="0" y="44"/>
                    </a:lnTo>
                    <a:lnTo>
                      <a:pt x="3" y="60"/>
                    </a:lnTo>
                    <a:lnTo>
                      <a:pt x="11" y="77"/>
                    </a:lnTo>
                    <a:lnTo>
                      <a:pt x="15" y="53"/>
                    </a:lnTo>
                    <a:lnTo>
                      <a:pt x="19" y="37"/>
                    </a:lnTo>
                    <a:lnTo>
                      <a:pt x="23" y="22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132111" name="Group 15"/>
              <p:cNvGrpSpPr>
                <a:grpSpLocks/>
              </p:cNvGrpSpPr>
              <p:nvPr userDrawn="1"/>
            </p:nvGrpSpPr>
            <p:grpSpPr bwMode="auto">
              <a:xfrm rot="10886446" flipH="1">
                <a:off x="335" y="3251"/>
                <a:ext cx="608" cy="369"/>
                <a:chOff x="-366" y="1704"/>
                <a:chExt cx="608" cy="369"/>
              </a:xfrm>
            </p:grpSpPr>
            <p:sp>
              <p:nvSpPr>
                <p:cNvPr id="132112" name="Freeform 16"/>
                <p:cNvSpPr>
                  <a:spLocks/>
                </p:cNvSpPr>
                <p:nvPr userDrawn="1"/>
              </p:nvSpPr>
              <p:spPr bwMode="ltGray">
                <a:xfrm rot="4200091">
                  <a:off x="-243" y="1807"/>
                  <a:ext cx="143" cy="390"/>
                </a:xfrm>
                <a:custGeom>
                  <a:avLst/>
                  <a:gdLst/>
                  <a:ahLst/>
                  <a:cxnLst>
                    <a:cxn ang="0">
                      <a:pos x="12" y="44"/>
                    </a:cxn>
                    <a:cxn ang="0">
                      <a:pos x="6" y="72"/>
                    </a:cxn>
                    <a:cxn ang="0">
                      <a:pos x="3" y="99"/>
                    </a:cxn>
                    <a:cxn ang="0">
                      <a:pos x="0" y="125"/>
                    </a:cxn>
                    <a:cxn ang="0">
                      <a:pos x="0" y="151"/>
                    </a:cxn>
                    <a:cxn ang="0">
                      <a:pos x="3" y="180"/>
                    </a:cxn>
                    <a:cxn ang="0">
                      <a:pos x="7" y="211"/>
                    </a:cxn>
                    <a:cxn ang="0">
                      <a:pos x="16" y="247"/>
                    </a:cxn>
                    <a:cxn ang="0">
                      <a:pos x="29" y="287"/>
                    </a:cxn>
                    <a:cxn ang="0">
                      <a:pos x="43" y="325"/>
                    </a:cxn>
                    <a:cxn ang="0">
                      <a:pos x="61" y="364"/>
                    </a:cxn>
                    <a:cxn ang="0">
                      <a:pos x="83" y="406"/>
                    </a:cxn>
                    <a:cxn ang="0">
                      <a:pos x="106" y="446"/>
                    </a:cxn>
                    <a:cxn ang="0">
                      <a:pos x="132" y="483"/>
                    </a:cxn>
                    <a:cxn ang="0">
                      <a:pos x="157" y="516"/>
                    </a:cxn>
                    <a:cxn ang="0">
                      <a:pos x="182" y="544"/>
                    </a:cxn>
                    <a:cxn ang="0">
                      <a:pos x="207" y="564"/>
                    </a:cxn>
                    <a:cxn ang="0">
                      <a:pos x="160" y="501"/>
                    </a:cxn>
                    <a:cxn ang="0">
                      <a:pos x="127" y="448"/>
                    </a:cxn>
                    <a:cxn ang="0">
                      <a:pos x="103" y="405"/>
                    </a:cxn>
                    <a:cxn ang="0">
                      <a:pos x="87" y="368"/>
                    </a:cxn>
                    <a:cxn ang="0">
                      <a:pos x="75" y="337"/>
                    </a:cxn>
                    <a:cxn ang="0">
                      <a:pos x="68" y="309"/>
                    </a:cxn>
                    <a:cxn ang="0">
                      <a:pos x="63" y="285"/>
                    </a:cxn>
                    <a:cxn ang="0">
                      <a:pos x="56" y="261"/>
                    </a:cxn>
                    <a:cxn ang="0">
                      <a:pos x="44" y="205"/>
                    </a:cxn>
                    <a:cxn ang="0">
                      <a:pos x="41" y="140"/>
                    </a:cxn>
                    <a:cxn ang="0">
                      <a:pos x="43" y="68"/>
                    </a:cxn>
                    <a:cxn ang="0">
                      <a:pos x="50" y="0"/>
                    </a:cxn>
                    <a:cxn ang="0">
                      <a:pos x="12" y="44"/>
                    </a:cxn>
                  </a:cxnLst>
                  <a:rect l="0" t="0" r="r" b="b"/>
                  <a:pathLst>
                    <a:path w="207" h="564">
                      <a:moveTo>
                        <a:pt x="12" y="44"/>
                      </a:moveTo>
                      <a:lnTo>
                        <a:pt x="6" y="72"/>
                      </a:lnTo>
                      <a:lnTo>
                        <a:pt x="3" y="99"/>
                      </a:lnTo>
                      <a:lnTo>
                        <a:pt x="0" y="125"/>
                      </a:lnTo>
                      <a:lnTo>
                        <a:pt x="0" y="151"/>
                      </a:lnTo>
                      <a:lnTo>
                        <a:pt x="3" y="180"/>
                      </a:lnTo>
                      <a:lnTo>
                        <a:pt x="7" y="211"/>
                      </a:lnTo>
                      <a:lnTo>
                        <a:pt x="16" y="247"/>
                      </a:lnTo>
                      <a:lnTo>
                        <a:pt x="29" y="287"/>
                      </a:lnTo>
                      <a:lnTo>
                        <a:pt x="43" y="325"/>
                      </a:lnTo>
                      <a:lnTo>
                        <a:pt x="61" y="364"/>
                      </a:lnTo>
                      <a:lnTo>
                        <a:pt x="83" y="406"/>
                      </a:lnTo>
                      <a:lnTo>
                        <a:pt x="106" y="446"/>
                      </a:lnTo>
                      <a:lnTo>
                        <a:pt x="132" y="483"/>
                      </a:lnTo>
                      <a:lnTo>
                        <a:pt x="157" y="516"/>
                      </a:lnTo>
                      <a:lnTo>
                        <a:pt x="182" y="544"/>
                      </a:lnTo>
                      <a:lnTo>
                        <a:pt x="207" y="564"/>
                      </a:lnTo>
                      <a:lnTo>
                        <a:pt x="160" y="501"/>
                      </a:lnTo>
                      <a:lnTo>
                        <a:pt x="127" y="448"/>
                      </a:lnTo>
                      <a:lnTo>
                        <a:pt x="103" y="405"/>
                      </a:lnTo>
                      <a:lnTo>
                        <a:pt x="87" y="368"/>
                      </a:lnTo>
                      <a:lnTo>
                        <a:pt x="75" y="337"/>
                      </a:lnTo>
                      <a:lnTo>
                        <a:pt x="68" y="309"/>
                      </a:lnTo>
                      <a:lnTo>
                        <a:pt x="63" y="285"/>
                      </a:lnTo>
                      <a:lnTo>
                        <a:pt x="56" y="261"/>
                      </a:lnTo>
                      <a:lnTo>
                        <a:pt x="44" y="205"/>
                      </a:lnTo>
                      <a:lnTo>
                        <a:pt x="41" y="140"/>
                      </a:lnTo>
                      <a:lnTo>
                        <a:pt x="43" y="68"/>
                      </a:lnTo>
                      <a:lnTo>
                        <a:pt x="50" y="0"/>
                      </a:lnTo>
                      <a:lnTo>
                        <a:pt x="12" y="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32113" name="Freeform 17"/>
                <p:cNvSpPr>
                  <a:spLocks/>
                </p:cNvSpPr>
                <p:nvPr userDrawn="1"/>
              </p:nvSpPr>
              <p:spPr bwMode="ltGray">
                <a:xfrm rot="4200091">
                  <a:off x="124" y="1761"/>
                  <a:ext cx="33" cy="160"/>
                </a:xfrm>
                <a:custGeom>
                  <a:avLst/>
                  <a:gdLst/>
                  <a:ahLst/>
                  <a:cxnLst>
                    <a:cxn ang="0">
                      <a:pos x="0" y="19"/>
                    </a:cxn>
                    <a:cxn ang="0">
                      <a:pos x="14" y="55"/>
                    </a:cxn>
                    <a:cxn ang="0">
                      <a:pos x="22" y="101"/>
                    </a:cxn>
                    <a:cxn ang="0">
                      <a:pos x="24" y="159"/>
                    </a:cxn>
                    <a:cxn ang="0">
                      <a:pos x="19" y="232"/>
                    </a:cxn>
                    <a:cxn ang="0">
                      <a:pos x="45" y="217"/>
                    </a:cxn>
                    <a:cxn ang="0">
                      <a:pos x="47" y="178"/>
                    </a:cxn>
                    <a:cxn ang="0">
                      <a:pos x="47" y="140"/>
                    </a:cxn>
                    <a:cxn ang="0">
                      <a:pos x="45" y="103"/>
                    </a:cxn>
                    <a:cxn ang="0">
                      <a:pos x="41" y="71"/>
                    </a:cxn>
                    <a:cxn ang="0">
                      <a:pos x="36" y="52"/>
                    </a:cxn>
                    <a:cxn ang="0">
                      <a:pos x="29" y="34"/>
                    </a:cxn>
                    <a:cxn ang="0">
                      <a:pos x="22" y="17"/>
                    </a:cxn>
                    <a:cxn ang="0">
                      <a:pos x="13" y="0"/>
                    </a:cxn>
                    <a:cxn ang="0">
                      <a:pos x="0" y="19"/>
                    </a:cxn>
                  </a:cxnLst>
                  <a:rect l="0" t="0" r="r" b="b"/>
                  <a:pathLst>
                    <a:path w="47" h="232">
                      <a:moveTo>
                        <a:pt x="0" y="19"/>
                      </a:moveTo>
                      <a:lnTo>
                        <a:pt x="14" y="55"/>
                      </a:lnTo>
                      <a:lnTo>
                        <a:pt x="22" y="101"/>
                      </a:lnTo>
                      <a:lnTo>
                        <a:pt x="24" y="159"/>
                      </a:lnTo>
                      <a:lnTo>
                        <a:pt x="19" y="232"/>
                      </a:lnTo>
                      <a:lnTo>
                        <a:pt x="45" y="217"/>
                      </a:lnTo>
                      <a:lnTo>
                        <a:pt x="47" y="178"/>
                      </a:lnTo>
                      <a:lnTo>
                        <a:pt x="47" y="140"/>
                      </a:lnTo>
                      <a:lnTo>
                        <a:pt x="45" y="103"/>
                      </a:lnTo>
                      <a:lnTo>
                        <a:pt x="41" y="71"/>
                      </a:lnTo>
                      <a:lnTo>
                        <a:pt x="36" y="52"/>
                      </a:lnTo>
                      <a:lnTo>
                        <a:pt x="29" y="34"/>
                      </a:lnTo>
                      <a:lnTo>
                        <a:pt x="22" y="17"/>
                      </a:lnTo>
                      <a:lnTo>
                        <a:pt x="13" y="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32114" name="Freeform 18"/>
                <p:cNvSpPr>
                  <a:spLocks/>
                </p:cNvSpPr>
                <p:nvPr userDrawn="1"/>
              </p:nvSpPr>
              <p:spPr bwMode="ltGray">
                <a:xfrm rot="4200091">
                  <a:off x="199" y="1720"/>
                  <a:ext cx="60" cy="27"/>
                </a:xfrm>
                <a:custGeom>
                  <a:avLst/>
                  <a:gdLst/>
                  <a:ahLst/>
                  <a:cxnLst>
                    <a:cxn ang="0">
                      <a:pos x="87" y="22"/>
                    </a:cxn>
                    <a:cxn ang="0">
                      <a:pos x="77" y="17"/>
                    </a:cxn>
                    <a:cxn ang="0">
                      <a:pos x="68" y="12"/>
                    </a:cxn>
                    <a:cxn ang="0">
                      <a:pos x="58" y="7"/>
                    </a:cxn>
                    <a:cxn ang="0">
                      <a:pos x="47" y="5"/>
                    </a:cxn>
                    <a:cxn ang="0">
                      <a:pos x="37" y="3"/>
                    </a:cxn>
                    <a:cxn ang="0">
                      <a:pos x="26" y="2"/>
                    </a:cxn>
                    <a:cxn ang="0">
                      <a:pos x="13" y="0"/>
                    </a:cxn>
                    <a:cxn ang="0">
                      <a:pos x="0" y="2"/>
                    </a:cxn>
                    <a:cxn ang="0">
                      <a:pos x="6" y="6"/>
                    </a:cxn>
                    <a:cxn ang="0">
                      <a:pos x="14" y="10"/>
                    </a:cxn>
                    <a:cxn ang="0">
                      <a:pos x="22" y="14"/>
                    </a:cxn>
                    <a:cxn ang="0">
                      <a:pos x="33" y="18"/>
                    </a:cxn>
                    <a:cxn ang="0">
                      <a:pos x="42" y="22"/>
                    </a:cxn>
                    <a:cxn ang="0">
                      <a:pos x="52" y="27"/>
                    </a:cxn>
                    <a:cxn ang="0">
                      <a:pos x="64" y="33"/>
                    </a:cxn>
                    <a:cxn ang="0">
                      <a:pos x="74" y="40"/>
                    </a:cxn>
                    <a:cxn ang="0">
                      <a:pos x="87" y="22"/>
                    </a:cxn>
                  </a:cxnLst>
                  <a:rect l="0" t="0" r="r" b="b"/>
                  <a:pathLst>
                    <a:path w="87" h="40">
                      <a:moveTo>
                        <a:pt x="87" y="22"/>
                      </a:moveTo>
                      <a:lnTo>
                        <a:pt x="77" y="17"/>
                      </a:lnTo>
                      <a:lnTo>
                        <a:pt x="68" y="12"/>
                      </a:lnTo>
                      <a:lnTo>
                        <a:pt x="58" y="7"/>
                      </a:lnTo>
                      <a:lnTo>
                        <a:pt x="47" y="5"/>
                      </a:lnTo>
                      <a:lnTo>
                        <a:pt x="37" y="3"/>
                      </a:lnTo>
                      <a:lnTo>
                        <a:pt x="26" y="2"/>
                      </a:lnTo>
                      <a:lnTo>
                        <a:pt x="13" y="0"/>
                      </a:lnTo>
                      <a:lnTo>
                        <a:pt x="0" y="2"/>
                      </a:lnTo>
                      <a:lnTo>
                        <a:pt x="6" y="6"/>
                      </a:lnTo>
                      <a:lnTo>
                        <a:pt x="14" y="10"/>
                      </a:lnTo>
                      <a:lnTo>
                        <a:pt x="22" y="14"/>
                      </a:lnTo>
                      <a:lnTo>
                        <a:pt x="33" y="18"/>
                      </a:lnTo>
                      <a:lnTo>
                        <a:pt x="42" y="22"/>
                      </a:lnTo>
                      <a:lnTo>
                        <a:pt x="52" y="27"/>
                      </a:lnTo>
                      <a:lnTo>
                        <a:pt x="64" y="33"/>
                      </a:lnTo>
                      <a:lnTo>
                        <a:pt x="74" y="40"/>
                      </a:lnTo>
                      <a:lnTo>
                        <a:pt x="87" y="22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  <p:grpSp>
          <p:nvGrpSpPr>
            <p:cNvPr id="132115" name="Group 19"/>
            <p:cNvGrpSpPr>
              <a:grpSpLocks/>
            </p:cNvGrpSpPr>
            <p:nvPr/>
          </p:nvGrpSpPr>
          <p:grpSpPr bwMode="auto">
            <a:xfrm rot="-15351438">
              <a:off x="343" y="3854"/>
              <a:ext cx="392" cy="424"/>
              <a:chOff x="1727" y="866"/>
              <a:chExt cx="129" cy="157"/>
            </a:xfrm>
          </p:grpSpPr>
          <p:sp>
            <p:nvSpPr>
              <p:cNvPr id="132116" name="Freeform 20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2117" name="Freeform 21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2118" name="Freeform 22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32119" name="Group 23"/>
            <p:cNvGrpSpPr>
              <a:grpSpLocks/>
            </p:cNvGrpSpPr>
            <p:nvPr/>
          </p:nvGrpSpPr>
          <p:grpSpPr bwMode="auto">
            <a:xfrm rot="5003157">
              <a:off x="249" y="1102"/>
              <a:ext cx="412" cy="500"/>
              <a:chOff x="1727" y="866"/>
              <a:chExt cx="129" cy="157"/>
            </a:xfrm>
          </p:grpSpPr>
          <p:sp>
            <p:nvSpPr>
              <p:cNvPr id="132120" name="Freeform 24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2121" name="Freeform 25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2122" name="Freeform 26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32123" name="Group 27"/>
            <p:cNvGrpSpPr>
              <a:grpSpLocks/>
            </p:cNvGrpSpPr>
            <p:nvPr/>
          </p:nvGrpSpPr>
          <p:grpSpPr bwMode="auto">
            <a:xfrm>
              <a:off x="815" y="0"/>
              <a:ext cx="345" cy="367"/>
              <a:chOff x="1727" y="866"/>
              <a:chExt cx="129" cy="157"/>
            </a:xfrm>
          </p:grpSpPr>
          <p:sp>
            <p:nvSpPr>
              <p:cNvPr id="132124" name="Freeform 28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2125" name="Freeform 29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2126" name="Freeform 30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32127" name="Freeform 31"/>
            <p:cNvSpPr>
              <a:spLocks/>
            </p:cNvSpPr>
            <p:nvPr/>
          </p:nvSpPr>
          <p:spPr bwMode="ltGray">
            <a:xfrm>
              <a:off x="87" y="94"/>
              <a:ext cx="699" cy="756"/>
            </a:xfrm>
            <a:custGeom>
              <a:avLst/>
              <a:gdLst/>
              <a:ahLst/>
              <a:cxnLst>
                <a:cxn ang="0">
                  <a:pos x="1" y="392"/>
                </a:cxn>
                <a:cxn ang="0">
                  <a:pos x="3" y="252"/>
                </a:cxn>
                <a:cxn ang="0">
                  <a:pos x="21" y="210"/>
                </a:cxn>
                <a:cxn ang="0">
                  <a:pos x="29" y="182"/>
                </a:cxn>
                <a:cxn ang="0">
                  <a:pos x="39" y="154"/>
                </a:cxn>
                <a:cxn ang="0">
                  <a:pos x="51" y="138"/>
                </a:cxn>
                <a:cxn ang="0">
                  <a:pos x="111" y="74"/>
                </a:cxn>
                <a:cxn ang="0">
                  <a:pos x="169" y="30"/>
                </a:cxn>
                <a:cxn ang="0">
                  <a:pos x="225" y="10"/>
                </a:cxn>
                <a:cxn ang="0">
                  <a:pos x="249" y="4"/>
                </a:cxn>
                <a:cxn ang="0">
                  <a:pos x="265" y="0"/>
                </a:cxn>
                <a:cxn ang="0">
                  <a:pos x="357" y="2"/>
                </a:cxn>
                <a:cxn ang="0">
                  <a:pos x="385" y="6"/>
                </a:cxn>
                <a:cxn ang="0">
                  <a:pos x="489" y="40"/>
                </a:cxn>
                <a:cxn ang="0">
                  <a:pos x="619" y="128"/>
                </a:cxn>
                <a:cxn ang="0">
                  <a:pos x="653" y="178"/>
                </a:cxn>
                <a:cxn ang="0">
                  <a:pos x="693" y="322"/>
                </a:cxn>
                <a:cxn ang="0">
                  <a:pos x="687" y="434"/>
                </a:cxn>
                <a:cxn ang="0">
                  <a:pos x="665" y="538"/>
                </a:cxn>
                <a:cxn ang="0">
                  <a:pos x="639" y="564"/>
                </a:cxn>
                <a:cxn ang="0">
                  <a:pos x="631" y="580"/>
                </a:cxn>
                <a:cxn ang="0">
                  <a:pos x="607" y="588"/>
                </a:cxn>
                <a:cxn ang="0">
                  <a:pos x="473" y="664"/>
                </a:cxn>
                <a:cxn ang="0">
                  <a:pos x="449" y="678"/>
                </a:cxn>
                <a:cxn ang="0">
                  <a:pos x="405" y="684"/>
                </a:cxn>
                <a:cxn ang="0">
                  <a:pos x="375" y="690"/>
                </a:cxn>
                <a:cxn ang="0">
                  <a:pos x="267" y="684"/>
                </a:cxn>
                <a:cxn ang="0">
                  <a:pos x="259" y="722"/>
                </a:cxn>
                <a:cxn ang="0">
                  <a:pos x="241" y="756"/>
                </a:cxn>
                <a:cxn ang="0">
                  <a:pos x="185" y="728"/>
                </a:cxn>
                <a:cxn ang="0">
                  <a:pos x="163" y="720"/>
                </a:cxn>
                <a:cxn ang="0">
                  <a:pos x="151" y="716"/>
                </a:cxn>
                <a:cxn ang="0">
                  <a:pos x="195" y="674"/>
                </a:cxn>
                <a:cxn ang="0">
                  <a:pos x="211" y="644"/>
                </a:cxn>
                <a:cxn ang="0">
                  <a:pos x="209" y="626"/>
                </a:cxn>
                <a:cxn ang="0">
                  <a:pos x="195" y="620"/>
                </a:cxn>
                <a:cxn ang="0">
                  <a:pos x="165" y="596"/>
                </a:cxn>
                <a:cxn ang="0">
                  <a:pos x="99" y="534"/>
                </a:cxn>
                <a:cxn ang="0">
                  <a:pos x="61" y="506"/>
                </a:cxn>
                <a:cxn ang="0">
                  <a:pos x="23" y="470"/>
                </a:cxn>
                <a:cxn ang="0">
                  <a:pos x="7" y="434"/>
                </a:cxn>
                <a:cxn ang="0">
                  <a:pos x="5" y="396"/>
                </a:cxn>
                <a:cxn ang="0">
                  <a:pos x="1" y="392"/>
                </a:cxn>
              </a:cxnLst>
              <a:rect l="0" t="0" r="r" b="b"/>
              <a:pathLst>
                <a:path w="699" h="756">
                  <a:moveTo>
                    <a:pt x="1" y="392"/>
                  </a:moveTo>
                  <a:cubicBezTo>
                    <a:pt x="2" y="345"/>
                    <a:pt x="2" y="299"/>
                    <a:pt x="3" y="252"/>
                  </a:cubicBezTo>
                  <a:cubicBezTo>
                    <a:pt x="3" y="238"/>
                    <a:pt x="16" y="224"/>
                    <a:pt x="21" y="210"/>
                  </a:cubicBezTo>
                  <a:cubicBezTo>
                    <a:pt x="24" y="202"/>
                    <a:pt x="29" y="182"/>
                    <a:pt x="29" y="182"/>
                  </a:cubicBezTo>
                  <a:cubicBezTo>
                    <a:pt x="32" y="173"/>
                    <a:pt x="34" y="163"/>
                    <a:pt x="39" y="154"/>
                  </a:cubicBezTo>
                  <a:cubicBezTo>
                    <a:pt x="42" y="148"/>
                    <a:pt x="51" y="138"/>
                    <a:pt x="51" y="138"/>
                  </a:cubicBezTo>
                  <a:cubicBezTo>
                    <a:pt x="58" y="116"/>
                    <a:pt x="88" y="82"/>
                    <a:pt x="111" y="74"/>
                  </a:cubicBezTo>
                  <a:cubicBezTo>
                    <a:pt x="128" y="61"/>
                    <a:pt x="149" y="37"/>
                    <a:pt x="169" y="30"/>
                  </a:cubicBezTo>
                  <a:cubicBezTo>
                    <a:pt x="182" y="17"/>
                    <a:pt x="207" y="15"/>
                    <a:pt x="225" y="10"/>
                  </a:cubicBezTo>
                  <a:cubicBezTo>
                    <a:pt x="233" y="8"/>
                    <a:pt x="241" y="6"/>
                    <a:pt x="249" y="4"/>
                  </a:cubicBezTo>
                  <a:cubicBezTo>
                    <a:pt x="254" y="3"/>
                    <a:pt x="265" y="0"/>
                    <a:pt x="265" y="0"/>
                  </a:cubicBezTo>
                  <a:cubicBezTo>
                    <a:pt x="296" y="1"/>
                    <a:pt x="326" y="0"/>
                    <a:pt x="357" y="2"/>
                  </a:cubicBezTo>
                  <a:cubicBezTo>
                    <a:pt x="366" y="2"/>
                    <a:pt x="385" y="6"/>
                    <a:pt x="385" y="6"/>
                  </a:cubicBezTo>
                  <a:cubicBezTo>
                    <a:pt x="417" y="17"/>
                    <a:pt x="463" y="14"/>
                    <a:pt x="489" y="40"/>
                  </a:cubicBezTo>
                  <a:cubicBezTo>
                    <a:pt x="528" y="60"/>
                    <a:pt x="592" y="105"/>
                    <a:pt x="619" y="128"/>
                  </a:cubicBezTo>
                  <a:cubicBezTo>
                    <a:pt x="635" y="134"/>
                    <a:pt x="643" y="164"/>
                    <a:pt x="653" y="178"/>
                  </a:cubicBezTo>
                  <a:cubicBezTo>
                    <a:pt x="667" y="234"/>
                    <a:pt x="687" y="265"/>
                    <a:pt x="693" y="322"/>
                  </a:cubicBezTo>
                  <a:cubicBezTo>
                    <a:pt x="699" y="365"/>
                    <a:pt x="692" y="398"/>
                    <a:pt x="687" y="434"/>
                  </a:cubicBezTo>
                  <a:cubicBezTo>
                    <a:pt x="686" y="469"/>
                    <a:pt x="691" y="510"/>
                    <a:pt x="665" y="538"/>
                  </a:cubicBezTo>
                  <a:cubicBezTo>
                    <a:pt x="657" y="547"/>
                    <a:pt x="644" y="553"/>
                    <a:pt x="639" y="564"/>
                  </a:cubicBezTo>
                  <a:cubicBezTo>
                    <a:pt x="636" y="569"/>
                    <a:pt x="636" y="576"/>
                    <a:pt x="631" y="580"/>
                  </a:cubicBezTo>
                  <a:cubicBezTo>
                    <a:pt x="624" y="585"/>
                    <a:pt x="607" y="588"/>
                    <a:pt x="607" y="588"/>
                  </a:cubicBezTo>
                  <a:cubicBezTo>
                    <a:pt x="581" y="602"/>
                    <a:pt x="499" y="649"/>
                    <a:pt x="473" y="664"/>
                  </a:cubicBezTo>
                  <a:cubicBezTo>
                    <a:pt x="465" y="666"/>
                    <a:pt x="449" y="678"/>
                    <a:pt x="449" y="678"/>
                  </a:cubicBezTo>
                  <a:cubicBezTo>
                    <a:pt x="438" y="685"/>
                    <a:pt x="417" y="679"/>
                    <a:pt x="405" y="684"/>
                  </a:cubicBezTo>
                  <a:cubicBezTo>
                    <a:pt x="396" y="687"/>
                    <a:pt x="385" y="688"/>
                    <a:pt x="375" y="690"/>
                  </a:cubicBezTo>
                  <a:cubicBezTo>
                    <a:pt x="328" y="689"/>
                    <a:pt x="307" y="687"/>
                    <a:pt x="267" y="684"/>
                  </a:cubicBezTo>
                  <a:cubicBezTo>
                    <a:pt x="249" y="690"/>
                    <a:pt x="264" y="683"/>
                    <a:pt x="259" y="722"/>
                  </a:cubicBezTo>
                  <a:cubicBezTo>
                    <a:pt x="258" y="733"/>
                    <a:pt x="250" y="750"/>
                    <a:pt x="241" y="756"/>
                  </a:cubicBezTo>
                  <a:cubicBezTo>
                    <a:pt x="218" y="752"/>
                    <a:pt x="207" y="735"/>
                    <a:pt x="185" y="728"/>
                  </a:cubicBezTo>
                  <a:cubicBezTo>
                    <a:pt x="176" y="725"/>
                    <a:pt x="171" y="724"/>
                    <a:pt x="163" y="720"/>
                  </a:cubicBezTo>
                  <a:cubicBezTo>
                    <a:pt x="159" y="718"/>
                    <a:pt x="151" y="716"/>
                    <a:pt x="151" y="716"/>
                  </a:cubicBezTo>
                  <a:cubicBezTo>
                    <a:pt x="157" y="695"/>
                    <a:pt x="180" y="689"/>
                    <a:pt x="195" y="674"/>
                  </a:cubicBezTo>
                  <a:cubicBezTo>
                    <a:pt x="198" y="665"/>
                    <a:pt x="205" y="652"/>
                    <a:pt x="211" y="644"/>
                  </a:cubicBezTo>
                  <a:cubicBezTo>
                    <a:pt x="210" y="638"/>
                    <a:pt x="212" y="631"/>
                    <a:pt x="209" y="626"/>
                  </a:cubicBezTo>
                  <a:cubicBezTo>
                    <a:pt x="207" y="621"/>
                    <a:pt x="199" y="623"/>
                    <a:pt x="195" y="620"/>
                  </a:cubicBezTo>
                  <a:cubicBezTo>
                    <a:pt x="185" y="612"/>
                    <a:pt x="173" y="606"/>
                    <a:pt x="165" y="596"/>
                  </a:cubicBezTo>
                  <a:cubicBezTo>
                    <a:pt x="146" y="573"/>
                    <a:pt x="123" y="552"/>
                    <a:pt x="99" y="534"/>
                  </a:cubicBezTo>
                  <a:cubicBezTo>
                    <a:pt x="87" y="525"/>
                    <a:pt x="72" y="517"/>
                    <a:pt x="61" y="506"/>
                  </a:cubicBezTo>
                  <a:cubicBezTo>
                    <a:pt x="49" y="494"/>
                    <a:pt x="37" y="480"/>
                    <a:pt x="23" y="470"/>
                  </a:cubicBezTo>
                  <a:cubicBezTo>
                    <a:pt x="13" y="456"/>
                    <a:pt x="10" y="451"/>
                    <a:pt x="7" y="434"/>
                  </a:cubicBezTo>
                  <a:cubicBezTo>
                    <a:pt x="6" y="421"/>
                    <a:pt x="7" y="408"/>
                    <a:pt x="5" y="396"/>
                  </a:cubicBezTo>
                  <a:cubicBezTo>
                    <a:pt x="5" y="394"/>
                    <a:pt x="0" y="391"/>
                    <a:pt x="1" y="392"/>
                  </a:cubicBez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32128" name="Freeform 32"/>
            <p:cNvSpPr>
              <a:spLocks/>
            </p:cNvSpPr>
            <p:nvPr/>
          </p:nvSpPr>
          <p:spPr bwMode="ltGray">
            <a:xfrm rot="828663">
              <a:off x="242" y="3404"/>
              <a:ext cx="132" cy="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1"/>
                </a:cxn>
                <a:cxn ang="0">
                  <a:pos x="18" y="5"/>
                </a:cxn>
                <a:cxn ang="0">
                  <a:pos x="37" y="12"/>
                </a:cxn>
                <a:cxn ang="0">
                  <a:pos x="58" y="24"/>
                </a:cxn>
                <a:cxn ang="0">
                  <a:pos x="78" y="44"/>
                </a:cxn>
                <a:cxn ang="0">
                  <a:pos x="96" y="71"/>
                </a:cxn>
                <a:cxn ang="0">
                  <a:pos x="107" y="108"/>
                </a:cxn>
                <a:cxn ang="0">
                  <a:pos x="109" y="156"/>
                </a:cxn>
                <a:cxn ang="0">
                  <a:pos x="105" y="156"/>
                </a:cxn>
                <a:cxn ang="0">
                  <a:pos x="99" y="156"/>
                </a:cxn>
                <a:cxn ang="0">
                  <a:pos x="93" y="156"/>
                </a:cxn>
                <a:cxn ang="0">
                  <a:pos x="87" y="154"/>
                </a:cxn>
                <a:cxn ang="0">
                  <a:pos x="81" y="153"/>
                </a:cxn>
                <a:cxn ang="0">
                  <a:pos x="74" y="150"/>
                </a:cxn>
                <a:cxn ang="0">
                  <a:pos x="66" y="145"/>
                </a:cxn>
                <a:cxn ang="0">
                  <a:pos x="58" y="139"/>
                </a:cxn>
                <a:cxn ang="0">
                  <a:pos x="53" y="126"/>
                </a:cxn>
                <a:cxn ang="0">
                  <a:pos x="53" y="111"/>
                </a:cxn>
                <a:cxn ang="0">
                  <a:pos x="56" y="96"/>
                </a:cxn>
                <a:cxn ang="0">
                  <a:pos x="59" y="80"/>
                </a:cxn>
                <a:cxn ang="0">
                  <a:pos x="56" y="62"/>
                </a:cxn>
                <a:cxn ang="0">
                  <a:pos x="48" y="43"/>
                </a:cxn>
                <a:cxn ang="0">
                  <a:pos x="31" y="23"/>
                </a:cxn>
                <a:cxn ang="0">
                  <a:pos x="0" y="0"/>
                </a:cxn>
              </a:cxnLst>
              <a:rect l="0" t="0" r="r" b="b"/>
              <a:pathLst>
                <a:path w="109" h="156">
                  <a:moveTo>
                    <a:pt x="0" y="0"/>
                  </a:moveTo>
                  <a:lnTo>
                    <a:pt x="5" y="1"/>
                  </a:lnTo>
                  <a:lnTo>
                    <a:pt x="18" y="5"/>
                  </a:lnTo>
                  <a:lnTo>
                    <a:pt x="37" y="12"/>
                  </a:lnTo>
                  <a:lnTo>
                    <a:pt x="58" y="24"/>
                  </a:lnTo>
                  <a:lnTo>
                    <a:pt x="78" y="44"/>
                  </a:lnTo>
                  <a:lnTo>
                    <a:pt x="96" y="71"/>
                  </a:lnTo>
                  <a:lnTo>
                    <a:pt x="107" y="108"/>
                  </a:lnTo>
                  <a:lnTo>
                    <a:pt x="109" y="156"/>
                  </a:lnTo>
                  <a:lnTo>
                    <a:pt x="105" y="156"/>
                  </a:lnTo>
                  <a:lnTo>
                    <a:pt x="99" y="156"/>
                  </a:lnTo>
                  <a:lnTo>
                    <a:pt x="93" y="156"/>
                  </a:lnTo>
                  <a:lnTo>
                    <a:pt x="87" y="154"/>
                  </a:lnTo>
                  <a:lnTo>
                    <a:pt x="81" y="153"/>
                  </a:lnTo>
                  <a:lnTo>
                    <a:pt x="74" y="150"/>
                  </a:lnTo>
                  <a:lnTo>
                    <a:pt x="66" y="145"/>
                  </a:lnTo>
                  <a:lnTo>
                    <a:pt x="58" y="139"/>
                  </a:lnTo>
                  <a:lnTo>
                    <a:pt x="53" y="126"/>
                  </a:lnTo>
                  <a:lnTo>
                    <a:pt x="53" y="111"/>
                  </a:lnTo>
                  <a:lnTo>
                    <a:pt x="56" y="96"/>
                  </a:lnTo>
                  <a:lnTo>
                    <a:pt x="59" y="80"/>
                  </a:lnTo>
                  <a:lnTo>
                    <a:pt x="56" y="62"/>
                  </a:lnTo>
                  <a:lnTo>
                    <a:pt x="48" y="43"/>
                  </a:lnTo>
                  <a:lnTo>
                    <a:pt x="31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2129" name="Freeform 33"/>
            <p:cNvSpPr>
              <a:spLocks/>
            </p:cNvSpPr>
            <p:nvPr/>
          </p:nvSpPr>
          <p:spPr bwMode="ltGray">
            <a:xfrm rot="828663">
              <a:off x="266" y="3592"/>
              <a:ext cx="66" cy="4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1"/>
                </a:cxn>
                <a:cxn ang="0">
                  <a:pos x="6" y="3"/>
                </a:cxn>
                <a:cxn ang="0">
                  <a:pos x="13" y="8"/>
                </a:cxn>
                <a:cxn ang="0">
                  <a:pos x="21" y="12"/>
                </a:cxn>
                <a:cxn ang="0">
                  <a:pos x="29" y="15"/>
                </a:cxn>
                <a:cxn ang="0">
                  <a:pos x="38" y="17"/>
                </a:cxn>
                <a:cxn ang="0">
                  <a:pos x="46" y="18"/>
                </a:cxn>
                <a:cxn ang="0">
                  <a:pos x="54" y="16"/>
                </a:cxn>
                <a:cxn ang="0">
                  <a:pos x="53" y="25"/>
                </a:cxn>
                <a:cxn ang="0">
                  <a:pos x="50" y="33"/>
                </a:cxn>
                <a:cxn ang="0">
                  <a:pos x="44" y="38"/>
                </a:cxn>
                <a:cxn ang="0">
                  <a:pos x="37" y="40"/>
                </a:cxn>
                <a:cxn ang="0">
                  <a:pos x="28" y="39"/>
                </a:cxn>
                <a:cxn ang="0">
                  <a:pos x="19" y="32"/>
                </a:cxn>
                <a:cxn ang="0">
                  <a:pos x="10" y="20"/>
                </a:cxn>
                <a:cxn ang="0">
                  <a:pos x="0" y="0"/>
                </a:cxn>
              </a:cxnLst>
              <a:rect l="0" t="0" r="r" b="b"/>
              <a:pathLst>
                <a:path w="54" h="40">
                  <a:moveTo>
                    <a:pt x="0" y="0"/>
                  </a:moveTo>
                  <a:lnTo>
                    <a:pt x="1" y="1"/>
                  </a:lnTo>
                  <a:lnTo>
                    <a:pt x="6" y="3"/>
                  </a:lnTo>
                  <a:lnTo>
                    <a:pt x="13" y="8"/>
                  </a:lnTo>
                  <a:lnTo>
                    <a:pt x="21" y="12"/>
                  </a:lnTo>
                  <a:lnTo>
                    <a:pt x="29" y="15"/>
                  </a:lnTo>
                  <a:lnTo>
                    <a:pt x="38" y="17"/>
                  </a:lnTo>
                  <a:lnTo>
                    <a:pt x="46" y="18"/>
                  </a:lnTo>
                  <a:lnTo>
                    <a:pt x="54" y="16"/>
                  </a:lnTo>
                  <a:lnTo>
                    <a:pt x="53" y="25"/>
                  </a:lnTo>
                  <a:lnTo>
                    <a:pt x="50" y="33"/>
                  </a:lnTo>
                  <a:lnTo>
                    <a:pt x="44" y="38"/>
                  </a:lnTo>
                  <a:lnTo>
                    <a:pt x="37" y="40"/>
                  </a:lnTo>
                  <a:lnTo>
                    <a:pt x="28" y="39"/>
                  </a:lnTo>
                  <a:lnTo>
                    <a:pt x="19" y="32"/>
                  </a:lnTo>
                  <a:lnTo>
                    <a:pt x="1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2130" name="Freeform 34"/>
            <p:cNvSpPr>
              <a:spLocks/>
            </p:cNvSpPr>
            <p:nvPr/>
          </p:nvSpPr>
          <p:spPr bwMode="ltGray">
            <a:xfrm>
              <a:off x="11" y="4110"/>
              <a:ext cx="118" cy="20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8"/>
                </a:cxn>
                <a:cxn ang="0">
                  <a:pos x="15" y="19"/>
                </a:cxn>
                <a:cxn ang="0">
                  <a:pos x="26" y="33"/>
                </a:cxn>
                <a:cxn ang="0">
                  <a:pos x="38" y="51"/>
                </a:cxn>
                <a:cxn ang="0">
                  <a:pos x="54" y="72"/>
                </a:cxn>
                <a:cxn ang="0">
                  <a:pos x="67" y="94"/>
                </a:cxn>
                <a:cxn ang="0">
                  <a:pos x="79" y="119"/>
                </a:cxn>
                <a:cxn ang="0">
                  <a:pos x="87" y="146"/>
                </a:cxn>
                <a:cxn ang="0">
                  <a:pos x="94" y="175"/>
                </a:cxn>
                <a:cxn ang="0">
                  <a:pos x="91" y="209"/>
                </a:cxn>
                <a:cxn ang="0">
                  <a:pos x="118" y="209"/>
                </a:cxn>
                <a:cxn ang="0">
                  <a:pos x="117" y="177"/>
                </a:cxn>
                <a:cxn ang="0">
                  <a:pos x="104" y="119"/>
                </a:cxn>
                <a:cxn ang="0">
                  <a:pos x="82" y="69"/>
                </a:cxn>
                <a:cxn ang="0">
                  <a:pos x="47" y="27"/>
                </a:cxn>
                <a:cxn ang="0">
                  <a:pos x="0" y="0"/>
                </a:cxn>
              </a:cxnLst>
              <a:rect l="0" t="0" r="r" b="b"/>
              <a:pathLst>
                <a:path w="118" h="209">
                  <a:moveTo>
                    <a:pt x="0" y="0"/>
                  </a:moveTo>
                  <a:lnTo>
                    <a:pt x="6" y="8"/>
                  </a:lnTo>
                  <a:lnTo>
                    <a:pt x="15" y="19"/>
                  </a:lnTo>
                  <a:lnTo>
                    <a:pt x="26" y="33"/>
                  </a:lnTo>
                  <a:lnTo>
                    <a:pt x="38" y="51"/>
                  </a:lnTo>
                  <a:lnTo>
                    <a:pt x="54" y="72"/>
                  </a:lnTo>
                  <a:lnTo>
                    <a:pt x="67" y="94"/>
                  </a:lnTo>
                  <a:lnTo>
                    <a:pt x="79" y="119"/>
                  </a:lnTo>
                  <a:lnTo>
                    <a:pt x="87" y="146"/>
                  </a:lnTo>
                  <a:lnTo>
                    <a:pt x="94" y="175"/>
                  </a:lnTo>
                  <a:lnTo>
                    <a:pt x="91" y="209"/>
                  </a:lnTo>
                  <a:lnTo>
                    <a:pt x="118" y="209"/>
                  </a:lnTo>
                  <a:lnTo>
                    <a:pt x="117" y="177"/>
                  </a:lnTo>
                  <a:lnTo>
                    <a:pt x="104" y="119"/>
                  </a:lnTo>
                  <a:lnTo>
                    <a:pt x="82" y="69"/>
                  </a:lnTo>
                  <a:lnTo>
                    <a:pt x="47" y="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2131" name="Freeform 35"/>
            <p:cNvSpPr>
              <a:spLocks/>
            </p:cNvSpPr>
            <p:nvPr/>
          </p:nvSpPr>
          <p:spPr bwMode="ltGray">
            <a:xfrm>
              <a:off x="0" y="3968"/>
              <a:ext cx="130" cy="128"/>
            </a:xfrm>
            <a:custGeom>
              <a:avLst/>
              <a:gdLst/>
              <a:ahLst/>
              <a:cxnLst>
                <a:cxn ang="0">
                  <a:pos x="103" y="0"/>
                </a:cxn>
                <a:cxn ang="0">
                  <a:pos x="130" y="128"/>
                </a:cxn>
                <a:cxn ang="0">
                  <a:pos x="125" y="126"/>
                </a:cxn>
                <a:cxn ang="0">
                  <a:pos x="111" y="121"/>
                </a:cxn>
                <a:cxn ang="0">
                  <a:pos x="92" y="111"/>
                </a:cxn>
                <a:cxn ang="0">
                  <a:pos x="68" y="103"/>
                </a:cxn>
                <a:cxn ang="0">
                  <a:pos x="41" y="94"/>
                </a:cxn>
                <a:cxn ang="0">
                  <a:pos x="19" y="90"/>
                </a:cxn>
                <a:cxn ang="0">
                  <a:pos x="0" y="93"/>
                </a:cxn>
                <a:cxn ang="0">
                  <a:pos x="0" y="72"/>
                </a:cxn>
                <a:cxn ang="0">
                  <a:pos x="12" y="70"/>
                </a:cxn>
                <a:cxn ang="0">
                  <a:pos x="24" y="66"/>
                </a:cxn>
                <a:cxn ang="0">
                  <a:pos x="38" y="66"/>
                </a:cxn>
                <a:cxn ang="0">
                  <a:pos x="51" y="67"/>
                </a:cxn>
                <a:cxn ang="0">
                  <a:pos x="65" y="70"/>
                </a:cxn>
                <a:cxn ang="0">
                  <a:pos x="78" y="78"/>
                </a:cxn>
                <a:cxn ang="0">
                  <a:pos x="81" y="74"/>
                </a:cxn>
                <a:cxn ang="0">
                  <a:pos x="81" y="58"/>
                </a:cxn>
                <a:cxn ang="0">
                  <a:pos x="82" y="37"/>
                </a:cxn>
                <a:cxn ang="0">
                  <a:pos x="82" y="29"/>
                </a:cxn>
                <a:cxn ang="0">
                  <a:pos x="80" y="29"/>
                </a:cxn>
                <a:cxn ang="0">
                  <a:pos x="77" y="27"/>
                </a:cxn>
                <a:cxn ang="0">
                  <a:pos x="76" y="22"/>
                </a:cxn>
                <a:cxn ang="0">
                  <a:pos x="75" y="19"/>
                </a:cxn>
                <a:cxn ang="0">
                  <a:pos x="76" y="15"/>
                </a:cxn>
                <a:cxn ang="0">
                  <a:pos x="79" y="10"/>
                </a:cxn>
                <a:cxn ang="0">
                  <a:pos x="89" y="6"/>
                </a:cxn>
                <a:cxn ang="0">
                  <a:pos x="103" y="0"/>
                </a:cxn>
              </a:cxnLst>
              <a:rect l="0" t="0" r="r" b="b"/>
              <a:pathLst>
                <a:path w="130" h="128">
                  <a:moveTo>
                    <a:pt x="103" y="0"/>
                  </a:moveTo>
                  <a:lnTo>
                    <a:pt x="130" y="128"/>
                  </a:lnTo>
                  <a:lnTo>
                    <a:pt x="125" y="126"/>
                  </a:lnTo>
                  <a:lnTo>
                    <a:pt x="111" y="121"/>
                  </a:lnTo>
                  <a:lnTo>
                    <a:pt x="92" y="111"/>
                  </a:lnTo>
                  <a:lnTo>
                    <a:pt x="68" y="103"/>
                  </a:lnTo>
                  <a:lnTo>
                    <a:pt x="41" y="94"/>
                  </a:lnTo>
                  <a:lnTo>
                    <a:pt x="19" y="90"/>
                  </a:lnTo>
                  <a:lnTo>
                    <a:pt x="0" y="93"/>
                  </a:lnTo>
                  <a:lnTo>
                    <a:pt x="0" y="72"/>
                  </a:lnTo>
                  <a:lnTo>
                    <a:pt x="12" y="70"/>
                  </a:lnTo>
                  <a:lnTo>
                    <a:pt x="24" y="66"/>
                  </a:lnTo>
                  <a:lnTo>
                    <a:pt x="38" y="66"/>
                  </a:lnTo>
                  <a:lnTo>
                    <a:pt x="51" y="67"/>
                  </a:lnTo>
                  <a:lnTo>
                    <a:pt x="65" y="70"/>
                  </a:lnTo>
                  <a:lnTo>
                    <a:pt x="78" y="78"/>
                  </a:lnTo>
                  <a:lnTo>
                    <a:pt x="81" y="74"/>
                  </a:lnTo>
                  <a:lnTo>
                    <a:pt x="81" y="58"/>
                  </a:lnTo>
                  <a:lnTo>
                    <a:pt x="82" y="37"/>
                  </a:lnTo>
                  <a:lnTo>
                    <a:pt x="82" y="29"/>
                  </a:lnTo>
                  <a:lnTo>
                    <a:pt x="80" y="29"/>
                  </a:lnTo>
                  <a:lnTo>
                    <a:pt x="77" y="27"/>
                  </a:lnTo>
                  <a:lnTo>
                    <a:pt x="76" y="22"/>
                  </a:lnTo>
                  <a:lnTo>
                    <a:pt x="75" y="19"/>
                  </a:lnTo>
                  <a:lnTo>
                    <a:pt x="76" y="15"/>
                  </a:lnTo>
                  <a:lnTo>
                    <a:pt x="79" y="10"/>
                  </a:lnTo>
                  <a:lnTo>
                    <a:pt x="89" y="6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2132" name="Freeform 36"/>
            <p:cNvSpPr>
              <a:spLocks/>
            </p:cNvSpPr>
            <p:nvPr/>
          </p:nvSpPr>
          <p:spPr bwMode="ltGray">
            <a:xfrm>
              <a:off x="0" y="3949"/>
              <a:ext cx="47" cy="86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15" y="37"/>
                </a:cxn>
                <a:cxn ang="0">
                  <a:pos x="0" y="59"/>
                </a:cxn>
                <a:cxn ang="0">
                  <a:pos x="0" y="86"/>
                </a:cxn>
                <a:cxn ang="0">
                  <a:pos x="8" y="82"/>
                </a:cxn>
                <a:cxn ang="0">
                  <a:pos x="20" y="73"/>
                </a:cxn>
                <a:cxn ang="0">
                  <a:pos x="33" y="63"/>
                </a:cxn>
                <a:cxn ang="0">
                  <a:pos x="42" y="51"/>
                </a:cxn>
                <a:cxn ang="0">
                  <a:pos x="47" y="36"/>
                </a:cxn>
                <a:cxn ang="0">
                  <a:pos x="46" y="19"/>
                </a:cxn>
                <a:cxn ang="0">
                  <a:pos x="37" y="0"/>
                </a:cxn>
              </a:cxnLst>
              <a:rect l="0" t="0" r="r" b="b"/>
              <a:pathLst>
                <a:path w="47" h="86">
                  <a:moveTo>
                    <a:pt x="37" y="0"/>
                  </a:moveTo>
                  <a:lnTo>
                    <a:pt x="15" y="37"/>
                  </a:lnTo>
                  <a:lnTo>
                    <a:pt x="0" y="59"/>
                  </a:lnTo>
                  <a:lnTo>
                    <a:pt x="0" y="86"/>
                  </a:lnTo>
                  <a:lnTo>
                    <a:pt x="8" y="82"/>
                  </a:lnTo>
                  <a:lnTo>
                    <a:pt x="20" y="73"/>
                  </a:lnTo>
                  <a:lnTo>
                    <a:pt x="33" y="63"/>
                  </a:lnTo>
                  <a:lnTo>
                    <a:pt x="42" y="51"/>
                  </a:lnTo>
                  <a:lnTo>
                    <a:pt x="47" y="36"/>
                  </a:lnTo>
                  <a:lnTo>
                    <a:pt x="46" y="19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2133" name="Freeform 37"/>
            <p:cNvSpPr>
              <a:spLocks/>
            </p:cNvSpPr>
            <p:nvPr/>
          </p:nvSpPr>
          <p:spPr bwMode="ltGray">
            <a:xfrm>
              <a:off x="0" y="3239"/>
              <a:ext cx="497" cy="740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41" y="4"/>
                </a:cxn>
                <a:cxn ang="0">
                  <a:pos x="101" y="0"/>
                </a:cxn>
                <a:cxn ang="0">
                  <a:pos x="170" y="4"/>
                </a:cxn>
                <a:cxn ang="0">
                  <a:pos x="248" y="21"/>
                </a:cxn>
                <a:cxn ang="0">
                  <a:pos x="323" y="50"/>
                </a:cxn>
                <a:cxn ang="0">
                  <a:pos x="382" y="90"/>
                </a:cxn>
                <a:cxn ang="0">
                  <a:pos x="428" y="141"/>
                </a:cxn>
                <a:cxn ang="0">
                  <a:pos x="463" y="199"/>
                </a:cxn>
                <a:cxn ang="0">
                  <a:pos x="485" y="262"/>
                </a:cxn>
                <a:cxn ang="0">
                  <a:pos x="496" y="327"/>
                </a:cxn>
                <a:cxn ang="0">
                  <a:pos x="497" y="396"/>
                </a:cxn>
                <a:cxn ang="0">
                  <a:pos x="487" y="462"/>
                </a:cxn>
                <a:cxn ang="0">
                  <a:pos x="470" y="527"/>
                </a:cxn>
                <a:cxn ang="0">
                  <a:pos x="443" y="586"/>
                </a:cxn>
                <a:cxn ang="0">
                  <a:pos x="406" y="639"/>
                </a:cxn>
                <a:cxn ang="0">
                  <a:pos x="364" y="683"/>
                </a:cxn>
                <a:cxn ang="0">
                  <a:pos x="315" y="715"/>
                </a:cxn>
                <a:cxn ang="0">
                  <a:pos x="259" y="736"/>
                </a:cxn>
                <a:cxn ang="0">
                  <a:pos x="198" y="740"/>
                </a:cxn>
                <a:cxn ang="0">
                  <a:pos x="131" y="727"/>
                </a:cxn>
                <a:cxn ang="0">
                  <a:pos x="167" y="728"/>
                </a:cxn>
                <a:cxn ang="0">
                  <a:pos x="204" y="718"/>
                </a:cxn>
                <a:cxn ang="0">
                  <a:pos x="238" y="700"/>
                </a:cxn>
                <a:cxn ang="0">
                  <a:pos x="272" y="670"/>
                </a:cxn>
                <a:cxn ang="0">
                  <a:pos x="304" y="635"/>
                </a:cxn>
                <a:cxn ang="0">
                  <a:pos x="333" y="594"/>
                </a:cxn>
                <a:cxn ang="0">
                  <a:pos x="358" y="549"/>
                </a:cxn>
                <a:cxn ang="0">
                  <a:pos x="381" y="500"/>
                </a:cxn>
                <a:cxn ang="0">
                  <a:pos x="396" y="449"/>
                </a:cxn>
                <a:cxn ang="0">
                  <a:pos x="408" y="397"/>
                </a:cxn>
                <a:cxn ang="0">
                  <a:pos x="414" y="346"/>
                </a:cxn>
                <a:cxn ang="0">
                  <a:pos x="412" y="296"/>
                </a:cxn>
                <a:cxn ang="0">
                  <a:pos x="402" y="251"/>
                </a:cxn>
                <a:cxn ang="0">
                  <a:pos x="384" y="208"/>
                </a:cxn>
                <a:cxn ang="0">
                  <a:pos x="357" y="172"/>
                </a:cxn>
                <a:cxn ang="0">
                  <a:pos x="320" y="142"/>
                </a:cxn>
                <a:cxn ang="0">
                  <a:pos x="260" y="107"/>
                </a:cxn>
                <a:cxn ang="0">
                  <a:pos x="203" y="82"/>
                </a:cxn>
                <a:cxn ang="0">
                  <a:pos x="154" y="65"/>
                </a:cxn>
                <a:cxn ang="0">
                  <a:pos x="108" y="56"/>
                </a:cxn>
                <a:cxn ang="0">
                  <a:pos x="68" y="55"/>
                </a:cxn>
                <a:cxn ang="0">
                  <a:pos x="32" y="61"/>
                </a:cxn>
                <a:cxn ang="0">
                  <a:pos x="0" y="70"/>
                </a:cxn>
                <a:cxn ang="0">
                  <a:pos x="0" y="13"/>
                </a:cxn>
              </a:cxnLst>
              <a:rect l="0" t="0" r="r" b="b"/>
              <a:pathLst>
                <a:path w="497" h="740">
                  <a:moveTo>
                    <a:pt x="0" y="13"/>
                  </a:moveTo>
                  <a:lnTo>
                    <a:pt x="41" y="4"/>
                  </a:lnTo>
                  <a:lnTo>
                    <a:pt x="101" y="0"/>
                  </a:lnTo>
                  <a:lnTo>
                    <a:pt x="170" y="4"/>
                  </a:lnTo>
                  <a:lnTo>
                    <a:pt x="248" y="21"/>
                  </a:lnTo>
                  <a:lnTo>
                    <a:pt x="323" y="50"/>
                  </a:lnTo>
                  <a:lnTo>
                    <a:pt x="382" y="90"/>
                  </a:lnTo>
                  <a:lnTo>
                    <a:pt x="428" y="141"/>
                  </a:lnTo>
                  <a:lnTo>
                    <a:pt x="463" y="199"/>
                  </a:lnTo>
                  <a:lnTo>
                    <a:pt x="485" y="262"/>
                  </a:lnTo>
                  <a:lnTo>
                    <a:pt x="496" y="327"/>
                  </a:lnTo>
                  <a:lnTo>
                    <a:pt x="497" y="396"/>
                  </a:lnTo>
                  <a:lnTo>
                    <a:pt x="487" y="462"/>
                  </a:lnTo>
                  <a:lnTo>
                    <a:pt x="470" y="527"/>
                  </a:lnTo>
                  <a:lnTo>
                    <a:pt x="443" y="586"/>
                  </a:lnTo>
                  <a:lnTo>
                    <a:pt x="406" y="639"/>
                  </a:lnTo>
                  <a:lnTo>
                    <a:pt x="364" y="683"/>
                  </a:lnTo>
                  <a:lnTo>
                    <a:pt x="315" y="715"/>
                  </a:lnTo>
                  <a:lnTo>
                    <a:pt x="259" y="736"/>
                  </a:lnTo>
                  <a:lnTo>
                    <a:pt x="198" y="740"/>
                  </a:lnTo>
                  <a:lnTo>
                    <a:pt x="131" y="727"/>
                  </a:lnTo>
                  <a:lnTo>
                    <a:pt x="167" y="728"/>
                  </a:lnTo>
                  <a:lnTo>
                    <a:pt x="204" y="718"/>
                  </a:lnTo>
                  <a:lnTo>
                    <a:pt x="238" y="700"/>
                  </a:lnTo>
                  <a:lnTo>
                    <a:pt x="272" y="670"/>
                  </a:lnTo>
                  <a:lnTo>
                    <a:pt x="304" y="635"/>
                  </a:lnTo>
                  <a:lnTo>
                    <a:pt x="333" y="594"/>
                  </a:lnTo>
                  <a:lnTo>
                    <a:pt x="358" y="549"/>
                  </a:lnTo>
                  <a:lnTo>
                    <a:pt x="381" y="500"/>
                  </a:lnTo>
                  <a:lnTo>
                    <a:pt x="396" y="449"/>
                  </a:lnTo>
                  <a:lnTo>
                    <a:pt x="408" y="397"/>
                  </a:lnTo>
                  <a:lnTo>
                    <a:pt x="414" y="346"/>
                  </a:lnTo>
                  <a:lnTo>
                    <a:pt x="412" y="296"/>
                  </a:lnTo>
                  <a:lnTo>
                    <a:pt x="402" y="251"/>
                  </a:lnTo>
                  <a:lnTo>
                    <a:pt x="384" y="208"/>
                  </a:lnTo>
                  <a:lnTo>
                    <a:pt x="357" y="172"/>
                  </a:lnTo>
                  <a:lnTo>
                    <a:pt x="320" y="142"/>
                  </a:lnTo>
                  <a:lnTo>
                    <a:pt x="260" y="107"/>
                  </a:lnTo>
                  <a:lnTo>
                    <a:pt x="203" y="82"/>
                  </a:lnTo>
                  <a:lnTo>
                    <a:pt x="154" y="65"/>
                  </a:lnTo>
                  <a:lnTo>
                    <a:pt x="108" y="56"/>
                  </a:lnTo>
                  <a:lnTo>
                    <a:pt x="68" y="55"/>
                  </a:lnTo>
                  <a:lnTo>
                    <a:pt x="32" y="61"/>
                  </a:lnTo>
                  <a:lnTo>
                    <a:pt x="0" y="7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2134" name="Freeform 38"/>
            <p:cNvSpPr>
              <a:spLocks/>
            </p:cNvSpPr>
            <p:nvPr/>
          </p:nvSpPr>
          <p:spPr bwMode="ltGray">
            <a:xfrm rot="1584153">
              <a:off x="20" y="410"/>
              <a:ext cx="344" cy="24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5"/>
                </a:cxn>
                <a:cxn ang="0">
                  <a:pos x="3" y="50"/>
                </a:cxn>
                <a:cxn ang="0">
                  <a:pos x="6" y="75"/>
                </a:cxn>
                <a:cxn ang="0">
                  <a:pos x="11" y="98"/>
                </a:cxn>
                <a:cxn ang="0">
                  <a:pos x="18" y="119"/>
                </a:cxn>
                <a:cxn ang="0">
                  <a:pos x="27" y="141"/>
                </a:cxn>
                <a:cxn ang="0">
                  <a:pos x="38" y="161"/>
                </a:cxn>
                <a:cxn ang="0">
                  <a:pos x="51" y="178"/>
                </a:cxn>
                <a:cxn ang="0">
                  <a:pos x="67" y="194"/>
                </a:cxn>
                <a:cxn ang="0">
                  <a:pos x="86" y="208"/>
                </a:cxn>
                <a:cxn ang="0">
                  <a:pos x="106" y="219"/>
                </a:cxn>
                <a:cxn ang="0">
                  <a:pos x="131" y="228"/>
                </a:cxn>
                <a:cxn ang="0">
                  <a:pos x="158" y="234"/>
                </a:cxn>
                <a:cxn ang="0">
                  <a:pos x="188" y="237"/>
                </a:cxn>
                <a:cxn ang="0">
                  <a:pos x="220" y="236"/>
                </a:cxn>
                <a:cxn ang="0">
                  <a:pos x="257" y="232"/>
                </a:cxn>
                <a:cxn ang="0">
                  <a:pos x="224" y="227"/>
                </a:cxn>
                <a:cxn ang="0">
                  <a:pos x="195" y="220"/>
                </a:cxn>
                <a:cxn ang="0">
                  <a:pos x="170" y="212"/>
                </a:cxn>
                <a:cxn ang="0">
                  <a:pos x="148" y="204"/>
                </a:cxn>
                <a:cxn ang="0">
                  <a:pos x="128" y="193"/>
                </a:cxn>
                <a:cxn ang="0">
                  <a:pos x="112" y="182"/>
                </a:cxn>
                <a:cxn ang="0">
                  <a:pos x="97" y="169"/>
                </a:cxn>
                <a:cxn ang="0">
                  <a:pos x="84" y="155"/>
                </a:cxn>
                <a:cxn ang="0">
                  <a:pos x="72" y="141"/>
                </a:cxn>
                <a:cxn ang="0">
                  <a:pos x="61" y="125"/>
                </a:cxn>
                <a:cxn ang="0">
                  <a:pos x="52" y="107"/>
                </a:cxn>
                <a:cxn ang="0">
                  <a:pos x="43" y="88"/>
                </a:cxn>
                <a:cxn ang="0">
                  <a:pos x="33" y="69"/>
                </a:cxn>
                <a:cxn ang="0">
                  <a:pos x="23" y="47"/>
                </a:cxn>
                <a:cxn ang="0">
                  <a:pos x="12" y="24"/>
                </a:cxn>
                <a:cxn ang="0">
                  <a:pos x="0" y="0"/>
                </a:cxn>
              </a:cxnLst>
              <a:rect l="0" t="0" r="r" b="b"/>
              <a:pathLst>
                <a:path w="257" h="237">
                  <a:moveTo>
                    <a:pt x="0" y="0"/>
                  </a:moveTo>
                  <a:lnTo>
                    <a:pt x="0" y="25"/>
                  </a:lnTo>
                  <a:lnTo>
                    <a:pt x="3" y="50"/>
                  </a:lnTo>
                  <a:lnTo>
                    <a:pt x="6" y="75"/>
                  </a:lnTo>
                  <a:lnTo>
                    <a:pt x="11" y="98"/>
                  </a:lnTo>
                  <a:lnTo>
                    <a:pt x="18" y="119"/>
                  </a:lnTo>
                  <a:lnTo>
                    <a:pt x="27" y="141"/>
                  </a:lnTo>
                  <a:lnTo>
                    <a:pt x="38" y="161"/>
                  </a:lnTo>
                  <a:lnTo>
                    <a:pt x="51" y="178"/>
                  </a:lnTo>
                  <a:lnTo>
                    <a:pt x="67" y="194"/>
                  </a:lnTo>
                  <a:lnTo>
                    <a:pt x="86" y="208"/>
                  </a:lnTo>
                  <a:lnTo>
                    <a:pt x="106" y="219"/>
                  </a:lnTo>
                  <a:lnTo>
                    <a:pt x="131" y="228"/>
                  </a:lnTo>
                  <a:lnTo>
                    <a:pt x="158" y="234"/>
                  </a:lnTo>
                  <a:lnTo>
                    <a:pt x="188" y="237"/>
                  </a:lnTo>
                  <a:lnTo>
                    <a:pt x="220" y="236"/>
                  </a:lnTo>
                  <a:lnTo>
                    <a:pt x="257" y="232"/>
                  </a:lnTo>
                  <a:lnTo>
                    <a:pt x="224" y="227"/>
                  </a:lnTo>
                  <a:lnTo>
                    <a:pt x="195" y="220"/>
                  </a:lnTo>
                  <a:lnTo>
                    <a:pt x="170" y="212"/>
                  </a:lnTo>
                  <a:lnTo>
                    <a:pt x="148" y="204"/>
                  </a:lnTo>
                  <a:lnTo>
                    <a:pt x="128" y="193"/>
                  </a:lnTo>
                  <a:lnTo>
                    <a:pt x="112" y="182"/>
                  </a:lnTo>
                  <a:lnTo>
                    <a:pt x="97" y="169"/>
                  </a:lnTo>
                  <a:lnTo>
                    <a:pt x="84" y="155"/>
                  </a:lnTo>
                  <a:lnTo>
                    <a:pt x="72" y="141"/>
                  </a:lnTo>
                  <a:lnTo>
                    <a:pt x="61" y="125"/>
                  </a:lnTo>
                  <a:lnTo>
                    <a:pt x="52" y="107"/>
                  </a:lnTo>
                  <a:lnTo>
                    <a:pt x="43" y="88"/>
                  </a:lnTo>
                  <a:lnTo>
                    <a:pt x="33" y="69"/>
                  </a:lnTo>
                  <a:lnTo>
                    <a:pt x="23" y="47"/>
                  </a:lnTo>
                  <a:lnTo>
                    <a:pt x="12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2135" name="Freeform 39"/>
            <p:cNvSpPr>
              <a:spLocks/>
            </p:cNvSpPr>
            <p:nvPr/>
          </p:nvSpPr>
          <p:spPr bwMode="ltGray">
            <a:xfrm rot="1584153">
              <a:off x="242" y="756"/>
              <a:ext cx="167" cy="115"/>
            </a:xfrm>
            <a:custGeom>
              <a:avLst/>
              <a:gdLst/>
              <a:ahLst/>
              <a:cxnLst>
                <a:cxn ang="0">
                  <a:pos x="77" y="0"/>
                </a:cxn>
                <a:cxn ang="0">
                  <a:pos x="124" y="108"/>
                </a:cxn>
                <a:cxn ang="0">
                  <a:pos x="120" y="107"/>
                </a:cxn>
                <a:cxn ang="0">
                  <a:pos x="107" y="105"/>
                </a:cxn>
                <a:cxn ang="0">
                  <a:pos x="89" y="101"/>
                </a:cxn>
                <a:cxn ang="0">
                  <a:pos x="68" y="99"/>
                </a:cxn>
                <a:cxn ang="0">
                  <a:pos x="45" y="97"/>
                </a:cxn>
                <a:cxn ang="0">
                  <a:pos x="25" y="98"/>
                </a:cxn>
                <a:cxn ang="0">
                  <a:pos x="9" y="102"/>
                </a:cxn>
                <a:cxn ang="0">
                  <a:pos x="0" y="110"/>
                </a:cxn>
                <a:cxn ang="0">
                  <a:pos x="4" y="98"/>
                </a:cxn>
                <a:cxn ang="0">
                  <a:pos x="8" y="89"/>
                </a:cxn>
                <a:cxn ang="0">
                  <a:pos x="16" y="82"/>
                </a:cxn>
                <a:cxn ang="0">
                  <a:pos x="25" y="76"/>
                </a:cxn>
                <a:cxn ang="0">
                  <a:pos x="36" y="72"/>
                </a:cxn>
                <a:cxn ang="0">
                  <a:pos x="47" y="71"/>
                </a:cxn>
                <a:cxn ang="0">
                  <a:pos x="59" y="71"/>
                </a:cxn>
                <a:cxn ang="0">
                  <a:pos x="72" y="74"/>
                </a:cxn>
                <a:cxn ang="0">
                  <a:pos x="73" y="71"/>
                </a:cxn>
                <a:cxn ang="0">
                  <a:pos x="70" y="56"/>
                </a:cxn>
                <a:cxn ang="0">
                  <a:pos x="67" y="38"/>
                </a:cxn>
                <a:cxn ang="0">
                  <a:pos x="65" y="30"/>
                </a:cxn>
                <a:cxn ang="0">
                  <a:pos x="63" y="30"/>
                </a:cxn>
                <a:cxn ang="0">
                  <a:pos x="61" y="29"/>
                </a:cxn>
                <a:cxn ang="0">
                  <a:pos x="59" y="26"/>
                </a:cxn>
                <a:cxn ang="0">
                  <a:pos x="57" y="23"/>
                </a:cxn>
                <a:cxn ang="0">
                  <a:pos x="57" y="19"/>
                </a:cxn>
                <a:cxn ang="0">
                  <a:pos x="59" y="14"/>
                </a:cxn>
                <a:cxn ang="0">
                  <a:pos x="66" y="8"/>
                </a:cxn>
                <a:cxn ang="0">
                  <a:pos x="77" y="0"/>
                </a:cxn>
              </a:cxnLst>
              <a:rect l="0" t="0" r="r" b="b"/>
              <a:pathLst>
                <a:path w="124" h="110">
                  <a:moveTo>
                    <a:pt x="77" y="0"/>
                  </a:moveTo>
                  <a:lnTo>
                    <a:pt x="124" y="108"/>
                  </a:lnTo>
                  <a:lnTo>
                    <a:pt x="120" y="107"/>
                  </a:lnTo>
                  <a:lnTo>
                    <a:pt x="107" y="105"/>
                  </a:lnTo>
                  <a:lnTo>
                    <a:pt x="89" y="101"/>
                  </a:lnTo>
                  <a:lnTo>
                    <a:pt x="68" y="99"/>
                  </a:lnTo>
                  <a:lnTo>
                    <a:pt x="45" y="97"/>
                  </a:lnTo>
                  <a:lnTo>
                    <a:pt x="25" y="98"/>
                  </a:lnTo>
                  <a:lnTo>
                    <a:pt x="9" y="102"/>
                  </a:lnTo>
                  <a:lnTo>
                    <a:pt x="0" y="110"/>
                  </a:lnTo>
                  <a:lnTo>
                    <a:pt x="4" y="98"/>
                  </a:lnTo>
                  <a:lnTo>
                    <a:pt x="8" y="89"/>
                  </a:lnTo>
                  <a:lnTo>
                    <a:pt x="16" y="82"/>
                  </a:lnTo>
                  <a:lnTo>
                    <a:pt x="25" y="76"/>
                  </a:lnTo>
                  <a:lnTo>
                    <a:pt x="36" y="72"/>
                  </a:lnTo>
                  <a:lnTo>
                    <a:pt x="47" y="71"/>
                  </a:lnTo>
                  <a:lnTo>
                    <a:pt x="59" y="71"/>
                  </a:lnTo>
                  <a:lnTo>
                    <a:pt x="72" y="74"/>
                  </a:lnTo>
                  <a:lnTo>
                    <a:pt x="73" y="71"/>
                  </a:lnTo>
                  <a:lnTo>
                    <a:pt x="70" y="56"/>
                  </a:lnTo>
                  <a:lnTo>
                    <a:pt x="67" y="38"/>
                  </a:lnTo>
                  <a:lnTo>
                    <a:pt x="65" y="30"/>
                  </a:lnTo>
                  <a:lnTo>
                    <a:pt x="63" y="30"/>
                  </a:lnTo>
                  <a:lnTo>
                    <a:pt x="61" y="29"/>
                  </a:lnTo>
                  <a:lnTo>
                    <a:pt x="59" y="26"/>
                  </a:lnTo>
                  <a:lnTo>
                    <a:pt x="57" y="23"/>
                  </a:lnTo>
                  <a:lnTo>
                    <a:pt x="57" y="19"/>
                  </a:lnTo>
                  <a:lnTo>
                    <a:pt x="59" y="14"/>
                  </a:lnTo>
                  <a:lnTo>
                    <a:pt x="66" y="8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2136" name="Freeform 40"/>
            <p:cNvSpPr>
              <a:spLocks/>
            </p:cNvSpPr>
            <p:nvPr/>
          </p:nvSpPr>
          <p:spPr bwMode="ltGray">
            <a:xfrm rot="1584153">
              <a:off x="574" y="286"/>
              <a:ext cx="147" cy="1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1"/>
                </a:cxn>
                <a:cxn ang="0">
                  <a:pos x="18" y="5"/>
                </a:cxn>
                <a:cxn ang="0">
                  <a:pos x="37" y="12"/>
                </a:cxn>
                <a:cxn ang="0">
                  <a:pos x="58" y="24"/>
                </a:cxn>
                <a:cxn ang="0">
                  <a:pos x="78" y="44"/>
                </a:cxn>
                <a:cxn ang="0">
                  <a:pos x="96" y="71"/>
                </a:cxn>
                <a:cxn ang="0">
                  <a:pos x="107" y="108"/>
                </a:cxn>
                <a:cxn ang="0">
                  <a:pos x="109" y="156"/>
                </a:cxn>
                <a:cxn ang="0">
                  <a:pos x="105" y="156"/>
                </a:cxn>
                <a:cxn ang="0">
                  <a:pos x="99" y="156"/>
                </a:cxn>
                <a:cxn ang="0">
                  <a:pos x="93" y="156"/>
                </a:cxn>
                <a:cxn ang="0">
                  <a:pos x="87" y="154"/>
                </a:cxn>
                <a:cxn ang="0">
                  <a:pos x="81" y="153"/>
                </a:cxn>
                <a:cxn ang="0">
                  <a:pos x="74" y="150"/>
                </a:cxn>
                <a:cxn ang="0">
                  <a:pos x="66" y="145"/>
                </a:cxn>
                <a:cxn ang="0">
                  <a:pos x="58" y="139"/>
                </a:cxn>
                <a:cxn ang="0">
                  <a:pos x="53" y="126"/>
                </a:cxn>
                <a:cxn ang="0">
                  <a:pos x="53" y="111"/>
                </a:cxn>
                <a:cxn ang="0">
                  <a:pos x="56" y="96"/>
                </a:cxn>
                <a:cxn ang="0">
                  <a:pos x="59" y="80"/>
                </a:cxn>
                <a:cxn ang="0">
                  <a:pos x="56" y="62"/>
                </a:cxn>
                <a:cxn ang="0">
                  <a:pos x="48" y="43"/>
                </a:cxn>
                <a:cxn ang="0">
                  <a:pos x="31" y="23"/>
                </a:cxn>
                <a:cxn ang="0">
                  <a:pos x="0" y="0"/>
                </a:cxn>
              </a:cxnLst>
              <a:rect l="0" t="0" r="r" b="b"/>
              <a:pathLst>
                <a:path w="109" h="156">
                  <a:moveTo>
                    <a:pt x="0" y="0"/>
                  </a:moveTo>
                  <a:lnTo>
                    <a:pt x="5" y="1"/>
                  </a:lnTo>
                  <a:lnTo>
                    <a:pt x="18" y="5"/>
                  </a:lnTo>
                  <a:lnTo>
                    <a:pt x="37" y="12"/>
                  </a:lnTo>
                  <a:lnTo>
                    <a:pt x="58" y="24"/>
                  </a:lnTo>
                  <a:lnTo>
                    <a:pt x="78" y="44"/>
                  </a:lnTo>
                  <a:lnTo>
                    <a:pt x="96" y="71"/>
                  </a:lnTo>
                  <a:lnTo>
                    <a:pt x="107" y="108"/>
                  </a:lnTo>
                  <a:lnTo>
                    <a:pt x="109" y="156"/>
                  </a:lnTo>
                  <a:lnTo>
                    <a:pt x="105" y="156"/>
                  </a:lnTo>
                  <a:lnTo>
                    <a:pt x="99" y="156"/>
                  </a:lnTo>
                  <a:lnTo>
                    <a:pt x="93" y="156"/>
                  </a:lnTo>
                  <a:lnTo>
                    <a:pt x="87" y="154"/>
                  </a:lnTo>
                  <a:lnTo>
                    <a:pt x="81" y="153"/>
                  </a:lnTo>
                  <a:lnTo>
                    <a:pt x="74" y="150"/>
                  </a:lnTo>
                  <a:lnTo>
                    <a:pt x="66" y="145"/>
                  </a:lnTo>
                  <a:lnTo>
                    <a:pt x="58" y="139"/>
                  </a:lnTo>
                  <a:lnTo>
                    <a:pt x="53" y="126"/>
                  </a:lnTo>
                  <a:lnTo>
                    <a:pt x="53" y="111"/>
                  </a:lnTo>
                  <a:lnTo>
                    <a:pt x="56" y="96"/>
                  </a:lnTo>
                  <a:lnTo>
                    <a:pt x="59" y="80"/>
                  </a:lnTo>
                  <a:lnTo>
                    <a:pt x="56" y="62"/>
                  </a:lnTo>
                  <a:lnTo>
                    <a:pt x="48" y="43"/>
                  </a:lnTo>
                  <a:lnTo>
                    <a:pt x="31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2137" name="Freeform 41"/>
            <p:cNvSpPr>
              <a:spLocks/>
            </p:cNvSpPr>
            <p:nvPr/>
          </p:nvSpPr>
          <p:spPr bwMode="ltGray">
            <a:xfrm rot="1584153">
              <a:off x="236" y="721"/>
              <a:ext cx="62" cy="97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20" y="38"/>
                </a:cxn>
                <a:cxn ang="0">
                  <a:pos x="15" y="62"/>
                </a:cxn>
                <a:cxn ang="0">
                  <a:pos x="11" y="79"/>
                </a:cxn>
                <a:cxn ang="0">
                  <a:pos x="0" y="94"/>
                </a:cxn>
                <a:cxn ang="0">
                  <a:pos x="12" y="88"/>
                </a:cxn>
                <a:cxn ang="0">
                  <a:pos x="23" y="80"/>
                </a:cxn>
                <a:cxn ang="0">
                  <a:pos x="32" y="69"/>
                </a:cxn>
                <a:cxn ang="0">
                  <a:pos x="40" y="57"/>
                </a:cxn>
                <a:cxn ang="0">
                  <a:pos x="45" y="44"/>
                </a:cxn>
                <a:cxn ang="0">
                  <a:pos x="46" y="30"/>
                </a:cxn>
                <a:cxn ang="0">
                  <a:pos x="42" y="15"/>
                </a:cxn>
                <a:cxn ang="0">
                  <a:pos x="31" y="0"/>
                </a:cxn>
              </a:cxnLst>
              <a:rect l="0" t="0" r="r" b="b"/>
              <a:pathLst>
                <a:path w="46" h="94">
                  <a:moveTo>
                    <a:pt x="31" y="0"/>
                  </a:moveTo>
                  <a:lnTo>
                    <a:pt x="20" y="38"/>
                  </a:lnTo>
                  <a:lnTo>
                    <a:pt x="15" y="62"/>
                  </a:lnTo>
                  <a:lnTo>
                    <a:pt x="11" y="79"/>
                  </a:lnTo>
                  <a:lnTo>
                    <a:pt x="0" y="94"/>
                  </a:lnTo>
                  <a:lnTo>
                    <a:pt x="12" y="88"/>
                  </a:lnTo>
                  <a:lnTo>
                    <a:pt x="23" y="80"/>
                  </a:lnTo>
                  <a:lnTo>
                    <a:pt x="32" y="69"/>
                  </a:lnTo>
                  <a:lnTo>
                    <a:pt x="40" y="57"/>
                  </a:lnTo>
                  <a:lnTo>
                    <a:pt x="45" y="44"/>
                  </a:lnTo>
                  <a:lnTo>
                    <a:pt x="46" y="30"/>
                  </a:lnTo>
                  <a:lnTo>
                    <a:pt x="42" y="15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2138" name="Freeform 42"/>
            <p:cNvSpPr>
              <a:spLocks/>
            </p:cNvSpPr>
            <p:nvPr/>
          </p:nvSpPr>
          <p:spPr bwMode="ltGray">
            <a:xfrm rot="1584153">
              <a:off x="585" y="466"/>
              <a:ext cx="72" cy="4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1"/>
                </a:cxn>
                <a:cxn ang="0">
                  <a:pos x="6" y="3"/>
                </a:cxn>
                <a:cxn ang="0">
                  <a:pos x="13" y="8"/>
                </a:cxn>
                <a:cxn ang="0">
                  <a:pos x="21" y="12"/>
                </a:cxn>
                <a:cxn ang="0">
                  <a:pos x="29" y="15"/>
                </a:cxn>
                <a:cxn ang="0">
                  <a:pos x="38" y="17"/>
                </a:cxn>
                <a:cxn ang="0">
                  <a:pos x="46" y="18"/>
                </a:cxn>
                <a:cxn ang="0">
                  <a:pos x="54" y="16"/>
                </a:cxn>
                <a:cxn ang="0">
                  <a:pos x="53" y="25"/>
                </a:cxn>
                <a:cxn ang="0">
                  <a:pos x="50" y="33"/>
                </a:cxn>
                <a:cxn ang="0">
                  <a:pos x="44" y="38"/>
                </a:cxn>
                <a:cxn ang="0">
                  <a:pos x="37" y="40"/>
                </a:cxn>
                <a:cxn ang="0">
                  <a:pos x="28" y="39"/>
                </a:cxn>
                <a:cxn ang="0">
                  <a:pos x="19" y="32"/>
                </a:cxn>
                <a:cxn ang="0">
                  <a:pos x="10" y="20"/>
                </a:cxn>
                <a:cxn ang="0">
                  <a:pos x="0" y="0"/>
                </a:cxn>
              </a:cxnLst>
              <a:rect l="0" t="0" r="r" b="b"/>
              <a:pathLst>
                <a:path w="54" h="40">
                  <a:moveTo>
                    <a:pt x="0" y="0"/>
                  </a:moveTo>
                  <a:lnTo>
                    <a:pt x="1" y="1"/>
                  </a:lnTo>
                  <a:lnTo>
                    <a:pt x="6" y="3"/>
                  </a:lnTo>
                  <a:lnTo>
                    <a:pt x="13" y="8"/>
                  </a:lnTo>
                  <a:lnTo>
                    <a:pt x="21" y="12"/>
                  </a:lnTo>
                  <a:lnTo>
                    <a:pt x="29" y="15"/>
                  </a:lnTo>
                  <a:lnTo>
                    <a:pt x="38" y="17"/>
                  </a:lnTo>
                  <a:lnTo>
                    <a:pt x="46" y="18"/>
                  </a:lnTo>
                  <a:lnTo>
                    <a:pt x="54" y="16"/>
                  </a:lnTo>
                  <a:lnTo>
                    <a:pt x="53" y="25"/>
                  </a:lnTo>
                  <a:lnTo>
                    <a:pt x="50" y="33"/>
                  </a:lnTo>
                  <a:lnTo>
                    <a:pt x="44" y="38"/>
                  </a:lnTo>
                  <a:lnTo>
                    <a:pt x="37" y="40"/>
                  </a:lnTo>
                  <a:lnTo>
                    <a:pt x="28" y="39"/>
                  </a:lnTo>
                  <a:lnTo>
                    <a:pt x="19" y="32"/>
                  </a:lnTo>
                  <a:lnTo>
                    <a:pt x="1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2139" name="Freeform 43"/>
            <p:cNvSpPr>
              <a:spLocks/>
            </p:cNvSpPr>
            <p:nvPr/>
          </p:nvSpPr>
          <p:spPr bwMode="ltGray">
            <a:xfrm>
              <a:off x="0" y="886"/>
              <a:ext cx="360" cy="650"/>
            </a:xfrm>
            <a:custGeom>
              <a:avLst/>
              <a:gdLst/>
              <a:ahLst/>
              <a:cxnLst>
                <a:cxn ang="0">
                  <a:pos x="264" y="0"/>
                </a:cxn>
                <a:cxn ang="0">
                  <a:pos x="269" y="9"/>
                </a:cxn>
                <a:cxn ang="0">
                  <a:pos x="277" y="22"/>
                </a:cxn>
                <a:cxn ang="0">
                  <a:pos x="286" y="39"/>
                </a:cxn>
                <a:cxn ang="0">
                  <a:pos x="297" y="58"/>
                </a:cxn>
                <a:cxn ang="0">
                  <a:pos x="309" y="83"/>
                </a:cxn>
                <a:cxn ang="0">
                  <a:pos x="319" y="108"/>
                </a:cxn>
                <a:cxn ang="0">
                  <a:pos x="329" y="136"/>
                </a:cxn>
                <a:cxn ang="0">
                  <a:pos x="333" y="163"/>
                </a:cxn>
                <a:cxn ang="0">
                  <a:pos x="336" y="193"/>
                </a:cxn>
                <a:cxn ang="0">
                  <a:pos x="332" y="223"/>
                </a:cxn>
                <a:cxn ang="0">
                  <a:pos x="323" y="255"/>
                </a:cxn>
                <a:cxn ang="0">
                  <a:pos x="310" y="285"/>
                </a:cxn>
                <a:cxn ang="0">
                  <a:pos x="287" y="315"/>
                </a:cxn>
                <a:cxn ang="0">
                  <a:pos x="257" y="343"/>
                </a:cxn>
                <a:cxn ang="0">
                  <a:pos x="218" y="370"/>
                </a:cxn>
                <a:cxn ang="0">
                  <a:pos x="167" y="396"/>
                </a:cxn>
                <a:cxn ang="0">
                  <a:pos x="111" y="425"/>
                </a:cxn>
                <a:cxn ang="0">
                  <a:pos x="69" y="457"/>
                </a:cxn>
                <a:cxn ang="0">
                  <a:pos x="35" y="490"/>
                </a:cxn>
                <a:cxn ang="0">
                  <a:pos x="12" y="526"/>
                </a:cxn>
                <a:cxn ang="0">
                  <a:pos x="0" y="553"/>
                </a:cxn>
                <a:cxn ang="0">
                  <a:pos x="0" y="650"/>
                </a:cxn>
                <a:cxn ang="0">
                  <a:pos x="6" y="628"/>
                </a:cxn>
                <a:cxn ang="0">
                  <a:pos x="19" y="594"/>
                </a:cxn>
                <a:cxn ang="0">
                  <a:pos x="43" y="551"/>
                </a:cxn>
                <a:cxn ang="0">
                  <a:pos x="76" y="503"/>
                </a:cxn>
                <a:cxn ang="0">
                  <a:pos x="125" y="454"/>
                </a:cxn>
                <a:cxn ang="0">
                  <a:pos x="190" y="408"/>
                </a:cxn>
                <a:cxn ang="0">
                  <a:pos x="275" y="365"/>
                </a:cxn>
                <a:cxn ang="0">
                  <a:pos x="308" y="342"/>
                </a:cxn>
                <a:cxn ang="0">
                  <a:pos x="335" y="305"/>
                </a:cxn>
                <a:cxn ang="0">
                  <a:pos x="352" y="255"/>
                </a:cxn>
                <a:cxn ang="0">
                  <a:pos x="360" y="201"/>
                </a:cxn>
                <a:cxn ang="0">
                  <a:pos x="356" y="144"/>
                </a:cxn>
                <a:cxn ang="0">
                  <a:pos x="341" y="88"/>
                </a:cxn>
                <a:cxn ang="0">
                  <a:pos x="311" y="39"/>
                </a:cxn>
                <a:cxn ang="0">
                  <a:pos x="264" y="0"/>
                </a:cxn>
              </a:cxnLst>
              <a:rect l="0" t="0" r="r" b="b"/>
              <a:pathLst>
                <a:path w="360" h="650">
                  <a:moveTo>
                    <a:pt x="264" y="0"/>
                  </a:moveTo>
                  <a:lnTo>
                    <a:pt x="269" y="9"/>
                  </a:lnTo>
                  <a:lnTo>
                    <a:pt x="277" y="22"/>
                  </a:lnTo>
                  <a:lnTo>
                    <a:pt x="286" y="39"/>
                  </a:lnTo>
                  <a:lnTo>
                    <a:pt x="297" y="58"/>
                  </a:lnTo>
                  <a:lnTo>
                    <a:pt x="309" y="83"/>
                  </a:lnTo>
                  <a:lnTo>
                    <a:pt x="319" y="108"/>
                  </a:lnTo>
                  <a:lnTo>
                    <a:pt x="329" y="136"/>
                  </a:lnTo>
                  <a:lnTo>
                    <a:pt x="333" y="163"/>
                  </a:lnTo>
                  <a:lnTo>
                    <a:pt x="336" y="193"/>
                  </a:lnTo>
                  <a:lnTo>
                    <a:pt x="332" y="223"/>
                  </a:lnTo>
                  <a:lnTo>
                    <a:pt x="323" y="255"/>
                  </a:lnTo>
                  <a:lnTo>
                    <a:pt x="310" y="285"/>
                  </a:lnTo>
                  <a:lnTo>
                    <a:pt x="287" y="315"/>
                  </a:lnTo>
                  <a:lnTo>
                    <a:pt x="257" y="343"/>
                  </a:lnTo>
                  <a:lnTo>
                    <a:pt x="218" y="370"/>
                  </a:lnTo>
                  <a:lnTo>
                    <a:pt x="167" y="396"/>
                  </a:lnTo>
                  <a:lnTo>
                    <a:pt x="111" y="425"/>
                  </a:lnTo>
                  <a:lnTo>
                    <a:pt x="69" y="457"/>
                  </a:lnTo>
                  <a:lnTo>
                    <a:pt x="35" y="490"/>
                  </a:lnTo>
                  <a:lnTo>
                    <a:pt x="12" y="526"/>
                  </a:lnTo>
                  <a:lnTo>
                    <a:pt x="0" y="553"/>
                  </a:lnTo>
                  <a:lnTo>
                    <a:pt x="0" y="650"/>
                  </a:lnTo>
                  <a:lnTo>
                    <a:pt x="6" y="628"/>
                  </a:lnTo>
                  <a:lnTo>
                    <a:pt x="19" y="594"/>
                  </a:lnTo>
                  <a:lnTo>
                    <a:pt x="43" y="551"/>
                  </a:lnTo>
                  <a:lnTo>
                    <a:pt x="76" y="503"/>
                  </a:lnTo>
                  <a:lnTo>
                    <a:pt x="125" y="454"/>
                  </a:lnTo>
                  <a:lnTo>
                    <a:pt x="190" y="408"/>
                  </a:lnTo>
                  <a:lnTo>
                    <a:pt x="275" y="365"/>
                  </a:lnTo>
                  <a:lnTo>
                    <a:pt x="308" y="342"/>
                  </a:lnTo>
                  <a:lnTo>
                    <a:pt x="335" y="305"/>
                  </a:lnTo>
                  <a:lnTo>
                    <a:pt x="352" y="255"/>
                  </a:lnTo>
                  <a:lnTo>
                    <a:pt x="360" y="201"/>
                  </a:lnTo>
                  <a:lnTo>
                    <a:pt x="356" y="144"/>
                  </a:lnTo>
                  <a:lnTo>
                    <a:pt x="341" y="88"/>
                  </a:lnTo>
                  <a:lnTo>
                    <a:pt x="311" y="39"/>
                  </a:lnTo>
                  <a:lnTo>
                    <a:pt x="264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2140" name="Freeform 44"/>
            <p:cNvSpPr>
              <a:spLocks/>
            </p:cNvSpPr>
            <p:nvPr/>
          </p:nvSpPr>
          <p:spPr bwMode="ltGray">
            <a:xfrm rot="1584153">
              <a:off x="56" y="84"/>
              <a:ext cx="804" cy="686"/>
            </a:xfrm>
            <a:custGeom>
              <a:avLst/>
              <a:gdLst/>
              <a:ahLst/>
              <a:cxnLst>
                <a:cxn ang="0">
                  <a:pos x="16" y="370"/>
                </a:cxn>
                <a:cxn ang="0">
                  <a:pos x="6" y="341"/>
                </a:cxn>
                <a:cxn ang="0">
                  <a:pos x="0" y="289"/>
                </a:cxn>
                <a:cxn ang="0">
                  <a:pos x="4" y="222"/>
                </a:cxn>
                <a:cxn ang="0">
                  <a:pos x="25" y="151"/>
                </a:cxn>
                <a:cxn ang="0">
                  <a:pos x="69" y="84"/>
                </a:cxn>
                <a:cxn ang="0">
                  <a:pos x="142" y="31"/>
                </a:cxn>
                <a:cxn ang="0">
                  <a:pos x="247" y="2"/>
                </a:cxn>
                <a:cxn ang="0">
                  <a:pos x="380" y="9"/>
                </a:cxn>
                <a:cxn ang="0">
                  <a:pos x="484" y="68"/>
                </a:cxn>
                <a:cxn ang="0">
                  <a:pos x="554" y="165"/>
                </a:cxn>
                <a:cxn ang="0">
                  <a:pos x="591" y="284"/>
                </a:cxn>
                <a:cxn ang="0">
                  <a:pos x="595" y="409"/>
                </a:cxn>
                <a:cxn ang="0">
                  <a:pos x="566" y="525"/>
                </a:cxn>
                <a:cxn ang="0">
                  <a:pos x="507" y="615"/>
                </a:cxn>
                <a:cxn ang="0">
                  <a:pos x="417" y="663"/>
                </a:cxn>
                <a:cxn ang="0">
                  <a:pos x="389" y="659"/>
                </a:cxn>
                <a:cxn ang="0">
                  <a:pos x="441" y="617"/>
                </a:cxn>
                <a:cxn ang="0">
                  <a:pos x="482" y="544"/>
                </a:cxn>
                <a:cxn ang="0">
                  <a:pos x="509" y="454"/>
                </a:cxn>
                <a:cxn ang="0">
                  <a:pos x="520" y="355"/>
                </a:cxn>
                <a:cxn ang="0">
                  <a:pos x="514" y="258"/>
                </a:cxn>
                <a:cxn ang="0">
                  <a:pos x="485" y="174"/>
                </a:cxn>
                <a:cxn ang="0">
                  <a:pos x="433" y="112"/>
                </a:cxn>
                <a:cxn ang="0">
                  <a:pos x="341" y="75"/>
                </a:cxn>
                <a:cxn ang="0">
                  <a:pos x="246" y="61"/>
                </a:cxn>
                <a:cxn ang="0">
                  <a:pos x="174" y="71"/>
                </a:cxn>
                <a:cxn ang="0">
                  <a:pos x="121" y="101"/>
                </a:cxn>
                <a:cxn ang="0">
                  <a:pos x="84" y="149"/>
                </a:cxn>
                <a:cxn ang="0">
                  <a:pos x="57" y="206"/>
                </a:cxn>
                <a:cxn ang="0">
                  <a:pos x="40" y="272"/>
                </a:cxn>
                <a:cxn ang="0">
                  <a:pos x="28" y="339"/>
                </a:cxn>
              </a:cxnLst>
              <a:rect l="0" t="0" r="r" b="b"/>
              <a:pathLst>
                <a:path w="596" h="666">
                  <a:moveTo>
                    <a:pt x="22" y="372"/>
                  </a:moveTo>
                  <a:lnTo>
                    <a:pt x="16" y="370"/>
                  </a:lnTo>
                  <a:lnTo>
                    <a:pt x="10" y="360"/>
                  </a:lnTo>
                  <a:lnTo>
                    <a:pt x="6" y="341"/>
                  </a:lnTo>
                  <a:lnTo>
                    <a:pt x="1" y="318"/>
                  </a:lnTo>
                  <a:lnTo>
                    <a:pt x="0" y="289"/>
                  </a:lnTo>
                  <a:lnTo>
                    <a:pt x="0" y="257"/>
                  </a:lnTo>
                  <a:lnTo>
                    <a:pt x="4" y="222"/>
                  </a:lnTo>
                  <a:lnTo>
                    <a:pt x="13" y="187"/>
                  </a:lnTo>
                  <a:lnTo>
                    <a:pt x="25" y="151"/>
                  </a:lnTo>
                  <a:lnTo>
                    <a:pt x="45" y="116"/>
                  </a:lnTo>
                  <a:lnTo>
                    <a:pt x="69" y="84"/>
                  </a:lnTo>
                  <a:lnTo>
                    <a:pt x="101" y="55"/>
                  </a:lnTo>
                  <a:lnTo>
                    <a:pt x="142" y="31"/>
                  </a:lnTo>
                  <a:lnTo>
                    <a:pt x="190" y="13"/>
                  </a:lnTo>
                  <a:lnTo>
                    <a:pt x="247" y="2"/>
                  </a:lnTo>
                  <a:lnTo>
                    <a:pt x="314" y="0"/>
                  </a:lnTo>
                  <a:lnTo>
                    <a:pt x="380" y="9"/>
                  </a:lnTo>
                  <a:lnTo>
                    <a:pt x="436" y="33"/>
                  </a:lnTo>
                  <a:lnTo>
                    <a:pt x="484" y="68"/>
                  </a:lnTo>
                  <a:lnTo>
                    <a:pt x="524" y="113"/>
                  </a:lnTo>
                  <a:lnTo>
                    <a:pt x="554" y="165"/>
                  </a:lnTo>
                  <a:lnTo>
                    <a:pt x="577" y="222"/>
                  </a:lnTo>
                  <a:lnTo>
                    <a:pt x="591" y="284"/>
                  </a:lnTo>
                  <a:lnTo>
                    <a:pt x="596" y="347"/>
                  </a:lnTo>
                  <a:lnTo>
                    <a:pt x="595" y="409"/>
                  </a:lnTo>
                  <a:lnTo>
                    <a:pt x="585" y="469"/>
                  </a:lnTo>
                  <a:lnTo>
                    <a:pt x="566" y="525"/>
                  </a:lnTo>
                  <a:lnTo>
                    <a:pt x="540" y="574"/>
                  </a:lnTo>
                  <a:lnTo>
                    <a:pt x="507" y="615"/>
                  </a:lnTo>
                  <a:lnTo>
                    <a:pt x="465" y="645"/>
                  </a:lnTo>
                  <a:lnTo>
                    <a:pt x="417" y="663"/>
                  </a:lnTo>
                  <a:lnTo>
                    <a:pt x="360" y="666"/>
                  </a:lnTo>
                  <a:lnTo>
                    <a:pt x="389" y="659"/>
                  </a:lnTo>
                  <a:lnTo>
                    <a:pt x="417" y="642"/>
                  </a:lnTo>
                  <a:lnTo>
                    <a:pt x="441" y="617"/>
                  </a:lnTo>
                  <a:lnTo>
                    <a:pt x="463" y="583"/>
                  </a:lnTo>
                  <a:lnTo>
                    <a:pt x="482" y="544"/>
                  </a:lnTo>
                  <a:lnTo>
                    <a:pt x="497" y="501"/>
                  </a:lnTo>
                  <a:lnTo>
                    <a:pt x="509" y="454"/>
                  </a:lnTo>
                  <a:lnTo>
                    <a:pt x="517" y="404"/>
                  </a:lnTo>
                  <a:lnTo>
                    <a:pt x="520" y="355"/>
                  </a:lnTo>
                  <a:lnTo>
                    <a:pt x="519" y="305"/>
                  </a:lnTo>
                  <a:lnTo>
                    <a:pt x="514" y="258"/>
                  </a:lnTo>
                  <a:lnTo>
                    <a:pt x="502" y="213"/>
                  </a:lnTo>
                  <a:lnTo>
                    <a:pt x="485" y="174"/>
                  </a:lnTo>
                  <a:lnTo>
                    <a:pt x="462" y="139"/>
                  </a:lnTo>
                  <a:lnTo>
                    <a:pt x="433" y="112"/>
                  </a:lnTo>
                  <a:lnTo>
                    <a:pt x="397" y="93"/>
                  </a:lnTo>
                  <a:lnTo>
                    <a:pt x="341" y="75"/>
                  </a:lnTo>
                  <a:lnTo>
                    <a:pt x="290" y="65"/>
                  </a:lnTo>
                  <a:lnTo>
                    <a:pt x="246" y="61"/>
                  </a:lnTo>
                  <a:lnTo>
                    <a:pt x="207" y="63"/>
                  </a:lnTo>
                  <a:lnTo>
                    <a:pt x="174" y="71"/>
                  </a:lnTo>
                  <a:lnTo>
                    <a:pt x="146" y="84"/>
                  </a:lnTo>
                  <a:lnTo>
                    <a:pt x="121" y="101"/>
                  </a:lnTo>
                  <a:lnTo>
                    <a:pt x="101" y="123"/>
                  </a:lnTo>
                  <a:lnTo>
                    <a:pt x="84" y="149"/>
                  </a:lnTo>
                  <a:lnTo>
                    <a:pt x="69" y="176"/>
                  </a:lnTo>
                  <a:lnTo>
                    <a:pt x="57" y="206"/>
                  </a:lnTo>
                  <a:lnTo>
                    <a:pt x="48" y="239"/>
                  </a:lnTo>
                  <a:lnTo>
                    <a:pt x="40" y="272"/>
                  </a:lnTo>
                  <a:lnTo>
                    <a:pt x="33" y="305"/>
                  </a:lnTo>
                  <a:lnTo>
                    <a:pt x="28" y="339"/>
                  </a:lnTo>
                  <a:lnTo>
                    <a:pt x="22" y="372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32141" name="Rectangle 45"/>
          <p:cNvSpPr>
            <a:spLocks noGrp="1" noChangeArrowheads="1"/>
          </p:cNvSpPr>
          <p:nvPr>
            <p:ph type="title"/>
          </p:nvPr>
        </p:nvSpPr>
        <p:spPr bwMode="auto">
          <a:xfrm>
            <a:off x="442913" y="103188"/>
            <a:ext cx="8243887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32142" name="Rectangle 4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5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32143" name="Rectangle 4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32144" name="Rectangle 4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32145" name="Rectangle 4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772E771B-99F8-464A-BE57-F59CC1A48206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  <p:sldLayoutId id="2147483780" r:id="rId12"/>
    <p:sldLayoutId id="2147483781" r:id="rId13"/>
    <p:sldLayoutId id="2147483782" r:id="rId14"/>
  </p:sldLayoutIdLst>
  <p:txStyles>
    <p:titleStyle>
      <a:lvl1pPr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2pPr>
      <a:lvl3pPr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3pPr>
      <a:lvl4pPr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4pPr>
      <a:lvl5pPr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5pPr>
      <a:lvl6pPr marL="4572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6pPr>
      <a:lvl7pPr marL="9144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7pPr>
      <a:lvl8pPr marL="13716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8pPr>
      <a:lvl9pPr marL="18288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9.jpeg"/><Relationship Id="rId7" Type="http://schemas.openxmlformats.org/officeDocument/2006/relationships/image" Target="../media/image12.jpeg"/><Relationship Id="rId2" Type="http://schemas.openxmlformats.org/officeDocument/2006/relationships/hyperlink" Target="http://www.charla.ru/uploads/images/e/2/7/5/10/b58b4e98cd.jpg" TargetMode="Externa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1.jpeg"/><Relationship Id="rId5" Type="http://schemas.openxmlformats.org/officeDocument/2006/relationships/hyperlink" Target="http://enistro.ru/risKstat/CelebRast/K/kakao1.jpg" TargetMode="External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ru.wikipedia.org/wiki/%D0%A4%D0%B0%D0%B9%D0%BB:Tualetsapo.jpg" TargetMode="Externa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http://www.varson.ru/images/OrgChemie_jpeg_big/2uglevodorodi12.jpg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GCH_3B18_02Na.avi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00113" y="981075"/>
            <a:ext cx="7772400" cy="1462088"/>
          </a:xfrm>
        </p:spPr>
        <p:txBody>
          <a:bodyPr/>
          <a:lstStyle/>
          <a:p>
            <a:r>
              <a:rPr lang="ru-RU" sz="4800" dirty="0">
                <a:solidFill>
                  <a:srgbClr val="008000"/>
                </a:solidFill>
              </a:rPr>
              <a:t>Поверхностно-активные вещества (ПАВ)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071670" y="3286124"/>
            <a:ext cx="5738812" cy="854075"/>
          </a:xfrm>
        </p:spPr>
        <p:txBody>
          <a:bodyPr/>
          <a:lstStyle/>
          <a:p>
            <a:r>
              <a:rPr lang="ru-RU" sz="4800" dirty="0">
                <a:solidFill>
                  <a:srgbClr val="008000"/>
                </a:solidFill>
              </a:rPr>
              <a:t>Синтетические моющие средства (СМС)</a:t>
            </a:r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4286248" y="2500306"/>
            <a:ext cx="639762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800" dirty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И</a:t>
            </a:r>
          </a:p>
        </p:txBody>
      </p:sp>
      <p:sp>
        <p:nvSpPr>
          <p:cNvPr id="7" name="Рамка 6"/>
          <p:cNvSpPr/>
          <p:nvPr/>
        </p:nvSpPr>
        <p:spPr>
          <a:xfrm>
            <a:off x="3357554" y="6143644"/>
            <a:ext cx="3286148" cy="714356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Prezentacii.com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2051" grpId="0" build="p"/>
      <p:bldP spid="205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2"/>
          <p:cNvSpPr>
            <a:spLocks noGrp="1" noChangeArrowheads="1"/>
          </p:cNvSpPr>
          <p:nvPr>
            <p:ph type="title"/>
          </p:nvPr>
        </p:nvSpPr>
        <p:spPr>
          <a:xfrm>
            <a:off x="442913" y="103188"/>
            <a:ext cx="8243887" cy="588962"/>
          </a:xfrm>
        </p:spPr>
        <p:txBody>
          <a:bodyPr/>
          <a:lstStyle/>
          <a:p>
            <a:r>
              <a:rPr lang="ru-RU" sz="4000"/>
              <a:t>Амфолитные ПАВ</a:t>
            </a:r>
          </a:p>
        </p:txBody>
      </p:sp>
      <p:sp>
        <p:nvSpPr>
          <p:cNvPr id="14438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692150"/>
            <a:ext cx="5724525" cy="5976938"/>
          </a:xfrm>
        </p:spPr>
        <p:txBody>
          <a:bodyPr/>
          <a:lstStyle/>
          <a:p>
            <a:pPr algn="just">
              <a:lnSpc>
                <a:spcPct val="80000"/>
              </a:lnSpc>
            </a:pPr>
            <a:r>
              <a:rPr lang="ru-RU" sz="1600"/>
              <a:t>Амфолитные ПАВ широко применяются в производстве пеномоющих средств и шампуней благодаря их мягкому воздействию на кожу. В зависимости от величины рН они проявляют св-ва катионактивных или анионактивных ПАВ.</a:t>
            </a:r>
          </a:p>
          <a:p>
            <a:pPr>
              <a:lnSpc>
                <a:spcPct val="80000"/>
              </a:lnSpc>
            </a:pPr>
            <a:r>
              <a:rPr lang="ru-RU" sz="1600"/>
              <a:t>Амфотерные</a:t>
            </a:r>
            <a:br>
              <a:rPr lang="ru-RU" sz="1600"/>
            </a:br>
            <a:r>
              <a:rPr lang="ru-RU" sz="1600"/>
              <a:t>ПАВ являются одним из самых дорогих ингредиентов мылящейся основы. Их получают</a:t>
            </a:r>
            <a:br>
              <a:rPr lang="ru-RU" sz="1600"/>
            </a:br>
            <a:r>
              <a:rPr lang="ru-RU" sz="1600"/>
              <a:t>выжимкой, экстракцией, настаиванием, ректификацией и окислением природного</a:t>
            </a:r>
            <a:br>
              <a:rPr lang="ru-RU" sz="1600"/>
            </a:br>
            <a:r>
              <a:rPr lang="ru-RU" sz="1600"/>
              <a:t>сырья (как растительного, так и животного толка). Наиболее известные сырьевые</a:t>
            </a:r>
            <a:br>
              <a:rPr lang="ru-RU" sz="1600"/>
            </a:br>
            <a:r>
              <a:rPr lang="ru-RU" sz="1600"/>
              <a:t>источники амфотерных тензидов, а именно кокоамфоацетата, лактата,</a:t>
            </a:r>
            <a:br>
              <a:rPr lang="ru-RU" sz="1600"/>
            </a:br>
            <a:r>
              <a:rPr lang="ru-RU" sz="1600"/>
              <a:t>альфа-аминокислот, пектинов, восков, — это мыльнянка, водоросли, мякоть плодов</a:t>
            </a:r>
            <a:br>
              <a:rPr lang="ru-RU" sz="1600"/>
            </a:br>
            <a:r>
              <a:rPr lang="ru-RU" sz="1600"/>
              <a:t>яблони, корнеплоды (свекла, морковь, топинамбур), пальмовое масло, молочные</a:t>
            </a:r>
            <a:br>
              <a:rPr lang="ru-RU" sz="1600"/>
            </a:br>
            <a:r>
              <a:rPr lang="ru-RU" sz="1600"/>
              <a:t>продукты, ланолин.</a:t>
            </a:r>
          </a:p>
          <a:p>
            <a:pPr>
              <a:lnSpc>
                <a:spcPct val="80000"/>
              </a:lnSpc>
            </a:pPr>
            <a:r>
              <a:rPr lang="ru-RU" sz="1600"/>
              <a:t> Амфотерные тензиды защищают кожу и волосы от сухости и раздражения, реставрируют роговой</a:t>
            </a:r>
            <a:br>
              <a:rPr lang="ru-RU" sz="1600"/>
            </a:br>
            <a:r>
              <a:rPr lang="ru-RU" sz="1600"/>
              <a:t>слой эпидермиса и кератин волос, смягчают, повышают эластичность соединительной</a:t>
            </a:r>
            <a:br>
              <a:rPr lang="ru-RU" sz="1600"/>
            </a:br>
            <a:r>
              <a:rPr lang="ru-RU" sz="1600"/>
              <a:t>ткани, придают волосам шелковистость, а пене мылящегося вещества —</a:t>
            </a:r>
            <a:br>
              <a:rPr lang="ru-RU" sz="1600"/>
            </a:br>
            <a:r>
              <a:rPr lang="ru-RU" sz="1600"/>
              <a:t>кремообразную текстуру.</a:t>
            </a:r>
          </a:p>
        </p:txBody>
      </p:sp>
      <p:pic>
        <p:nvPicPr>
          <p:cNvPr id="144395" name="Picture 11" descr="i?id=225293748-06-24"/>
          <p:cNvPicPr>
            <a:picLocks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435600" y="2205038"/>
            <a:ext cx="1428750" cy="1171575"/>
          </a:xfrm>
        </p:spPr>
      </p:pic>
      <p:pic>
        <p:nvPicPr>
          <p:cNvPr id="144393" name="Picture 9" descr="i?id=73915297-18-2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19925" y="549275"/>
            <a:ext cx="2124075" cy="2124075"/>
          </a:xfrm>
          <a:prstGeom prst="rect">
            <a:avLst/>
          </a:prstGeom>
          <a:noFill/>
        </p:spPr>
      </p:pic>
      <p:pic>
        <p:nvPicPr>
          <p:cNvPr id="144398" name="Picture 14" descr="i?id=306165491-22-24"/>
          <p:cNvPicPr>
            <a:picLocks noChangeAspect="1" noChangeArrowheads="1"/>
          </p:cNvPicPr>
          <p:nvPr>
            <p:ph sz="quarter" idx="3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6877050" y="3068638"/>
            <a:ext cx="2076450" cy="1563687"/>
          </a:xfrm>
        </p:spPr>
      </p:pic>
      <p:pic>
        <p:nvPicPr>
          <p:cNvPr id="144401" name="Picture 17" descr="i?id=64894716-10-2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95963" y="4492625"/>
            <a:ext cx="2286000" cy="23653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44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44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4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4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4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4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4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4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4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44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144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500"/>
                            </p:stCondLst>
                            <p:childTnLst>
                              <p:par>
                                <p:cTn id="31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144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500"/>
                            </p:stCondLst>
                            <p:childTnLst>
                              <p:par>
                                <p:cTn id="3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144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9500"/>
                            </p:stCondLst>
                            <p:childTnLst>
                              <p:par>
                                <p:cTn id="3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1" dur="2000"/>
                                        <p:tgtEl>
                                          <p:spTgt spid="144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386" grpId="0"/>
      <p:bldP spid="144387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Неионогенные ПАВ</a:t>
            </a:r>
            <a:r>
              <a:rPr lang="ru-RU" b="1"/>
              <a:t/>
            </a:r>
            <a:br>
              <a:rPr lang="ru-RU" b="1"/>
            </a:br>
            <a:endParaRPr lang="ru-RU" b="1"/>
          </a:p>
        </p:txBody>
      </p:sp>
      <p:sp>
        <p:nvSpPr>
          <p:cNvPr id="14745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981075"/>
            <a:ext cx="6958013" cy="3916363"/>
          </a:xfrm>
        </p:spPr>
        <p:txBody>
          <a:bodyPr/>
          <a:lstStyle/>
          <a:p>
            <a:pPr algn="just">
              <a:lnSpc>
                <a:spcPct val="80000"/>
              </a:lnSpc>
            </a:pPr>
            <a:r>
              <a:rPr lang="ru-RU" sz="1600"/>
              <a:t>Неионогенные ПАВ - это соединения, которые растворяются в воде, не ионизируясь. Неионогенные ПАВ менее чувствительны к солям, обусловливающим жесткость воды, чем анионактивные и катионактивные ПАВ.</a:t>
            </a:r>
          </a:p>
          <a:p>
            <a:pPr>
              <a:lnSpc>
                <a:spcPct val="80000"/>
              </a:lnSpc>
            </a:pPr>
            <a:r>
              <a:rPr lang="ru-RU" sz="1600"/>
              <a:t>Их группу представляют полигликолевые и полигликоленовые эфиры жирных спиртов</a:t>
            </a:r>
            <a:br>
              <a:rPr lang="ru-RU" sz="1600"/>
            </a:br>
            <a:r>
              <a:rPr lang="ru-RU" sz="1600"/>
              <a:t>(например, фейстензид — Disodium Laurethsulfosuccinate — текучая жидкость,</a:t>
            </a:r>
            <a:br>
              <a:rPr lang="ru-RU" sz="1600"/>
            </a:br>
            <a:r>
              <a:rPr lang="ru-RU" sz="1600"/>
              <a:t>состоящая из лимонной кислоты и жирных спиртов). Получают неионные ПАВы</a:t>
            </a:r>
            <a:br>
              <a:rPr lang="ru-RU" sz="1600"/>
            </a:br>
            <a:r>
              <a:rPr lang="ru-RU" sz="1600"/>
              <a:t>оксиэтилированием растительных масел (касторовое, ростков пшеницы, льна,</a:t>
            </a:r>
            <a:br>
              <a:rPr lang="ru-RU" sz="1600"/>
            </a:br>
            <a:r>
              <a:rPr lang="ru-RU" sz="1600"/>
              <a:t>кунжута, какао, календулы, петрушки, риса, зверобоя). Неионные ПАВ существуют</a:t>
            </a:r>
            <a:br>
              <a:rPr lang="ru-RU" sz="1600"/>
            </a:br>
            <a:r>
              <a:rPr lang="ru-RU" sz="1600"/>
              <a:t>только в жидкой или пастообразной форме, поэтому не могут содержаться в твердых</a:t>
            </a:r>
            <a:br>
              <a:rPr lang="ru-RU" sz="1600"/>
            </a:br>
            <a:r>
              <a:rPr lang="ru-RU" sz="1600"/>
              <a:t>моющих средствах (мыло, порошки). </a:t>
            </a:r>
          </a:p>
        </p:txBody>
      </p:sp>
      <p:pic>
        <p:nvPicPr>
          <p:cNvPr id="147461" name="Picture 5" descr="Картинка 5 из 7670">
            <a:hlinkClick r:id="rId2"/>
          </p:cNvPr>
          <p:cNvPicPr>
            <a:picLocks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7524750" y="404813"/>
            <a:ext cx="1433513" cy="2151062"/>
          </a:xfrm>
        </p:spPr>
      </p:pic>
      <p:pic>
        <p:nvPicPr>
          <p:cNvPr id="147464" name="Picture 8" descr="i?id=4379432-06-24"/>
          <p:cNvPicPr>
            <a:picLocks noChangeAspect="1" noChangeArrowheads="1"/>
          </p:cNvPicPr>
          <p:nvPr>
            <p:ph sz="quarter" idx="3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6804025" y="2997200"/>
            <a:ext cx="1905000" cy="1435100"/>
          </a:xfrm>
        </p:spPr>
      </p:pic>
      <p:pic>
        <p:nvPicPr>
          <p:cNvPr id="147467" name="Picture 11" descr="Картинка 23 из 882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850" y="4581525"/>
            <a:ext cx="2339975" cy="1752600"/>
          </a:xfrm>
          <a:prstGeom prst="rect">
            <a:avLst/>
          </a:prstGeom>
          <a:noFill/>
        </p:spPr>
      </p:pic>
      <p:pic>
        <p:nvPicPr>
          <p:cNvPr id="147469" name="Picture 13" descr="i?id=122093348-05-2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79838" y="4797425"/>
            <a:ext cx="2508250" cy="1873250"/>
          </a:xfrm>
          <a:prstGeom prst="rect">
            <a:avLst/>
          </a:prstGeom>
          <a:noFill/>
        </p:spPr>
      </p:pic>
      <p:pic>
        <p:nvPicPr>
          <p:cNvPr id="9221" name="Picture 5" descr="600149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19925" y="4495800"/>
            <a:ext cx="17780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47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147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47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47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74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74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47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47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147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7458" grpId="0"/>
      <p:bldP spid="147459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2"/>
          <p:cNvSpPr>
            <a:spLocks noGrp="1" noChangeArrowheads="1"/>
          </p:cNvSpPr>
          <p:nvPr>
            <p:ph type="title"/>
          </p:nvPr>
        </p:nvSpPr>
        <p:spPr>
          <a:xfrm>
            <a:off x="442913" y="103188"/>
            <a:ext cx="8243887" cy="1093787"/>
          </a:xfrm>
        </p:spPr>
        <p:txBody>
          <a:bodyPr/>
          <a:lstStyle/>
          <a:p>
            <a:r>
              <a:rPr lang="ru-RU" sz="4000"/>
              <a:t>Свойства неионных ПАВ</a:t>
            </a:r>
            <a:r>
              <a:rPr lang="ru-RU" sz="4000" b="1"/>
              <a:t/>
            </a:r>
            <a:br>
              <a:rPr lang="ru-RU" sz="4000" b="1"/>
            </a:br>
            <a:endParaRPr lang="ru-RU" sz="4000" b="1"/>
          </a:p>
        </p:txBody>
      </p:sp>
      <p:sp>
        <p:nvSpPr>
          <p:cNvPr id="150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ru-RU" sz="2400"/>
              <a:t>Этот</a:t>
            </a:r>
            <a:br>
              <a:rPr lang="ru-RU" sz="2400"/>
            </a:br>
            <a:r>
              <a:rPr lang="ru-RU" sz="2400"/>
              <a:t>вид ПАВ привносит моющему средству мягкость, безопасность, экологичность</a:t>
            </a:r>
            <a:br>
              <a:rPr lang="ru-RU" sz="2400"/>
            </a:br>
            <a:r>
              <a:rPr lang="ru-RU" sz="2400"/>
              <a:t>(биоразлагаемость неионных тензидов составляет 100%). Они стабилизируют мыльную</a:t>
            </a:r>
            <a:br>
              <a:rPr lang="ru-RU" sz="2400"/>
            </a:br>
            <a:r>
              <a:rPr lang="ru-RU" sz="2400"/>
              <a:t>пену, обладают мягкими свойствами загустителя, оказывают брадикиназное и</a:t>
            </a:r>
            <a:br>
              <a:rPr lang="ru-RU" sz="2400"/>
            </a:br>
            <a:r>
              <a:rPr lang="ru-RU" sz="2400"/>
              <a:t>полирующее действие, реставрируя наружные слои эпидермиса и волос, способствуют</a:t>
            </a:r>
            <a:br>
              <a:rPr lang="ru-RU" sz="2400"/>
            </a:br>
            <a:r>
              <a:rPr lang="ru-RU" sz="2400"/>
              <a:t>активизации действия лечебных добавок очищающего препарата.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0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0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0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50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0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0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50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0530" grpId="0"/>
      <p:bldP spid="150531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556" name="Picture 4" descr="1293632152_Poverhnostno_aktivnye_veshestva_Prirodnye_i_sinteticheskie_Ih_preimushestva_i_nedostatki"/>
          <p:cNvPicPr>
            <a:picLocks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50825" y="260350"/>
            <a:ext cx="4038600" cy="4668838"/>
          </a:xfrm>
          <a:ln/>
        </p:spPr>
      </p:pic>
      <p:pic>
        <p:nvPicPr>
          <p:cNvPr id="151559" name="Picture 7" descr="1293632152_Poverhnostno_aktivnye_veshestva_Prirodnye_i_sinteticheskie_Ih_preimushestva_i_nedostatki_1"/>
          <p:cNvPicPr>
            <a:picLocks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0" y="765175"/>
            <a:ext cx="4284663" cy="3203575"/>
          </a:xfrm>
          <a:ln/>
        </p:spPr>
      </p:pic>
      <p:pic>
        <p:nvPicPr>
          <p:cNvPr id="151562" name="Picture 10" descr="1293632152_Poverhnostno_aktivnye_veshestva_Prirodnye_i_sinteticheskie_Ih_preimushestva_i_nedostatki_2"/>
          <p:cNvPicPr>
            <a:picLocks noChangeAspect="1" noChangeArrowheads="1"/>
          </p:cNvPicPr>
          <p:nvPr>
            <p:ph sz="quarter" idx="3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3563938" y="4076700"/>
            <a:ext cx="5189537" cy="1630363"/>
          </a:xfrm>
          <a:ln/>
        </p:spPr>
      </p:pic>
      <p:sp>
        <p:nvSpPr>
          <p:cNvPr id="151565" name="Text Box 13"/>
          <p:cNvSpPr txBox="1">
            <a:spLocks noChangeArrowheads="1"/>
          </p:cNvSpPr>
          <p:nvPr/>
        </p:nvSpPr>
        <p:spPr bwMode="auto">
          <a:xfrm>
            <a:off x="0" y="5084763"/>
            <a:ext cx="4859338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/>
              <a:t>Мыло, т.е. стеарат натрия (I),</a:t>
            </a:r>
            <a:br>
              <a:rPr lang="ru-RU" sz="1200"/>
            </a:br>
            <a:r>
              <a:rPr lang="ru-RU" sz="1200"/>
              <a:t>сходные с ним вещества, а также алкилбензолсульфонат натрия (II) ведут себя</a:t>
            </a:r>
            <a:br>
              <a:rPr lang="ru-RU" sz="1200"/>
            </a:br>
            <a:r>
              <a:rPr lang="ru-RU" sz="1200"/>
              <a:t>подобным же образом: они образуют положительно заряженные ионы натрия, но их</a:t>
            </a:r>
            <a:br>
              <a:rPr lang="ru-RU" sz="1200"/>
            </a:br>
            <a:r>
              <a:rPr lang="ru-RU" sz="1200"/>
              <a:t>отрицательные ионы, в отличие от хлорид-иона, состоят примерно из пятидесяти</a:t>
            </a:r>
            <a:br>
              <a:rPr lang="ru-RU" sz="1200"/>
            </a:br>
            <a:r>
              <a:rPr lang="ru-RU" sz="1200"/>
              <a:t>атомов.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51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151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151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151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56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i="1">
                <a:effectLst/>
              </a:rPr>
              <a:t>Характеристика ПАВ, используемых в СМС:</a:t>
            </a:r>
          </a:p>
        </p:txBody>
      </p:sp>
      <p:sp>
        <p:nvSpPr>
          <p:cNvPr id="15565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4402138" cy="5068888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400" b="1" i="1">
                <a:solidFill>
                  <a:srgbClr val="3333FF"/>
                </a:solidFill>
              </a:rPr>
              <a:t>1) обладают в 10 раз большей моющей способностью, чем мыла, т.к. кислотный остаток серной кислоты лучше сорбируется частицами загрязнения,</a:t>
            </a:r>
          </a:p>
          <a:p>
            <a:pPr>
              <a:lnSpc>
                <a:spcPct val="80000"/>
              </a:lnSpc>
            </a:pPr>
            <a:r>
              <a:rPr lang="ru-RU" sz="2400" b="1" i="1">
                <a:solidFill>
                  <a:srgbClr val="990099"/>
                </a:solidFill>
              </a:rPr>
              <a:t>2) не боятся жесткой и даже морской воды, т.к. кальциевые соли алкилсерной кислоты растворимы в воде.</a:t>
            </a:r>
          </a:p>
          <a:p>
            <a:pPr>
              <a:lnSpc>
                <a:spcPct val="80000"/>
              </a:lnSpc>
            </a:pPr>
            <a:endParaRPr lang="ru-RU" sz="2400"/>
          </a:p>
        </p:txBody>
      </p:sp>
      <p:pic>
        <p:nvPicPr>
          <p:cNvPr id="9222" name="Picture 6" descr="poroshok3"/>
          <p:cNvPicPr>
            <a:picLocks noChangeAspect="1" noChangeArrowheads="1"/>
          </p:cNvPicPr>
          <p:nvPr>
            <p:ph sz="half" idx="2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5795963" y="1916113"/>
            <a:ext cx="2838450" cy="3952875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5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5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55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55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5650" grpId="0"/>
      <p:bldP spid="155651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/>
              <a:t>Синтетические моющие средства (СМС)</a:t>
            </a:r>
          </a:p>
        </p:txBody>
      </p:sp>
      <p:sp>
        <p:nvSpPr>
          <p:cNvPr id="15872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0825" y="1628775"/>
            <a:ext cx="4038600" cy="4456113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 sz="2000"/>
              <a:t>    Синтетические моющие средства – это натриевые соли кислых сложных эфиров высших спиртов и серной кислоты:</a:t>
            </a:r>
            <a:endParaRPr lang="ru-RU" sz="2000" i="1"/>
          </a:p>
          <a:p>
            <a:pPr>
              <a:lnSpc>
                <a:spcPct val="90000"/>
              </a:lnSpc>
            </a:pPr>
            <a:r>
              <a:rPr lang="ru-RU" sz="2000" i="1"/>
              <a:t>R-CH2-OH + H-O-SO2-OH =&gt; R-CH2-O-SO2-OH + H2O</a:t>
            </a:r>
          </a:p>
          <a:p>
            <a:pPr>
              <a:lnSpc>
                <a:spcPct val="90000"/>
              </a:lnSpc>
            </a:pPr>
            <a:r>
              <a:rPr lang="ru-RU" sz="2000" i="1"/>
              <a:t>R-CH2-O-SO2-OH + NaOH =&gt; R-CH2-O-SO2-ONa + H2O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000" i="1"/>
              <a:t>    Примеры СМС: мыло, моющее средство для посуды, шампунь и т.д.</a:t>
            </a:r>
            <a:r>
              <a:rPr lang="ru-RU" sz="2000"/>
              <a:t> </a:t>
            </a:r>
          </a:p>
        </p:txBody>
      </p:sp>
      <p:pic>
        <p:nvPicPr>
          <p:cNvPr id="158724" name="Picture 4" descr="23"/>
          <p:cNvPicPr>
            <a:picLocks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995738" y="2060575"/>
            <a:ext cx="5148262" cy="342265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87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87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8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58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8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8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58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8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8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8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8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8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8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8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8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58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8" dur="1000"/>
                                        <p:tgtEl>
                                          <p:spTgt spid="158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722" grpId="0"/>
      <p:bldP spid="15872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60350"/>
            <a:ext cx="8229600" cy="5795963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800"/>
              <a:t>В качестве моющих веществ используют анионоактивные, катионоактивные, амфотерные (амфолитные) и неионогенные поверхностно-активные вещества (ПАВ), имеющие сродство к жировым поверхностям и к воде. Специальные вещества в составе синтетических моющих средств предохраняют ткани от повторного оседания грязи — резорбции. В современных СМС используют ПАВ, которые имеют степень биоразложения не менее 90%, тогда они не загрязняют окружающую среду.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9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9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0"/>
            <a:ext cx="8964612" cy="68580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1800"/>
              <a:t>Основа многих синтетических моющих средств - анионные ПАВ, напр. алкилбен-золсулъфонаты (преим. линейные, обладающие хорошей биоразлагаемостью), алкилсульфаты, алкилэтоксисульфа-ты, мыла, алкансулъфонаты, a-олефинсульфонаты натрия.</a:t>
            </a:r>
            <a:br>
              <a:rPr lang="ru-RU" sz="1800"/>
            </a:br>
            <a:endParaRPr lang="ru-RU" sz="1800"/>
          </a:p>
          <a:p>
            <a:pPr>
              <a:lnSpc>
                <a:spcPct val="80000"/>
              </a:lnSpc>
            </a:pPr>
            <a:r>
              <a:rPr lang="ru-RU" sz="1800"/>
              <a:t>В связи с общемировой тенденцией к снижению т-ры стирки и использованию синтетических моющих средств с ферментами и катионными мягчи-телями-антистатиками повысилась роль неионогенных ПАВ-оксиэтилированных спиртов, оксиэтилированных ал-килфенолов, оксиэтилированных алкиламинов. В качестве вспомогат. ПАВ, усиливающих тот или иной эффект и смягчающих нежелательное дерматологич. действие, в синтетические моющие средства могут вводиться в небольших кол-вах алкил- и алкилэток-сифосфаты, таураты, сульфосукцинаты, соли a-сульфокар-боновых к-т, эфирокарбоксилаты, оксиалкиламиды жирных кислот и их этоксилаты, N-оксиды третичных аминов, блоксополимеры алкиленоксидов, амфогерные производные аминокислот, имидазолина и бетаина. Нек-рое распространение (особенно в США) получили синтетические моющие средства на базе анионных и(или) неионогенных ПАВ с добавками катионных ПАВ или полимеров, способные в процессе полоскания вследствие адсорбции на волокнах снижать электростатич. заряд и усадку ткани, а также улучшать ее гриф. Примеры таких катионных ПАВ-диалкилдиметиламмонийхлорид, 1-(2-ал-киламидоэтил)-2-алкил-3-метилимидазолинийметилсуль-фат, катионное производное гидроксиэтилцеллюлозы. Оп-тим. моющим действием при 25-35 °С обычно обладают ПАВ с алкильной цепью С12-С14, с ростом т-ры стирки оптимум отмечается у гомологов С14-С16.</a:t>
            </a:r>
            <a:br>
              <a:rPr lang="ru-RU" sz="1800"/>
            </a:br>
            <a:endParaRPr lang="ru-RU" sz="1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1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1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1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1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1795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88913"/>
            <a:ext cx="9144000" cy="6669087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1800"/>
              <a:t>Хорошее моющее действие анионных и неионогенных ПАВ обычно достигается в щелочной области рН и в при-сут. разл. электролитов. Практически все порошкообразные синтетические моющие средства содержат минер. соли, из к-рых наиб. применяемы фосфаты: триполисфосфат Na, тринатрийфосфат, тетрака-лийпирофосфат и др., способные образовывать комплексы с поливалентными катионами. В жидких рецептурах преим. используют тринатрийфосфат, триполифосфат К и хлорированный тринатрийфосфат (в дезинфицирующих моющих ср-вах для посуды), в фермент-содержащих - неболъпюе кол-во солей Са или Mg. Полностью или частично ф-цию фосфатов в синтетических моющих средствах могут выполнять комплексоны - Na-соли нитрилотриуксусной к-ты (трилон А) и этилендиаминтетра-уксусной к-ты (трилон Б), соли этилидендифосфоновой и лимонной к-т (см. Комплексоны), а также цеолиты. Использование эффективных заменителей фосфатов в синтетических моющих средствах весьма актуально в связи с загрязнением водоемов биогенными элементами. Кол-во комплексообразователей в синтетических моющих средствах составляет до 40% по массе.</a:t>
            </a:r>
            <a:br>
              <a:rPr lang="ru-RU" sz="1800"/>
            </a:br>
            <a:endParaRPr lang="ru-RU" sz="1800"/>
          </a:p>
          <a:p>
            <a:pPr>
              <a:lnSpc>
                <a:spcPct val="80000"/>
              </a:lnSpc>
            </a:pPr>
            <a:r>
              <a:rPr lang="ru-RU" sz="1800"/>
              <a:t>В качестве электролитов-активаторов моющего действия в стиральные порошки вводят Na2SO4, Na2CO3 и Na2SiO3 (или жидкое стекло). Последние два (в кол-ве до 10% по массе) обеспечивают щелочную среду; Na2SiO3, кроме того, ингибирует корродирующее действие моющей композиции.</a:t>
            </a:r>
            <a:br>
              <a:rPr lang="ru-RU" sz="1800"/>
            </a:br>
            <a:endParaRPr lang="ru-RU" sz="1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162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1000"/>
                                        <p:tgtEl>
                                          <p:spTgt spid="162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2819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0"/>
            <a:ext cx="8713788" cy="6742113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400"/>
              <a:t>Жидкие синтетические моющие средства могут, кроме того, содержать до 10-15% по массе орг. р-рителей (низшие спирты, гликоли, их эфиры, алканоламины) и гидротропов, к-рые снижают точки помутнения р-ров и улучшают совместимость компонентов.</a:t>
            </a:r>
            <a:br>
              <a:rPr lang="ru-RU" sz="2400"/>
            </a:br>
            <a:endParaRPr lang="ru-RU" sz="2400"/>
          </a:p>
          <a:p>
            <a:pPr>
              <a:lnSpc>
                <a:spcPct val="80000"/>
              </a:lnSpc>
            </a:pPr>
            <a:r>
              <a:rPr lang="ru-RU" sz="2400"/>
              <a:t>Жидкие композиции с высоким содержанием растворенных или суспендир. электролитов служат для интенсивной машинной стирки, как правило, с регулируемым пенообра-зованием, достигающимся введением мыла, силиконового пеног асителя и(или) специально подобранного неионогенно-го ПАВ, напр. оксиэтилированных и оксипропилированных спиртов. Жидкие синтетические моющие средства с низким содержанием электролитов используют для ручной стирки тонких тканей; они хорошо пенятся и в зависимости от назначения дополнительно могут включать антистатики, водорастворимые полимеры, консерванты и др. компоненты.</a:t>
            </a:r>
            <a:br>
              <a:rPr lang="ru-RU" sz="2400"/>
            </a:br>
            <a:endParaRPr lang="ru-RU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3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3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3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3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63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4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0"/>
            <a:ext cx="7775575" cy="1600200"/>
          </a:xfrm>
        </p:spPr>
        <p:txBody>
          <a:bodyPr/>
          <a:lstStyle/>
          <a:p>
            <a:r>
              <a:rPr lang="ru-RU"/>
              <a:t>Пове́рхностно-акти́вные вещества</a:t>
            </a:r>
          </a:p>
        </p:txBody>
      </p:sp>
      <p:sp>
        <p:nvSpPr>
          <p:cNvPr id="911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1628775"/>
            <a:ext cx="8135937" cy="5040313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1800" b="1"/>
              <a:t>Пове́рхностно-акти́вные вещества́</a:t>
            </a:r>
            <a:r>
              <a:rPr lang="ru-RU" sz="1800"/>
              <a:t> (ПАВ) — химические соединения, которые, концентрируясь на поверхности раздела фаз, вызывают снижение поверхностного натяжения.</a:t>
            </a:r>
          </a:p>
          <a:p>
            <a:pPr>
              <a:lnSpc>
                <a:spcPct val="80000"/>
              </a:lnSpc>
            </a:pPr>
            <a:r>
              <a:rPr lang="ru-RU" sz="1800"/>
              <a:t>Основной количественной характеристикой ПАВ является поверхностная активность — способность вещества снижать поверхностное натяжение на границе раздела фаз — это производная поверхностного натяжения по концентрации ПАВ при стремлении С к нулю. Однако, ПАВ имеет предел растворимости (так называемую критическую концентрацию мицеллообразования или ККМ), с достижением которого при добавлении ПАВ в раствор концентрация на границе раздела фаз остается постоянной, но в то же время происходит самоорганизация молекул ПАВ в объёмном растворе (мицеллообразование или агрегация). В результате такой агрегации образуются так называемые мицеллы. Отличительным признаком мицеллообразования служит помутнение раствора ПАВ. Водные растворы ПАВ, при мицеллообразовании также приобретают голубоватый оттенок (студенистый оттенок) за счёт преломления света мицеллами.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1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1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1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1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1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11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11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11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11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38" grpId="0"/>
      <p:bldP spid="91139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869" name="Picture 5" descr="4070-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8175" y="242888"/>
            <a:ext cx="6107113" cy="66151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1000"/>
                                        <p:tgtEl>
                                          <p:spTgt spid="164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Строение ПАВ</a:t>
            </a:r>
            <a:r>
              <a:rPr lang="ru-RU" b="1"/>
              <a:t/>
            </a:r>
            <a:br>
              <a:rPr lang="ru-RU" b="1"/>
            </a:br>
            <a:endParaRPr lang="ru-RU" b="1"/>
          </a:p>
        </p:txBody>
      </p:sp>
      <p:sp>
        <p:nvSpPr>
          <p:cNvPr id="11673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39750" y="908050"/>
            <a:ext cx="4392613" cy="59499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000"/>
              <a:t>Как правило, ПАВ — органические соединения, имеющие </a:t>
            </a:r>
            <a:r>
              <a:rPr lang="ru-RU" sz="2000" i="1"/>
              <a:t>амфифильное строение</a:t>
            </a:r>
            <a:r>
              <a:rPr lang="ru-RU" sz="2000"/>
              <a:t>, то есть их молекулы имеют в своём составе полярную часть, гидрофильный компонент(функциональные группы -ОН, -СООН, -O- и т. п.) и неполярную (углеводородную) часть, гидрофобный компонент. Примером ПАВ могут служить обычное мыло (смесь натриевых солей жирных карбоновых кислот — олеата, стеарата натрия и т. п.) и СМС (синтетические моющие средства), а также спирты, карбоновые кислоты, амины и т. п.</a:t>
            </a:r>
          </a:p>
        </p:txBody>
      </p:sp>
      <p:pic>
        <p:nvPicPr>
          <p:cNvPr id="116741" name="Picture 5" descr="300px-Tualetsapo">
            <a:hlinkClick r:id="rId2"/>
          </p:cNvPr>
          <p:cNvPicPr>
            <a:picLocks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003800" y="1052513"/>
            <a:ext cx="3771900" cy="2427287"/>
          </a:xfrm>
        </p:spPr>
      </p:pic>
      <p:sp>
        <p:nvSpPr>
          <p:cNvPr id="14342" name="Text Box 6"/>
          <p:cNvSpPr txBox="1">
            <a:spLocks noChangeArrowheads="1"/>
          </p:cNvSpPr>
          <p:nvPr/>
        </p:nvSpPr>
        <p:spPr bwMode="auto">
          <a:xfrm>
            <a:off x="5580063" y="3644900"/>
            <a:ext cx="2667000" cy="6096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sz="2800">
                <a:latin typeface="Arial" charset="0"/>
                <a:cs typeface="Arial" charset="0"/>
              </a:rPr>
              <a:t>C</a:t>
            </a:r>
            <a:r>
              <a:rPr lang="en-US" sz="2800" baseline="-25000">
                <a:latin typeface="Arial" charset="0"/>
                <a:cs typeface="Arial" charset="0"/>
              </a:rPr>
              <a:t>17</a:t>
            </a:r>
            <a:r>
              <a:rPr lang="en-US" sz="2800">
                <a:latin typeface="Arial" charset="0"/>
                <a:cs typeface="Arial" charset="0"/>
              </a:rPr>
              <a:t>H</a:t>
            </a:r>
            <a:r>
              <a:rPr lang="en-US" sz="2800" baseline="-25000">
                <a:latin typeface="Arial" charset="0"/>
                <a:cs typeface="Arial" charset="0"/>
              </a:rPr>
              <a:t>35</a:t>
            </a:r>
            <a:r>
              <a:rPr lang="ru-RU" sz="2800">
                <a:latin typeface="Arial" charset="0"/>
                <a:cs typeface="Arial" charset="0"/>
              </a:rPr>
              <a:t>СООNa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67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67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6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67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67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116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738" grpId="0"/>
      <p:bldP spid="116739" grpId="0" build="p"/>
      <p:bldP spid="1434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Основные этапы производства ПАВ</a:t>
            </a:r>
          </a:p>
        </p:txBody>
      </p:sp>
      <p:sp>
        <p:nvSpPr>
          <p:cNvPr id="135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 sz="2400" b="1" i="1">
                <a:solidFill>
                  <a:srgbClr val="CC0099"/>
                </a:solidFill>
              </a:rPr>
              <a:t>   1) получение сложного моноэфира серной кислоты и высшего спирта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 b="1" i="1">
                <a:solidFill>
                  <a:srgbClr val="CC0099"/>
                </a:solidFill>
              </a:rPr>
              <a:t>   (например, цетилового)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 b="1" i="1"/>
              <a:t>   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 b="1" i="1">
                <a:solidFill>
                  <a:srgbClr val="3333CC"/>
                </a:solidFill>
              </a:rPr>
              <a:t>       </a:t>
            </a:r>
            <a:r>
              <a:rPr lang="en-US" sz="2400" b="1" i="1"/>
              <a:t>C16H33OH + H2SO4 → </a:t>
            </a:r>
            <a:endParaRPr lang="ru-RU" sz="2400" b="1" i="1"/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 b="1" i="1"/>
              <a:t>      цетиловый             конц.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 b="1" i="1"/>
              <a:t>         спирт               серная к-та                                         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 b="1" i="1"/>
              <a:t>                    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 b="1" i="1"/>
              <a:t>                        </a:t>
            </a:r>
            <a:r>
              <a:rPr lang="en-US" sz="2400" b="1" i="1"/>
              <a:t>→</a:t>
            </a:r>
            <a:r>
              <a:rPr lang="ru-RU" sz="2400" b="1" i="1"/>
              <a:t> </a:t>
            </a:r>
            <a:r>
              <a:rPr lang="en-US" sz="2400" b="1" i="1"/>
              <a:t>C16H33O-SO2-OH + H2O</a:t>
            </a:r>
            <a:endParaRPr lang="ru-RU" sz="2400" b="1" i="1"/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 b="1" i="1"/>
              <a:t>                                           цетилсерная к-та</a:t>
            </a:r>
          </a:p>
          <a:p>
            <a:pPr>
              <a:lnSpc>
                <a:spcPct val="90000"/>
              </a:lnSpc>
            </a:pPr>
            <a:endParaRPr lang="ru-RU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5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5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35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135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135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135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135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35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" dur="500"/>
                                        <p:tgtEl>
                                          <p:spTgt spid="135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0" dur="500"/>
                                        <p:tgtEl>
                                          <p:spTgt spid="135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4" dur="500"/>
                                        <p:tgtEl>
                                          <p:spTgt spid="135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170" grpId="0"/>
      <p:bldP spid="135171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476250"/>
            <a:ext cx="8229600" cy="5580063"/>
          </a:xfrm>
        </p:spPr>
        <p:txBody>
          <a:bodyPr/>
          <a:lstStyle/>
          <a:p>
            <a:pPr>
              <a:buFontTx/>
              <a:buNone/>
            </a:pPr>
            <a:r>
              <a:rPr lang="ru-RU" b="1" i="1">
                <a:solidFill>
                  <a:srgbClr val="CC3399"/>
                </a:solidFill>
              </a:rPr>
              <a:t>    2) нейтрализация полученного</a:t>
            </a:r>
          </a:p>
          <a:p>
            <a:pPr>
              <a:buFontTx/>
              <a:buNone/>
            </a:pPr>
            <a:r>
              <a:rPr lang="ru-RU" b="1" i="1">
                <a:solidFill>
                  <a:srgbClr val="CC3399"/>
                </a:solidFill>
              </a:rPr>
              <a:t>    соединения щелочью</a:t>
            </a:r>
          </a:p>
          <a:p>
            <a:pPr>
              <a:buFontTx/>
              <a:buNone/>
            </a:pPr>
            <a:r>
              <a:rPr lang="ru-RU" b="1" i="1">
                <a:solidFill>
                  <a:srgbClr val="CC3399"/>
                </a:solidFill>
              </a:rPr>
              <a:t>  </a:t>
            </a:r>
          </a:p>
          <a:p>
            <a:pPr>
              <a:buFontTx/>
              <a:buNone/>
            </a:pPr>
            <a:r>
              <a:rPr lang="en-US" b="1" i="1"/>
              <a:t>C16H33O-SO2-OH</a:t>
            </a:r>
            <a:r>
              <a:rPr lang="ru-RU" b="1" i="1"/>
              <a:t> </a:t>
            </a:r>
            <a:r>
              <a:rPr lang="en-US" b="1" i="1"/>
              <a:t>+</a:t>
            </a:r>
            <a:r>
              <a:rPr lang="ru-RU" b="1" i="1"/>
              <a:t> </a:t>
            </a:r>
            <a:r>
              <a:rPr lang="en-US" b="1" i="1"/>
              <a:t>NaOH</a:t>
            </a:r>
            <a:r>
              <a:rPr lang="ru-RU" b="1" i="1"/>
              <a:t> </a:t>
            </a:r>
            <a:r>
              <a:rPr lang="en-US" b="1" i="1"/>
              <a:t>→</a:t>
            </a:r>
            <a:endParaRPr lang="ru-RU" b="1" i="1"/>
          </a:p>
          <a:p>
            <a:pPr>
              <a:buFontTx/>
              <a:buNone/>
            </a:pPr>
            <a:r>
              <a:rPr lang="ru-RU" b="1" i="1"/>
              <a:t>                                </a:t>
            </a:r>
          </a:p>
          <a:p>
            <a:pPr>
              <a:buFontTx/>
              <a:buNone/>
            </a:pPr>
            <a:r>
              <a:rPr lang="ru-RU" b="1" i="1"/>
              <a:t>    </a:t>
            </a:r>
            <a:r>
              <a:rPr lang="en-US" b="1" i="1"/>
              <a:t>→</a:t>
            </a:r>
            <a:r>
              <a:rPr lang="ru-RU" b="1" i="1"/>
              <a:t> </a:t>
            </a:r>
            <a:r>
              <a:rPr lang="en-US" b="1" i="1"/>
              <a:t>C16H33O-SO2-ONa + H2O</a:t>
            </a:r>
            <a:endParaRPr lang="ru-RU" b="1" i="1"/>
          </a:p>
          <a:p>
            <a:pPr>
              <a:buFontTx/>
              <a:buNone/>
            </a:pPr>
            <a:r>
              <a:rPr lang="ru-RU" b="1" i="1"/>
              <a:t>       натриевая соль                                                  цетилсерной к-ты </a:t>
            </a:r>
          </a:p>
          <a:p>
            <a:pPr>
              <a:buFontTx/>
              <a:buNone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36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136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136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136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136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36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136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19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i="1">
                <a:effectLst/>
              </a:rPr>
              <a:t>В целом производство ПАВ сводится к следующим этапам технологического процесса:</a:t>
            </a:r>
            <a:r>
              <a:rPr lang="ru-RU" sz="4000" b="1" i="1">
                <a:effectLst/>
              </a:rPr>
              <a:t/>
            </a:r>
            <a:br>
              <a:rPr lang="ru-RU" sz="4000" b="1" i="1">
                <a:effectLst/>
              </a:rPr>
            </a:br>
            <a:endParaRPr lang="ru-RU" sz="4000" b="1" i="1">
              <a:effectLst/>
            </a:endParaRPr>
          </a:p>
        </p:txBody>
      </p:sp>
      <p:pic>
        <p:nvPicPr>
          <p:cNvPr id="21509" name="Picture 5" descr="http://www.varson.ru/images/OrgChemie_jpeg_big/2uglevodorodi12.jpg"/>
          <p:cNvPicPr>
            <a:picLocks noChangeAspect="1" noChangeArrowheads="1"/>
          </p:cNvPicPr>
          <p:nvPr>
            <p:ph idx="1"/>
          </p:nvPr>
        </p:nvPicPr>
        <p:blipFill>
          <a:blip r:embed="rId2" r:link="rId3" cstate="print">
            <a:clrChange>
              <a:clrFrom>
                <a:srgbClr val="FFFEE9"/>
              </a:clrFrom>
              <a:clrTo>
                <a:srgbClr val="FFFEE9">
                  <a:alpha val="0"/>
                </a:srgbClr>
              </a:clrTo>
            </a:clrChange>
            <a:lum bright="-10000" contrast="10000"/>
          </a:blip>
          <a:srcRect l="2419" t="62038" r="50571" b="4320"/>
          <a:stretch>
            <a:fillRect/>
          </a:stretch>
        </p:blipFill>
        <p:spPr>
          <a:xfrm>
            <a:off x="2627313" y="1268413"/>
            <a:ext cx="3621087" cy="5068887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38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24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i="1">
                <a:effectLst/>
              </a:rPr>
              <a:t>Механизм действия ПАВ.</a:t>
            </a:r>
            <a:r>
              <a:rPr lang="ru-RU" i="1">
                <a:solidFill>
                  <a:srgbClr val="FF0000"/>
                </a:solidFill>
                <a:effectLst/>
              </a:rPr>
              <a:t/>
            </a:r>
            <a:br>
              <a:rPr lang="ru-RU" i="1">
                <a:solidFill>
                  <a:srgbClr val="FF0000"/>
                </a:solidFill>
                <a:effectLst/>
              </a:rPr>
            </a:br>
            <a:endParaRPr lang="ru-RU" i="1">
              <a:solidFill>
                <a:srgbClr val="FF0000"/>
              </a:solidFill>
              <a:effectLst/>
            </a:endParaRPr>
          </a:p>
        </p:txBody>
      </p:sp>
      <p:sp>
        <p:nvSpPr>
          <p:cNvPr id="14029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9388" y="1268413"/>
            <a:ext cx="4038600" cy="5148262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400" i="1">
                <a:solidFill>
                  <a:srgbClr val="3333CC"/>
                </a:solidFill>
              </a:rPr>
              <a:t>Гидрофобный «хвостик»</a:t>
            </a:r>
            <a:r>
              <a:rPr lang="ru-RU" sz="2400" i="1">
                <a:solidFill>
                  <a:srgbClr val="CC3399"/>
                </a:solidFill>
              </a:rPr>
              <a:t> </a:t>
            </a:r>
            <a:r>
              <a:rPr lang="ru-RU" sz="2400" i="1">
                <a:solidFill>
                  <a:srgbClr val="008000"/>
                </a:solidFill>
              </a:rPr>
              <a:t>связывается с частицами грязи.</a:t>
            </a:r>
            <a:r>
              <a:rPr lang="ru-RU" sz="2400" i="1">
                <a:solidFill>
                  <a:srgbClr val="CC3399"/>
                </a:solidFill>
              </a:rPr>
              <a:t> </a:t>
            </a:r>
            <a:r>
              <a:rPr lang="ru-RU" sz="2400" i="1">
                <a:solidFill>
                  <a:srgbClr val="3333CC"/>
                </a:solidFill>
              </a:rPr>
              <a:t>Гидрофильная «головка»</a:t>
            </a:r>
            <a:r>
              <a:rPr lang="ru-RU" sz="2400" i="1">
                <a:solidFill>
                  <a:srgbClr val="CC3399"/>
                </a:solidFill>
              </a:rPr>
              <a:t> </a:t>
            </a:r>
            <a:r>
              <a:rPr lang="ru-RU" sz="2400" i="1">
                <a:solidFill>
                  <a:srgbClr val="008000"/>
                </a:solidFill>
              </a:rPr>
              <a:t>цепляется за воду, уменьшая ее поверхностное натяжение, тем самым, помогая воде лучше смачивать отмываемую поверхность и отрывать частицы загрязнений.</a:t>
            </a:r>
          </a:p>
        </p:txBody>
      </p:sp>
      <p:pic>
        <p:nvPicPr>
          <p:cNvPr id="22533" name="Picture 5" descr="L18p04p01"/>
          <p:cNvPicPr>
            <a:picLocks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259263" y="1052513"/>
            <a:ext cx="4884737" cy="3662362"/>
          </a:xfrm>
          <a:noFill/>
          <a:ln/>
        </p:spPr>
      </p:pic>
      <p:pic>
        <p:nvPicPr>
          <p:cNvPr id="22535" name="Picture 7" descr="GCH_3B18_02Na">
            <a:hlinkClick r:id="rId3" action="ppaction://hlinkfile"/>
          </p:cNvPr>
          <p:cNvPicPr>
            <a:picLocks noChangeAspect="1" noChangeArrowheads="1"/>
          </p:cNvPicPr>
          <p:nvPr>
            <p:ph sz="quarter" idx="3"/>
          </p:nvPr>
        </p:nvPicPr>
        <p:blipFill>
          <a:blip r:embed="rId4" cstate="print">
            <a:lum bright="-6000" contrast="14000"/>
          </a:blip>
          <a:srcRect/>
          <a:stretch>
            <a:fillRect/>
          </a:stretch>
        </p:blipFill>
        <p:spPr>
          <a:xfrm>
            <a:off x="6084888" y="4354513"/>
            <a:ext cx="3059112" cy="2503487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40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140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290" grpId="0"/>
      <p:bldP spid="140291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43887" cy="981075"/>
          </a:xfrm>
        </p:spPr>
        <p:txBody>
          <a:bodyPr/>
          <a:lstStyle/>
          <a:p>
            <a:r>
              <a:rPr lang="ru-RU"/>
              <a:t>Классификация ПАВ </a:t>
            </a:r>
          </a:p>
        </p:txBody>
      </p:sp>
      <p:sp>
        <p:nvSpPr>
          <p:cNvPr id="137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981075"/>
            <a:ext cx="4211638" cy="2620963"/>
          </a:xfrm>
        </p:spPr>
        <p:txBody>
          <a:bodyPr/>
          <a:lstStyle/>
          <a:p>
            <a:pPr marL="609600" indent="-609600"/>
            <a:r>
              <a:rPr lang="ru-RU"/>
              <a:t>Ионогенные ПАВ </a:t>
            </a:r>
          </a:p>
          <a:p>
            <a:pPr marL="990600" lvl="1" indent="-533400">
              <a:buFontTx/>
              <a:buAutoNum type="arabicPeriod"/>
            </a:pPr>
            <a:r>
              <a:rPr lang="ru-RU"/>
              <a:t>Катионные ПАВ </a:t>
            </a:r>
          </a:p>
          <a:p>
            <a:pPr marL="990600" lvl="1" indent="-533400">
              <a:buFontTx/>
              <a:buAutoNum type="arabicPeriod"/>
            </a:pPr>
            <a:r>
              <a:rPr lang="ru-RU"/>
              <a:t>Анионные ПАВ </a:t>
            </a:r>
          </a:p>
          <a:p>
            <a:pPr marL="990600" lvl="1" indent="-533400">
              <a:buFontTx/>
              <a:buAutoNum type="arabicPeriod"/>
            </a:pPr>
            <a:r>
              <a:rPr lang="ru-RU"/>
              <a:t>Амфотерные </a:t>
            </a:r>
          </a:p>
        </p:txBody>
      </p:sp>
      <p:sp>
        <p:nvSpPr>
          <p:cNvPr id="137221" name="Text Box 5"/>
          <p:cNvSpPr txBox="1">
            <a:spLocks noChangeArrowheads="1"/>
          </p:cNvSpPr>
          <p:nvPr/>
        </p:nvSpPr>
        <p:spPr bwMode="auto">
          <a:xfrm>
            <a:off x="4211638" y="1125538"/>
            <a:ext cx="4787900" cy="184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buFontTx/>
              <a:buChar char="•"/>
            </a:pPr>
            <a:r>
              <a:rPr lang="ru-RU" sz="3200"/>
              <a:t>Неионогенные ПАВ</a:t>
            </a:r>
            <a:r>
              <a:rPr lang="ru-RU"/>
              <a:t> </a:t>
            </a:r>
          </a:p>
          <a:p>
            <a:pPr marL="800100" lvl="1" indent="-342900">
              <a:buFontTx/>
              <a:buAutoNum type="arabicPeriod"/>
            </a:pPr>
            <a:r>
              <a:rPr lang="ru-RU" sz="2800"/>
              <a:t>Алкилполиглюкозиды </a:t>
            </a:r>
          </a:p>
          <a:p>
            <a:pPr marL="342900" indent="-342900"/>
            <a:r>
              <a:rPr lang="ru-RU" sz="2800"/>
              <a:t>2.Алкилполиэтоксилаты</a:t>
            </a:r>
            <a:r>
              <a:rPr lang="ru-RU"/>
              <a:t> </a:t>
            </a:r>
          </a:p>
          <a:p>
            <a:pPr marL="342900" indent="-342900">
              <a:spcBef>
                <a:spcPct val="50000"/>
              </a:spcBef>
            </a:pPr>
            <a:endParaRPr lang="ru-RU"/>
          </a:p>
        </p:txBody>
      </p:sp>
      <p:sp>
        <p:nvSpPr>
          <p:cNvPr id="137222" name="Text Box 6"/>
          <p:cNvSpPr txBox="1">
            <a:spLocks noChangeArrowheads="1"/>
          </p:cNvSpPr>
          <p:nvPr/>
        </p:nvSpPr>
        <p:spPr bwMode="auto">
          <a:xfrm>
            <a:off x="303213" y="452437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137224" name="Text Box 8"/>
          <p:cNvSpPr txBox="1">
            <a:spLocks noChangeArrowheads="1"/>
          </p:cNvSpPr>
          <p:nvPr/>
        </p:nvSpPr>
        <p:spPr bwMode="auto">
          <a:xfrm>
            <a:off x="539750" y="3500438"/>
            <a:ext cx="8064500" cy="325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ru-RU"/>
              <a:t>Ионогенные ПАВ диссоциируют в растворе на ионы, одни из которых обладают адсорбционной активностью, другие (противоионы) - адсорбционно не активны. Если адсорбционно активны анионы, ПАВ наз. анионными, или анионоактивными, в противоположном случае - катионными, или катионо-активными. Некоторые ПАВ содержат как кислотные, так и основные группы; такие ПАВ обладают амфотерными свойствами, Их наз. амфотерными, или анфолитными, ПАВ. 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ru-RU"/>
              <a:t>Неионогенные ПАВ не диссоциируют при растворении на ноны; носителями гидрофильности в них обычно яаляются гидроксильные группы и полигликолевые цепи различяой длины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37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7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7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7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7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7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7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7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7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7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7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137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218" grpId="0"/>
      <p:bldP spid="137219" grpId="0" build="p"/>
      <p:bldP spid="137221" grpId="0"/>
      <p:bldP spid="1372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43887" cy="908050"/>
          </a:xfrm>
        </p:spPr>
        <p:txBody>
          <a:bodyPr/>
          <a:lstStyle/>
          <a:p>
            <a:r>
              <a:rPr lang="ru-RU"/>
              <a:t>Катионоактивные ПАВ.</a:t>
            </a:r>
          </a:p>
        </p:txBody>
      </p:sp>
      <p:sp>
        <p:nvSpPr>
          <p:cNvPr id="143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25538"/>
            <a:ext cx="8229600" cy="5256212"/>
          </a:xfrm>
        </p:spPr>
        <p:txBody>
          <a:bodyPr/>
          <a:lstStyle/>
          <a:p>
            <a:pPr algn="just">
              <a:lnSpc>
                <a:spcPct val="80000"/>
              </a:lnSpc>
            </a:pPr>
            <a:r>
              <a:rPr lang="ru-RU" sz="1800"/>
              <a:t>Катионоактивные ПАВ - это соединения, которые в водном растворе диссоциируют с образованием катионов, определяющих поверхностную активность, они обладают ценными свойствами - бактерицидностью.</a:t>
            </a:r>
          </a:p>
          <a:p>
            <a:pPr algn="just">
              <a:lnSpc>
                <a:spcPct val="80000"/>
              </a:lnSpc>
            </a:pPr>
            <a:r>
              <a:rPr lang="ru-RU" sz="1800"/>
              <a:t>Катионоактивные ПАВ можно разделить на следующие основные группы: амины различной степени замещения и четвертичные аммониевые основания, др. азотсодержащие основания (гуанидиню, гидрозины, гетероциклические соединении и т. д.), четвертичные фосфониевые и третичные сульфониевые основания.</a:t>
            </a:r>
            <a:br>
              <a:rPr lang="ru-RU" sz="1800"/>
            </a:br>
            <a:r>
              <a:rPr lang="ru-RU" sz="1800"/>
              <a:t>Сырьем для катионоактвных ПАВ, имеющих хозяйственное значение, служат амины, получаемые из жирных кислот и спиртов, алкгалогенидов, а также алкилфенолов. Четвертичные аммониевые соли синтезируют из соответствующих длинноцепочечных галоидных алкилов реакцией с третичными аминами, из аминов хлоралкилированием или др. путями из синтетических спиртов, фенолов и фенольных смесей.</a:t>
            </a:r>
            <a:br>
              <a:rPr lang="ru-RU" sz="1800"/>
            </a:br>
            <a:r>
              <a:rPr lang="ru-RU" sz="1800"/>
              <a:t>Большее значение как катионоактивные ПАВ и как исходные продукты в синтезе неионогенных ПАВ (см. ниже) имеют не только моно- , но и диамины, полиамины и их производные.</a:t>
            </a:r>
          </a:p>
          <a:p>
            <a:pPr>
              <a:lnSpc>
                <a:spcPct val="80000"/>
              </a:lnSpc>
            </a:pPr>
            <a:endParaRPr lang="ru-RU" sz="1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3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3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3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3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3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3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62" grpId="0"/>
      <p:bldP spid="143363" grpId="0" build="p"/>
    </p:bldLst>
  </p:timing>
</p:sld>
</file>

<file path=ppt/theme/theme1.xml><?xml version="1.0" encoding="utf-8"?>
<a:theme xmlns:a="http://schemas.openxmlformats.org/drawingml/2006/main" name="Шары">
  <a:themeElements>
    <a:clrScheme name="Шары 8">
      <a:dk1>
        <a:srgbClr val="006699"/>
      </a:dk1>
      <a:lt1>
        <a:srgbClr val="FFFFFF"/>
      </a:lt1>
      <a:dk2>
        <a:srgbClr val="006666"/>
      </a:dk2>
      <a:lt2>
        <a:srgbClr val="FFFFCC"/>
      </a:lt2>
      <a:accent1>
        <a:srgbClr val="EDFAD2"/>
      </a:accent1>
      <a:accent2>
        <a:srgbClr val="EBF7FF"/>
      </a:accent2>
      <a:accent3>
        <a:srgbClr val="FFFFFF"/>
      </a:accent3>
      <a:accent4>
        <a:srgbClr val="005682"/>
      </a:accent4>
      <a:accent5>
        <a:srgbClr val="F4FCE5"/>
      </a:accent5>
      <a:accent6>
        <a:srgbClr val="D5E0E7"/>
      </a:accent6>
      <a:hlink>
        <a:srgbClr val="CC99FF"/>
      </a:hlink>
      <a:folHlink>
        <a:srgbClr val="F2DFFD"/>
      </a:folHlink>
    </a:clrScheme>
    <a:fontScheme name="Шары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Шары 1">
        <a:dk1>
          <a:srgbClr val="9900CC"/>
        </a:dk1>
        <a:lt1>
          <a:srgbClr val="FFFFCC"/>
        </a:lt1>
        <a:dk2>
          <a:srgbClr val="000000"/>
        </a:dk2>
        <a:lt2>
          <a:srgbClr val="FFFFFF"/>
        </a:lt2>
        <a:accent1>
          <a:srgbClr val="666699"/>
        </a:accent1>
        <a:accent2>
          <a:srgbClr val="660066"/>
        </a:accent2>
        <a:accent3>
          <a:srgbClr val="AAAAAA"/>
        </a:accent3>
        <a:accent4>
          <a:srgbClr val="DADAAE"/>
        </a:accent4>
        <a:accent5>
          <a:srgbClr val="B8B8CA"/>
        </a:accent5>
        <a:accent6>
          <a:srgbClr val="5C005C"/>
        </a:accent6>
        <a:hlink>
          <a:srgbClr val="CC0000"/>
        </a:hlink>
        <a:folHlink>
          <a:srgbClr val="A5002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ры 2">
        <a:dk1>
          <a:srgbClr val="990033"/>
        </a:dk1>
        <a:lt1>
          <a:srgbClr val="FFFFFF"/>
        </a:lt1>
        <a:dk2>
          <a:srgbClr val="000000"/>
        </a:dk2>
        <a:lt2>
          <a:srgbClr val="FFFFFF"/>
        </a:lt2>
        <a:accent1>
          <a:srgbClr val="FF3300"/>
        </a:accent1>
        <a:accent2>
          <a:srgbClr val="FF9900"/>
        </a:accent2>
        <a:accent3>
          <a:srgbClr val="AAAAAA"/>
        </a:accent3>
        <a:accent4>
          <a:srgbClr val="DADADA"/>
        </a:accent4>
        <a:accent5>
          <a:srgbClr val="FFADAA"/>
        </a:accent5>
        <a:accent6>
          <a:srgbClr val="E78A00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ры 3">
        <a:dk1>
          <a:srgbClr val="CCCCFF"/>
        </a:dk1>
        <a:lt1>
          <a:srgbClr val="FFFFCC"/>
        </a:lt1>
        <a:dk2>
          <a:srgbClr val="000000"/>
        </a:dk2>
        <a:lt2>
          <a:srgbClr val="FFFFFF"/>
        </a:lt2>
        <a:accent1>
          <a:srgbClr val="9999FF"/>
        </a:accent1>
        <a:accent2>
          <a:srgbClr val="33CCCC"/>
        </a:accent2>
        <a:accent3>
          <a:srgbClr val="AAAAAA"/>
        </a:accent3>
        <a:accent4>
          <a:srgbClr val="DADAAE"/>
        </a:accent4>
        <a:accent5>
          <a:srgbClr val="CACAFF"/>
        </a:accent5>
        <a:accent6>
          <a:srgbClr val="2DB9B9"/>
        </a:accent6>
        <a:hlink>
          <a:srgbClr val="66FFFF"/>
        </a:hlink>
        <a:folHlink>
          <a:srgbClr val="6600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ры 4">
        <a:dk1>
          <a:srgbClr val="000000"/>
        </a:dk1>
        <a:lt1>
          <a:srgbClr val="F8F8F8"/>
        </a:lt1>
        <a:dk2>
          <a:srgbClr val="800000"/>
        </a:dk2>
        <a:lt2>
          <a:srgbClr val="FFFFFF"/>
        </a:lt2>
        <a:accent1>
          <a:srgbClr val="FF3300"/>
        </a:accent1>
        <a:accent2>
          <a:srgbClr val="FF5050"/>
        </a:accent2>
        <a:accent3>
          <a:srgbClr val="C0AAAA"/>
        </a:accent3>
        <a:accent4>
          <a:srgbClr val="D4D4D4"/>
        </a:accent4>
        <a:accent5>
          <a:srgbClr val="FFADAA"/>
        </a:accent5>
        <a:accent6>
          <a:srgbClr val="E74848"/>
        </a:accent6>
        <a:hlink>
          <a:srgbClr val="FF99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ры 5">
        <a:dk1>
          <a:srgbClr val="666699"/>
        </a:dk1>
        <a:lt1>
          <a:srgbClr val="FFFFFF"/>
        </a:lt1>
        <a:dk2>
          <a:srgbClr val="000066"/>
        </a:dk2>
        <a:lt2>
          <a:srgbClr val="CCECFF"/>
        </a:lt2>
        <a:accent1>
          <a:srgbClr val="009999"/>
        </a:accent1>
        <a:accent2>
          <a:srgbClr val="0099CC"/>
        </a:accent2>
        <a:accent3>
          <a:srgbClr val="AAAAB8"/>
        </a:accent3>
        <a:accent4>
          <a:srgbClr val="DADADA"/>
        </a:accent4>
        <a:accent5>
          <a:srgbClr val="AACACA"/>
        </a:accent5>
        <a:accent6>
          <a:srgbClr val="008AB9"/>
        </a:accent6>
        <a:hlink>
          <a:srgbClr val="CC99FF"/>
        </a:hlink>
        <a:folHlink>
          <a:srgbClr val="3366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ры 6">
        <a:dk1>
          <a:srgbClr val="99CC00"/>
        </a:dk1>
        <a:lt1>
          <a:srgbClr val="FFFFFF"/>
        </a:lt1>
        <a:dk2>
          <a:srgbClr val="009900"/>
        </a:dk2>
        <a:lt2>
          <a:srgbClr val="FFFF99"/>
        </a:lt2>
        <a:accent1>
          <a:srgbClr val="336600"/>
        </a:accent1>
        <a:accent2>
          <a:srgbClr val="008000"/>
        </a:accent2>
        <a:accent3>
          <a:srgbClr val="AACAAA"/>
        </a:accent3>
        <a:accent4>
          <a:srgbClr val="DADADA"/>
        </a:accent4>
        <a:accent5>
          <a:srgbClr val="ADB8AA"/>
        </a:accent5>
        <a:accent6>
          <a:srgbClr val="007300"/>
        </a:accent6>
        <a:hlink>
          <a:srgbClr val="CCCC00"/>
        </a:hlink>
        <a:folHlink>
          <a:srgbClr val="33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ры 7">
        <a:dk1>
          <a:srgbClr val="000066"/>
        </a:dk1>
        <a:lt1>
          <a:srgbClr val="E1F4FF"/>
        </a:lt1>
        <a:dk2>
          <a:srgbClr val="000066"/>
        </a:dk2>
        <a:lt2>
          <a:srgbClr val="CCCCFF"/>
        </a:lt2>
        <a:accent1>
          <a:srgbClr val="9999FF"/>
        </a:accent1>
        <a:accent2>
          <a:srgbClr val="33CCCC"/>
        </a:accent2>
        <a:accent3>
          <a:srgbClr val="EEF8FF"/>
        </a:accent3>
        <a:accent4>
          <a:srgbClr val="000056"/>
        </a:accent4>
        <a:accent5>
          <a:srgbClr val="CACAFF"/>
        </a:accent5>
        <a:accent6>
          <a:srgbClr val="2DB9B9"/>
        </a:accent6>
        <a:hlink>
          <a:srgbClr val="66FFFF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ры 8">
        <a:dk1>
          <a:srgbClr val="006699"/>
        </a:dk1>
        <a:lt1>
          <a:srgbClr val="FFFFFF"/>
        </a:lt1>
        <a:dk2>
          <a:srgbClr val="006666"/>
        </a:dk2>
        <a:lt2>
          <a:srgbClr val="FFFFCC"/>
        </a:lt2>
        <a:accent1>
          <a:srgbClr val="EDFAD2"/>
        </a:accent1>
        <a:accent2>
          <a:srgbClr val="EBF7FF"/>
        </a:accent2>
        <a:accent3>
          <a:srgbClr val="FFFFFF"/>
        </a:accent3>
        <a:accent4>
          <a:srgbClr val="005682"/>
        </a:accent4>
        <a:accent5>
          <a:srgbClr val="F4FCE5"/>
        </a:accent5>
        <a:accent6>
          <a:srgbClr val="D5E0E7"/>
        </a:accent6>
        <a:hlink>
          <a:srgbClr val="CC99FF"/>
        </a:hlink>
        <a:folHlink>
          <a:srgbClr val="F2DF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ры 9">
        <a:dk1>
          <a:srgbClr val="000000"/>
        </a:dk1>
        <a:lt1>
          <a:srgbClr val="FFFFFF"/>
        </a:lt1>
        <a:dk2>
          <a:srgbClr val="000000"/>
        </a:dk2>
        <a:lt2>
          <a:srgbClr val="FFCC99"/>
        </a:lt2>
        <a:accent1>
          <a:srgbClr val="FF9900"/>
        </a:accent1>
        <a:accent2>
          <a:srgbClr val="FF99CC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8AB9"/>
        </a:accent6>
        <a:hlink>
          <a:srgbClr val="FF9999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Balloons</Template>
  <TotalTime>197</TotalTime>
  <Words>947</Words>
  <Application>Microsoft Office PowerPoint</Application>
  <PresentationFormat>Экран (4:3)</PresentationFormat>
  <Paragraphs>68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4" baseType="lpstr">
      <vt:lpstr>Arial</vt:lpstr>
      <vt:lpstr>Verdana</vt:lpstr>
      <vt:lpstr>Comic Sans MS</vt:lpstr>
      <vt:lpstr>Шары</vt:lpstr>
      <vt:lpstr>Поверхностно-активные вещества (ПАВ)</vt:lpstr>
      <vt:lpstr>Пове́рхностно-акти́вные вещества</vt:lpstr>
      <vt:lpstr>Строение ПАВ </vt:lpstr>
      <vt:lpstr>Основные этапы производства ПАВ</vt:lpstr>
      <vt:lpstr>Слайд 5</vt:lpstr>
      <vt:lpstr>В целом производство ПАВ сводится к следующим этапам технологического процесса: </vt:lpstr>
      <vt:lpstr>Механизм действия ПАВ. </vt:lpstr>
      <vt:lpstr>Классификация ПАВ </vt:lpstr>
      <vt:lpstr>Катионоактивные ПАВ.</vt:lpstr>
      <vt:lpstr>Амфолитные ПАВ</vt:lpstr>
      <vt:lpstr>Неионогенные ПАВ </vt:lpstr>
      <vt:lpstr>Свойства неионных ПАВ </vt:lpstr>
      <vt:lpstr>Слайд 13</vt:lpstr>
      <vt:lpstr>Характеристика ПАВ, используемых в СМС:</vt:lpstr>
      <vt:lpstr>Синтетические моющие средства (СМС)</vt:lpstr>
      <vt:lpstr>Слайд 16</vt:lpstr>
      <vt:lpstr>Слайд 17</vt:lpstr>
      <vt:lpstr>Слайд 18</vt:lpstr>
      <vt:lpstr>Слайд 19</vt:lpstr>
      <vt:lpstr>Слайд 20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ната</dc:creator>
  <cp:lastModifiedBy>Admin</cp:lastModifiedBy>
  <cp:revision>10</cp:revision>
  <dcterms:created xsi:type="dcterms:W3CDTF">2011-04-06T11:00:50Z</dcterms:created>
  <dcterms:modified xsi:type="dcterms:W3CDTF">2012-02-06T20:17:04Z</dcterms:modified>
</cp:coreProperties>
</file>