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701" r:id="rId2"/>
  </p:sldMasterIdLst>
  <p:notesMasterIdLst>
    <p:notesMasterId r:id="rId23"/>
  </p:notesMasterIdLst>
  <p:sldIdLst>
    <p:sldId id="256" r:id="rId3"/>
    <p:sldId id="272" r:id="rId4"/>
    <p:sldId id="257" r:id="rId5"/>
    <p:sldId id="274" r:id="rId6"/>
    <p:sldId id="275" r:id="rId7"/>
    <p:sldId id="276" r:id="rId8"/>
    <p:sldId id="277" r:id="rId9"/>
    <p:sldId id="273" r:id="rId10"/>
    <p:sldId id="259" r:id="rId11"/>
    <p:sldId id="285" r:id="rId12"/>
    <p:sldId id="278" r:id="rId13"/>
    <p:sldId id="260" r:id="rId14"/>
    <p:sldId id="279" r:id="rId15"/>
    <p:sldId id="280" r:id="rId16"/>
    <p:sldId id="281" r:id="rId17"/>
    <p:sldId id="284" r:id="rId18"/>
    <p:sldId id="286" r:id="rId19"/>
    <p:sldId id="287" r:id="rId20"/>
    <p:sldId id="282" r:id="rId21"/>
    <p:sldId id="283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79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5" autoAdjust="0"/>
    <p:restoredTop sz="94660"/>
  </p:normalViewPr>
  <p:slideViewPr>
    <p:cSldViewPr>
      <p:cViewPr varScale="1">
        <p:scale>
          <a:sx n="108" d="100"/>
          <a:sy n="108" d="100"/>
        </p:scale>
        <p:origin x="-8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24D8EB10-A4A9-47E6-A32B-571DF4F01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7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9AE803D-0D6C-4E55-888D-AC0B30F15567}" type="slidenum">
              <a:rPr lang="ru-RU" b="0" smtClean="0"/>
              <a:pPr eaLnBrk="1" hangingPunct="1"/>
              <a:t>1</a:t>
            </a:fld>
            <a:endParaRPr lang="ru-RU" b="0" smtClean="0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C84CDDC-135D-401A-BBD9-7772CD060EEF}" type="slidenum">
              <a:rPr lang="ru-RU" b="0" smtClean="0"/>
              <a:pPr eaLnBrk="1" hangingPunct="1"/>
              <a:t>2</a:t>
            </a:fld>
            <a:endParaRPr lang="ru-RU" b="0" smtClean="0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A128121-57B1-404F-BA00-93C36CDDCEF2}" type="slidenum">
              <a:rPr lang="ru-RU" b="0" smtClean="0"/>
              <a:pPr eaLnBrk="1" hangingPunct="1"/>
              <a:t>3</a:t>
            </a:fld>
            <a:endParaRPr lang="ru-RU" b="0" smtClean="0"/>
          </a:p>
        </p:txBody>
      </p:sp>
      <p:sp>
        <p:nvSpPr>
          <p:cNvPr id="337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4255A9B-77DF-40B3-B616-1D104D8FFDA5}" type="slidenum">
              <a:rPr lang="ru-RU" b="0" smtClean="0"/>
              <a:pPr eaLnBrk="1" hangingPunct="1"/>
              <a:t>9</a:t>
            </a:fld>
            <a:endParaRPr lang="ru-RU" b="0" smtClean="0"/>
          </a:p>
        </p:txBody>
      </p:sp>
      <p:sp>
        <p:nvSpPr>
          <p:cNvPr id="348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601D8C-1C0A-448A-A02E-8EB3F35AEF6C}" type="slidenum">
              <a:rPr lang="ru-RU" b="0" smtClean="0"/>
              <a:pPr eaLnBrk="1" hangingPunct="1"/>
              <a:t>12</a:t>
            </a:fld>
            <a:endParaRPr lang="ru-RU" b="0" smtClean="0"/>
          </a:p>
        </p:txBody>
      </p:sp>
      <p:sp>
        <p:nvSpPr>
          <p:cNvPr id="358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C3DB0-E1BA-4ED0-9463-52A724B55A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056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9A864-4E9C-4DF1-B2D3-6FA34A27F9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239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59691-06E8-4BB0-971F-DE3118BC8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434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b="0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b="0"/>
            </a:p>
          </p:txBody>
        </p:sp>
        <p:sp>
          <p:nvSpPr>
            <p:cNvPr id="7" name="Полилиния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b="0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B7F3FB3-AB89-4AB0-94D5-C8A45A5473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2032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9D5DC-1B7D-4F4C-81FC-11406FB16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267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b="0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b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A7238F-5CCA-411F-9733-6B7F153D0E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3395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0A083D-8F15-4933-B116-BB0B76338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9266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C81B01-8407-4518-8F1A-D8D8002B0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7280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68A20D-49B5-48CE-B60E-F627A7832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7277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FFFC4-F5F6-463F-8549-DF4440DD74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8621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56F7BC-BAFF-4B81-BF19-059F8F1D0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224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3EB30-0909-41BC-8FBC-5E7566D4A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2933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b="0"/>
          </a:p>
        </p:txBody>
      </p:sp>
      <p:sp>
        <p:nvSpPr>
          <p:cNvPr id="6" name="Полилиния 1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5760 w 5760"/>
              <a:gd name="T3" fmla="*/ 0 h 528"/>
              <a:gd name="T4" fmla="*/ 5760 w 5760"/>
              <a:gd name="T5" fmla="*/ 528 h 528"/>
              <a:gd name="T6" fmla="*/ 48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b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b="0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b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99AD6BC-40F0-423D-A815-654733A43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5006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0445B-3184-4AD2-865B-2703AAEEA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1543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FBAF7-776C-4090-BDD0-7191A8328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476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3C2C5-9BA4-4096-AC0A-BDFAE57DB2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717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57FB7-77F6-463C-93B6-AE59874A1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806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32649-7567-41B6-BECE-B86A44027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601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0C90D-D0D3-43F4-B241-C2ADD2CD9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153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CD8CD-7B02-4FB0-AE92-608480B11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233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D7823-A4CF-4FAE-BA91-3E1866BED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097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475CB-6E85-47FD-841D-AA7C75397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5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6F027223-F45D-4832-A941-DD8FB4D9F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b="0"/>
          </a:p>
        </p:txBody>
      </p:sp>
      <p:sp>
        <p:nvSpPr>
          <p:cNvPr id="2051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5760 w 5760"/>
              <a:gd name="T3" fmla="*/ 0 h 528"/>
              <a:gd name="T4" fmla="*/ 5760 w 5760"/>
              <a:gd name="T5" fmla="*/ 528 h 528"/>
              <a:gd name="T6" fmla="*/ 48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b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B53B0801-7CD7-41A4-8A2B-12AA19F9C9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4" r:id="rId1"/>
    <p:sldLayoutId id="2147484050" r:id="rId2"/>
    <p:sldLayoutId id="2147484055" r:id="rId3"/>
    <p:sldLayoutId id="2147484056" r:id="rId4"/>
    <p:sldLayoutId id="2147484057" r:id="rId5"/>
    <p:sldLayoutId id="2147484058" r:id="rId6"/>
    <p:sldLayoutId id="2147484051" r:id="rId7"/>
    <p:sldLayoutId id="2147484059" r:id="rId8"/>
    <p:sldLayoutId id="2147484060" r:id="rId9"/>
    <p:sldLayoutId id="2147484052" r:id="rId10"/>
    <p:sldLayoutId id="214748405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0"/>
            <a:ext cx="8072494" cy="228599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FF0000"/>
                </a:solidFill>
              </a:rPr>
              <a:t>Первая </a:t>
            </a:r>
            <a:r>
              <a:rPr lang="ru-RU" sz="5400" dirty="0">
                <a:solidFill>
                  <a:srgbClr val="FF0000"/>
                </a:solidFill>
              </a:rPr>
              <a:t>медицинская помощь при травмах</a:t>
            </a:r>
          </a:p>
        </p:txBody>
      </p:sp>
      <p:pic>
        <p:nvPicPr>
          <p:cNvPr id="10243" name="Picture 3" descr="E:\Учебник ОБЖ 11 кл\ПМП при ранениях\Perelom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2500313"/>
            <a:ext cx="3119438" cy="205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E:\Учебник ОБЖ 11 кл\ПМП\841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2500313"/>
            <a:ext cx="2928937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8" y="214313"/>
            <a:ext cx="8686800" cy="6429375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b="1" smtClean="0"/>
              <a:t>   </a:t>
            </a:r>
            <a:r>
              <a:rPr lang="ru-RU" sz="2400" b="1" smtClean="0">
                <a:solidFill>
                  <a:srgbClr val="FF0000"/>
                </a:solidFill>
              </a:rPr>
              <a:t>Травма позвоночника, спины </a:t>
            </a:r>
            <a:r>
              <a:rPr lang="ru-RU" sz="2400" smtClean="0"/>
              <a:t>— одно из наиболее тяжелых повреждений, лишающих организм опоры, а при вовлечении в травматический процесс спинного мозга — функции внутренних органов и конечностей.</a:t>
            </a:r>
          </a:p>
          <a:p>
            <a:pPr>
              <a:buFontTx/>
              <a:buNone/>
            </a:pPr>
            <a:r>
              <a:rPr lang="ru-RU" sz="2400" smtClean="0"/>
              <a:t>    Повреждения спинного мозга и нервов могут вызвать паралич, потерю чувствительности или двигательной активности</a:t>
            </a:r>
          </a:p>
          <a:p>
            <a:pPr>
              <a:buFontTx/>
              <a:buNone/>
            </a:pPr>
            <a:r>
              <a:rPr lang="ru-RU" sz="2400" smtClean="0"/>
              <a:t>   Травмы позвоночника, спины подразделяются на ушибы и переломы с вовлечением или без вовлечения в травматический процесс спинного мозга. Травма может быть закрытой и открытой (ранения).</a:t>
            </a:r>
          </a:p>
          <a:p>
            <a:pPr>
              <a:buFontTx/>
              <a:buNone/>
            </a:pPr>
            <a:r>
              <a:rPr lang="ru-RU" sz="2400" i="1" smtClean="0"/>
              <a:t>    </a:t>
            </a:r>
            <a:r>
              <a:rPr lang="ru-RU" sz="2400" i="1" smtClean="0">
                <a:solidFill>
                  <a:srgbClr val="FF0000"/>
                </a:solidFill>
              </a:rPr>
              <a:t>Первая медицинская помощь</a:t>
            </a:r>
            <a:r>
              <a:rPr lang="ru-RU" sz="2400" i="1" smtClean="0"/>
              <a:t>: </a:t>
            </a:r>
            <a:r>
              <a:rPr lang="ru-RU" sz="2400" smtClean="0"/>
              <a:t>дать обезболивающее средство; уложить больного на спину; закрыть раны асептическими повязками.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ТРАВМАХ ГОЛОВЫ ИЛИ ПОЗВОНОЧНИКА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428750"/>
            <a:ext cx="8786812" cy="121443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По возможности держите голову и позвоночник пострадавшего в неподвижном состоянии, зафиксируйте руками голову пострадавшего с обеих сторон в том положении, в котором вы его обнаружили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928938"/>
            <a:ext cx="8786812" cy="121443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Поддерживайте проходимость дыхательных путей. В случае открывшейся рвоты переверните пострадавшего на бок для предотвращения закупорки дыхательных путей рвотными массами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42862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Следите за уровнем сознания и дыхания пострадавшего. Остановите наружное кровотечение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3" y="5357813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Поддерживайте температуру тела пострадавшего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260350"/>
            <a:ext cx="8785225" cy="6408738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Первая медицинская помощь при травмах груди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FF0000"/>
                </a:solidFill>
              </a:rPr>
              <a:t>Травма груди </a:t>
            </a:r>
            <a:r>
              <a:rPr lang="ru-RU" sz="2800" smtClean="0"/>
              <a:t>— это в первую очередь в разной степени выраженные нарушения функции дыхания и кровообращения, обусловленные расстройством дыхательных движений груди, уменьшением дыхательной емкости легких, кровопотерей и ограничением сократительной деятельности сердечной мышцы.</a:t>
            </a:r>
            <a:r>
              <a:rPr lang="en-US" sz="2800" smtClean="0"/>
              <a:t> </a:t>
            </a:r>
            <a:r>
              <a:rPr lang="ru-RU" sz="2800" smtClean="0"/>
              <a:t>Травмы груди делятся на ушибы, сдавления и ранения с повреждением или без повреждения остова груди и органов грудной полости.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ru-RU" sz="28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ПЕРЕЛОМЕ  РЕБЕР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71450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Дать пострадавшему обезболивающее средство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857500"/>
            <a:ext cx="8786812" cy="121443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Наложить  тугую бинтовую повязку на грудную клетку, делая первые ходы бинта в состоянии выдоха. При отсутствии бинта можно использовать полотенце, кусок ткани или простыню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43576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Придать  пострадавшему  возвышенное положение в положении сидя </a:t>
            </a:r>
            <a:r>
              <a:rPr lang="ru-RU" sz="2000">
                <a:solidFill>
                  <a:schemeClr val="tx1"/>
                </a:solidFill>
              </a:rPr>
              <a:t>(полулежа) 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ПЕРЕЛОМЕ  ГРУДИНЫ И ЗАКРЫТОМ ПНЕВМОТОРАКСЕ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500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Придать  пострадавшему  возвышенное положение с приподнятым изголовьем, освободить  место травмы от одежды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643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Дать пострадавшему обезболивающее средство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407193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Если есть возможность, дать пострадавшему кислород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3" y="54292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Срочно вызвать скорую помощь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ПЕРЕЛОМЕ  ГРУДИНЫ И ОТКРЫТОМ ПНЕВМОТОРАКСЕ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500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Придать  пострадавшему  возвышенное положение с приподнятым изголовьем, освободить  место травмы от одежды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643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Обработать края раны и прикрыть рану салфетками, наложить герметизирующую повязку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3857625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Если есть возможность, дать пострадавшему кислород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3" y="5286375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Срочно вызвать скорую помощь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3" y="142875"/>
            <a:ext cx="8901112" cy="571500"/>
          </a:xfrm>
        </p:spPr>
        <p:txBody>
          <a:bodyPr/>
          <a:lstStyle/>
          <a:p>
            <a:r>
              <a:rPr lang="ru-RU" sz="2600" b="1" smtClean="0">
                <a:solidFill>
                  <a:srgbClr val="FF0000"/>
                </a:solidFill>
              </a:rPr>
              <a:t>Первая медицинская помощь при травмах живота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857250"/>
            <a:ext cx="8643937" cy="2143125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b="1" smtClean="0"/>
              <a:t>    </a:t>
            </a:r>
            <a:r>
              <a:rPr lang="ru-RU" sz="1800" b="1" smtClean="0">
                <a:solidFill>
                  <a:srgbClr val="FF0000"/>
                </a:solidFill>
              </a:rPr>
              <a:t>Травма живота </a:t>
            </a:r>
            <a:r>
              <a:rPr lang="ru-RU" sz="1800" smtClean="0"/>
              <a:t>возникает от резкого механического воздействия на переднюю брюшную стенку, органы брюшной полости и забрюшинного пространства, приводит к выраженным нарушениям функции дыхания и кровообращения, а в ряде случаев, при разрывах внутренних органов, к внутренним кровотечениям, острому перитониту, шоку.</a:t>
            </a:r>
          </a:p>
          <a:p>
            <a:pPr>
              <a:buFontTx/>
              <a:buNone/>
            </a:pPr>
            <a:r>
              <a:rPr lang="ru-RU" sz="1800" smtClean="0"/>
              <a:t>      </a:t>
            </a:r>
            <a:r>
              <a:rPr lang="ru-RU" sz="1800" b="1" smtClean="0">
                <a:solidFill>
                  <a:srgbClr val="FF0000"/>
                </a:solidFill>
              </a:rPr>
              <a:t>При травмах живота пострадавшему нельзя употреблять никакие таблетки, воду, пищу.</a:t>
            </a:r>
          </a:p>
          <a:p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28875" y="3214688"/>
            <a:ext cx="6500813" cy="642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Ушиб брюшной стенки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28875" y="4000500"/>
            <a:ext cx="6500813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Закрытые повреждения живота, сопровождающиеся внутрибрюшным кровотечением</a:t>
            </a:r>
            <a:endParaRPr lang="ru-RU" b="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28875" y="4929188"/>
            <a:ext cx="6500813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Закрытые повреждения живота, сопровождающиеся разрывом того или иного полого органа</a:t>
            </a:r>
            <a:endParaRPr lang="ru-RU" b="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28875" y="5857875"/>
            <a:ext cx="6500813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Ранения живота (открытые и закрытые)</a:t>
            </a:r>
          </a:p>
        </p:txBody>
      </p:sp>
      <p:sp>
        <p:nvSpPr>
          <p:cNvPr id="12" name="Выноска со стрелкой вправо 11"/>
          <p:cNvSpPr/>
          <p:nvPr/>
        </p:nvSpPr>
        <p:spPr>
          <a:xfrm>
            <a:off x="214313" y="3429000"/>
            <a:ext cx="2071687" cy="257175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Травмы живота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ПОВРЕЖДЕНИИ ЖИВОТА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500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Уложить пострадавшего на носилки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643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При внутрибрюшном кровотечении приложить к животу холод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50" y="3857625"/>
            <a:ext cx="8786813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Срочно доставить пострадавшего в медицинское учреждение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РАНЕНИИ ЖИВОТА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500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Наложить на ране стерильную повязку, укрепив ее полосками лейкопластыря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643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Если обнажились внутренние органы, нужно накрыть их чистой влажной тканью или стерильными салфетками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50" y="3857625"/>
            <a:ext cx="8786813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Срочно доставить пострадавшего в медицинское учреждение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50" y="5143500"/>
            <a:ext cx="8786813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Транспортировать пострадавшего осуществлять на носилках в положении лежа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</a:rPr>
              <a:t>Первая медицинская помощь при травмах в области таза</a:t>
            </a:r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8" y="1428750"/>
            <a:ext cx="8929687" cy="51435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  </a:t>
            </a:r>
            <a:r>
              <a:rPr lang="ru-RU" sz="2500" smtClean="0">
                <a:solidFill>
                  <a:srgbClr val="FF0000"/>
                </a:solidFill>
              </a:rPr>
              <a:t>Травмы тазовой области </a:t>
            </a:r>
            <a:r>
              <a:rPr lang="ru-RU" sz="2500" smtClean="0"/>
              <a:t>– комплекс самых разнообразных повреждений костей таза и прилегающих к нему мягких тканей и внутренних органов.</a:t>
            </a:r>
          </a:p>
          <a:p>
            <a:pPr>
              <a:buFontTx/>
              <a:buNone/>
            </a:pPr>
            <a:r>
              <a:rPr lang="ru-RU" sz="2500" smtClean="0"/>
              <a:t>   Травмы тазовой области подразделяются на ушибы, сдавливания и ранения. Пострадавший жалуется на боль, не может поднять прямую ногу и, сгибая ее в коленном суставе, волочит стопу. При бессознательном состоянии пострадавшего определить перелом костей таза можно по следующим признакам: смещению кверху какой-либо половины таза, деформации костей таза, укорочению бедра.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785225" cy="6480175"/>
          </a:xfrm>
        </p:spPr>
        <p:txBody>
          <a:bodyPr/>
          <a:lstStyle/>
          <a:p>
            <a:pPr marL="92075" indent="-92075" algn="ctr" eaLnBrk="1" hangingPunct="1">
              <a:lnSpc>
                <a:spcPct val="80000"/>
              </a:lnSpc>
              <a:buFontTx/>
              <a:buNone/>
              <a:tabLst>
                <a:tab pos="357188" algn="l"/>
              </a:tabLst>
            </a:pPr>
            <a:r>
              <a:rPr lang="ru-RU" sz="2500" b="1" smtClean="0">
                <a:solidFill>
                  <a:srgbClr val="FF0000"/>
                </a:solidFill>
                <a:latin typeface="Times New Roman" pitchFamily="18" charset="0"/>
              </a:rPr>
              <a:t>Первая медицинская помощь при травмах опорно-двигательного аппарата</a:t>
            </a:r>
            <a:endParaRPr lang="ru-RU" sz="250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92075" indent="-92075" eaLnBrk="1" hangingPunct="1">
              <a:lnSpc>
                <a:spcPct val="80000"/>
              </a:lnSpc>
              <a:buFontTx/>
              <a:buNone/>
              <a:tabLst>
                <a:tab pos="357188" algn="l"/>
              </a:tabLst>
            </a:pPr>
            <a:r>
              <a:rPr lang="ru-RU" sz="2500" smtClean="0">
                <a:latin typeface="Times New Roman" pitchFamily="18" charset="0"/>
              </a:rPr>
              <a:t>Травмы опорно-двигательного аппарата являются наиболее распространенными (от обычных синяков до тяжелых переломов и вывихов). Первая помощь при подобных травмах направлена на уменьшение боли и предотвращение дальнейших повреждений.</a:t>
            </a:r>
          </a:p>
          <a:p>
            <a:pPr marL="92075" indent="-92075" eaLnBrk="1" hangingPunct="1">
              <a:lnSpc>
                <a:spcPct val="80000"/>
              </a:lnSpc>
              <a:buFontTx/>
              <a:buNone/>
              <a:tabLst>
                <a:tab pos="357188" algn="l"/>
              </a:tabLst>
            </a:pPr>
            <a:r>
              <a:rPr lang="ru-RU" sz="2500" smtClean="0">
                <a:latin typeface="Times New Roman" pitchFamily="18" charset="0"/>
              </a:rPr>
              <a:t>Их можно получить при различных обстоятельствах: падении, неловком или неожиданном движении либо при автомобильной аварии.</a:t>
            </a:r>
          </a:p>
          <a:p>
            <a:pPr marL="92075" indent="-92075" eaLnBrk="1" hangingPunct="1">
              <a:lnSpc>
                <a:spcPct val="80000"/>
              </a:lnSpc>
              <a:buFontTx/>
              <a:buNone/>
              <a:tabLst>
                <a:tab pos="357188" algn="l"/>
              </a:tabLst>
            </a:pPr>
            <a:r>
              <a:rPr lang="ru-RU" sz="2500" smtClean="0">
                <a:latin typeface="Times New Roman" pitchFamily="18" charset="0"/>
              </a:rPr>
              <a:t>Существует четыре основных вида травм опорно-двигательной системы: переломы, вывихи, разрывы и растяжения связок, мышц и сухожилий, ушибы.</a:t>
            </a:r>
            <a:endParaRPr lang="ru-RU" sz="2500" b="1" smtClean="0">
              <a:latin typeface="Times New Roman" pitchFamily="18" charset="0"/>
            </a:endParaRPr>
          </a:p>
          <a:p>
            <a:pPr marL="92075" indent="-92075" eaLnBrk="1" hangingPunct="1">
              <a:lnSpc>
                <a:spcPct val="80000"/>
              </a:lnSpc>
              <a:buFontTx/>
              <a:buNone/>
              <a:tabLst>
                <a:tab pos="357188" algn="l"/>
              </a:tabLst>
            </a:pPr>
            <a:r>
              <a:rPr lang="ru-RU" sz="2500" b="1" smtClean="0">
                <a:solidFill>
                  <a:srgbClr val="FF0000"/>
                </a:solidFill>
                <a:latin typeface="Times New Roman" pitchFamily="18" charset="0"/>
              </a:rPr>
              <a:t>Перелом</a:t>
            </a:r>
            <a:r>
              <a:rPr lang="ru-RU" sz="2500" b="1" smtClean="0">
                <a:latin typeface="Times New Roman" pitchFamily="18" charset="0"/>
              </a:rPr>
              <a:t> </a:t>
            </a:r>
            <a:r>
              <a:rPr lang="ru-RU" sz="2500" smtClean="0">
                <a:latin typeface="Times New Roman" pitchFamily="18" charset="0"/>
              </a:rPr>
              <a:t>— это нарушение целостности кости</a:t>
            </a:r>
            <a:r>
              <a:rPr lang="en-US" sz="2500" smtClean="0">
                <a:latin typeface="Times New Roman" pitchFamily="18" charset="0"/>
              </a:rPr>
              <a:t> </a:t>
            </a:r>
            <a:r>
              <a:rPr lang="ru-RU" sz="2500" smtClean="0">
                <a:latin typeface="Times New Roman" pitchFamily="18" charset="0"/>
              </a:rPr>
              <a:t>в результате механического воздействия. Переломы бывают открытыми и закрытыми.</a:t>
            </a:r>
            <a:endParaRPr lang="ru-RU" sz="2500" b="1" smtClean="0">
              <a:latin typeface="Times New Roman" pitchFamily="18" charset="0"/>
            </a:endParaRPr>
          </a:p>
          <a:p>
            <a:pPr marL="92075" indent="-92075" eaLnBrk="1" hangingPunct="1">
              <a:lnSpc>
                <a:spcPct val="80000"/>
              </a:lnSpc>
              <a:buFontTx/>
              <a:buNone/>
              <a:tabLst>
                <a:tab pos="357188" algn="l"/>
              </a:tabLst>
            </a:pPr>
            <a:r>
              <a:rPr lang="ru-RU" sz="2500" b="1" smtClean="0">
                <a:solidFill>
                  <a:srgbClr val="FF0000"/>
                </a:solidFill>
                <a:latin typeface="Times New Roman" pitchFamily="18" charset="0"/>
              </a:rPr>
              <a:t>Вывих </a:t>
            </a:r>
            <a:r>
              <a:rPr lang="ru-RU" sz="2500" smtClean="0">
                <a:latin typeface="Times New Roman" pitchFamily="18" charset="0"/>
              </a:rPr>
              <a:t>— это смещение кости по отношению к ее нормальному положению в суставе. Вывихи обычно происходят при воздействии большой силы.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ПЕРЕЛОМЕ  КОСТЕЙ ТАЗА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500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Уложить  пострадавшего на спину, на твердый щит (доски, фанеру)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643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Под колени положить скатанное одеяло или пальто так, чтобы нижние конечности были согнуты в коленях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3786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Дать пострадавшему обезболивающее средство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3" y="514350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Срочно вызвать скорую помощь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785225" cy="648017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FF0000"/>
                </a:solidFill>
                <a:latin typeface="Times New Roman" pitchFamily="18" charset="0"/>
              </a:rPr>
              <a:t>Разрыв</a:t>
            </a:r>
            <a:r>
              <a:rPr lang="ru-RU" sz="2800" b="1" smtClean="0">
                <a:latin typeface="Times New Roman" pitchFamily="18" charset="0"/>
              </a:rPr>
              <a:t> – </a:t>
            </a:r>
            <a:r>
              <a:rPr lang="ru-RU" sz="2800" smtClean="0">
                <a:latin typeface="Times New Roman" pitchFamily="18" charset="0"/>
              </a:rPr>
              <a:t>быстрое механическое воздействие на мягкие ткани с большой силой может вызвать разрывы связок, мышц, сосудов и нервов. Наиболее часто наблюдаются разрывы тканей на руках и ногах.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FF0000"/>
                </a:solidFill>
                <a:latin typeface="Times New Roman" pitchFamily="18" charset="0"/>
              </a:rPr>
              <a:t>Растяжение</a:t>
            </a:r>
            <a:r>
              <a:rPr lang="ru-RU" sz="2800" b="1" smtClean="0">
                <a:latin typeface="Times New Roman" pitchFamily="18" charset="0"/>
              </a:rPr>
              <a:t> - </a:t>
            </a:r>
            <a:r>
              <a:rPr lang="ru-RU" sz="2800" smtClean="0">
                <a:latin typeface="Times New Roman" pitchFamily="18" charset="0"/>
              </a:rPr>
              <a:t>механическое воздействие на мягкие ткани не очень большой силы в виде продольной тяги. Наиболее распространенными являются растяжения мышц шеи, спины, бедра или голени.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FF0000"/>
                </a:solidFill>
                <a:latin typeface="Times New Roman" pitchFamily="18" charset="0"/>
              </a:rPr>
              <a:t>Ушиб</a:t>
            </a:r>
            <a:r>
              <a:rPr lang="ru-RU" sz="2800" b="1" smtClean="0">
                <a:latin typeface="Times New Roman" pitchFamily="18" charset="0"/>
              </a:rPr>
              <a:t> – </a:t>
            </a:r>
            <a:r>
              <a:rPr lang="ru-RU" sz="2800" smtClean="0">
                <a:latin typeface="Times New Roman" pitchFamily="18" charset="0"/>
              </a:rPr>
              <a:t>закрытые повреждения тканей возникающие при ударе твердым тупым предметом или падении на твердую поверхность. При этом могут быть повреждены не только кожные покровы, но и глубоко расположенные органы грудной клетки и полости живота.</a:t>
            </a:r>
            <a:endParaRPr lang="ru-RU" sz="2800" b="1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75" y="285750"/>
            <a:ext cx="8786813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УШИБАХ, РАСТЯЖЕНИЯХ И РАЗРЫВАХ СВЯЗОК И МЫШЦ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5" y="1357313"/>
            <a:ext cx="8786813" cy="64293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Наложить холод на поврежденное место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5" y="2143125"/>
            <a:ext cx="8786813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Наложить  на поврежденное место тугую повязку</a:t>
            </a:r>
          </a:p>
          <a:p>
            <a:pPr algn="ctr">
              <a:defRPr/>
            </a:pP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75" y="3357563"/>
            <a:ext cx="8786813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Дать пострадавшему обезболивающее средство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75" y="4572000"/>
            <a:ext cx="8786813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Обеспечить поврежденной конечности покой и придать ей возвышенное положение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75" y="5715000"/>
            <a:ext cx="8786813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Доставить пострадавшего в медицинское учреждение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75" y="285750"/>
            <a:ext cx="8786813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ВЫВИХАХ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500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Обеспечить поврежденной конечности покой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643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Наложить  на поврежденное место тугую повязку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400050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Дать пострадавшему обезболивающее средство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3" y="5286375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Доставить пострадавшего в медицинское учреждение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ОТКРЫТЫХ ПЕРЕЛОМАХ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357313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Остановить кровотечение и обработать края раны антисептиком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428875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На рану в области перелома наложить стерильную повязку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350043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Дать пострадавшему обезболивающее средство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3" y="464343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Провести  иммобилизацию (обездвиживание) конечности в том положении, в котором она оказалась в момент повреждения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313" y="571500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Доставить пострадавшего в медицинское учреждение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ЗАКРЫТЫХ ПЕРЕЛОМАХ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55006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Доставить пострадавшего в медицинское учреждение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171450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Провести  иммобилизацию (обездвижить место перелома)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350043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Дать пострадавшему обезболивающее средство и положить на место травмы холод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715375" cy="635793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i="1" smtClean="0">
                <a:latin typeface="Times New Roman" pitchFamily="18" charset="0"/>
              </a:rPr>
              <a:t>  </a:t>
            </a:r>
            <a:r>
              <a:rPr lang="ru-RU" b="1" i="1" smtClean="0">
                <a:solidFill>
                  <a:srgbClr val="FF0000"/>
                </a:solidFill>
                <a:latin typeface="Times New Roman" pitchFamily="18" charset="0"/>
              </a:rPr>
              <a:t>Профилактика травм опорно-двигательного аппарата. </a:t>
            </a:r>
          </a:p>
          <a:p>
            <a:pPr>
              <a:buFontTx/>
              <a:buNone/>
            </a:pPr>
            <a:r>
              <a:rPr lang="ru-RU" smtClean="0">
                <a:latin typeface="Times New Roman" pitchFamily="18" charset="0"/>
              </a:rPr>
              <a:t>  Физические упражнения благотворно влияют на опорно-двигательную систему в целом и на отдельные группы мышц. Эффективная программа физической подготовки (бег, ходьба, аэробика, велоспорт, плавание, лыжи) способствует укреплению организма и профилактике травм.</a:t>
            </a:r>
          </a:p>
          <a:p>
            <a:endParaRPr lang="ru-RU" smtClean="0"/>
          </a:p>
        </p:txBody>
      </p:sp>
      <p:pic>
        <p:nvPicPr>
          <p:cNvPr id="17411" name="Picture 3" descr="E:\Учебник ОБЖ 11 кл\ПМП при ранениях\26840CF4CF00515Eskoraja_112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888" y="4429125"/>
            <a:ext cx="37179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785225" cy="648017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solidFill>
                  <a:srgbClr val="FF0000"/>
                </a:solidFill>
                <a:latin typeface="Times New Roman" pitchFamily="18" charset="0"/>
              </a:rPr>
              <a:t>Первая медицинская помощь при черепно-мозговой травме и повреждении позвоночника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solidFill>
                  <a:srgbClr val="FF0000"/>
                </a:solidFill>
                <a:latin typeface="Times New Roman" pitchFamily="18" charset="0"/>
              </a:rPr>
              <a:t>Черепно-мозговая травма </a:t>
            </a:r>
            <a:r>
              <a:rPr lang="ru-RU" sz="2800" smtClean="0">
                <a:latin typeface="Times New Roman" pitchFamily="18" charset="0"/>
              </a:rPr>
              <a:t>наиболее жизнеопасный вид травмы, в основе которой могут лежать контузия головного мозга либо разрушения его вещества. Повреждение мозга часто связано с травмами позвоночника. У людей, перенесших черепную или позвоночную травму, могут наступить значительные нарушения физического или невралгического характера, в том числе паралич, речевые нарушения, проблемы с памятью, а также психические расстройства. Многие пострадавшие остаются инвалидами на всю жизнь.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</a:rPr>
              <a:t>Черепно-мозговые травмы по механизму разделяются на ушибы, сдавления и ранения, а по своим проявлениям и характеру изменений на сотрясения и ушибы головного мозга с повреждением или без повреждения костей, оболочек, вещества мозга.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463</TotalTime>
  <Words>1193</Words>
  <Application>Microsoft Office PowerPoint</Application>
  <PresentationFormat>Экран (4:3)</PresentationFormat>
  <Paragraphs>102</Paragraphs>
  <Slides>20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Lucida Sans Unicode</vt:lpstr>
      <vt:lpstr>Wingdings 3</vt:lpstr>
      <vt:lpstr>Verdana</vt:lpstr>
      <vt:lpstr>Wingdings 2</vt:lpstr>
      <vt:lpstr>Times New Roman</vt:lpstr>
      <vt:lpstr>Оформление по умолчанию</vt:lpstr>
      <vt:lpstr>Открытая</vt:lpstr>
      <vt:lpstr>Первая медицинская помощь при травмах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Первая медицинская помощь при травмах живота</vt:lpstr>
      <vt:lpstr>Презентация PowerPoint</vt:lpstr>
      <vt:lpstr>Презентация PowerPoint</vt:lpstr>
      <vt:lpstr>Первая медицинская помощь при травмах в области таза</vt:lpstr>
      <vt:lpstr>Презентация PowerPoint</vt:lpstr>
    </vt:vector>
  </TitlesOfParts>
  <Company>Off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2.3. Первая медицинская помощь при травмах</dc:title>
  <dc:creator>Nik</dc:creator>
  <cp:lastModifiedBy>Admin</cp:lastModifiedBy>
  <cp:revision>46</cp:revision>
  <dcterms:created xsi:type="dcterms:W3CDTF">2008-02-14T18:14:33Z</dcterms:created>
  <dcterms:modified xsi:type="dcterms:W3CDTF">2013-02-01T19:17:28Z</dcterms:modified>
</cp:coreProperties>
</file>