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818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1430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200"/>
            <a:ext cx="6400800" cy="1066800"/>
          </a:xfrm>
        </p:spPr>
        <p:txBody>
          <a:bodyPr/>
          <a:lstStyle>
            <a:lvl1pPr marL="0" indent="0" algn="ctr">
              <a:buFontTx/>
              <a:buNone/>
              <a:defRPr sz="3600"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096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960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96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838200"/>
            <a:ext cx="21717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838200"/>
            <a:ext cx="63627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838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fld id="{74B43FFC-4C99-4C02-9EC0-8307BB8532BB}" type="datetimeFigureOut">
              <a:rPr lang="ru-RU" smtClean="0"/>
              <a:t>19.11.2012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88C32D9-F4FF-4292-A739-601E9D5524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8029604" cy="1781188"/>
          </a:xfrm>
        </p:spPr>
        <p:txBody>
          <a:bodyPr/>
          <a:lstStyle/>
          <a:p>
            <a:r>
              <a:rPr lang="ru-RU" dirty="0" smtClean="0"/>
              <a:t>Нефтяная промышленность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857628"/>
            <a:ext cx="6400800" cy="1066800"/>
          </a:xfrm>
        </p:spPr>
        <p:txBody>
          <a:bodyPr/>
          <a:lstStyle/>
          <a:p>
            <a:r>
              <a:rPr lang="ru-RU" dirty="0" smtClean="0"/>
              <a:t>Россия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42844" y="868950"/>
            <a:ext cx="385765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 первой находке нефти в России было сообщено 2 января 1703 года в русской газете «Ведомости». Однако в течение XVIII века разработка нефтяных месторождений являлась убыточной из-за крайне узкого практического применения продукта.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После территориальных приобретений в районе Баку в начале XIX века основным нефтяным районом России стал Кавказ. После изобретения керосиновой лампы в 1853 году спрос на нефть возрос многократно.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Первая нефтяная скважина (разведочная) промышленным способом была пробурена на Апшеронском полуострове в 1847 году, первая эксплуатационная скважина пробурена на р.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Кудако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на Кубани в 1864 году.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9" name="Рисунок 8" descr="Brockhaus_and_Efron_Encyclopedic_Dictionary_b54_06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6042" y="1"/>
            <a:ext cx="3887957" cy="4572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Brockhaus_and_Efron_Encyclopedic_Dictionary_b54_066-1.jpg"/>
          <p:cNvPicPr>
            <a:picLocks noChangeAspect="1"/>
          </p:cNvPicPr>
          <p:nvPr/>
        </p:nvPicPr>
        <p:blipFill>
          <a:blip r:embed="rId3" cstate="print"/>
          <a:srcRect l="38975" t="68750" r="20601" b="4166"/>
          <a:stretch>
            <a:fillRect/>
          </a:stretch>
        </p:blipFill>
        <p:spPr>
          <a:xfrm>
            <a:off x="4000496" y="3071810"/>
            <a:ext cx="4286280" cy="33770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643570" y="1142984"/>
            <a:ext cx="335755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Основанное в 1879 году «Товарищество нефтяного производства братьев Нобель» вело нефтедобычу и нефтепереработку в Баку, создало собственную транспортную и сбытовую сеть, включавшую нефтепроводы, танкеры, вагоны-цистерны и нефтебазы с причалами и железнодорожными ветками. В конце XIX века в нефтедобывающую отрасль были допущены иностранцы и, в частности, Ротшильд и Рокфеллер.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 1913 году в России было добыто 9,093 млн. тонн нефти, что равняется 555,1 млн. пудов.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o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5286412" cy="3964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44" y="928670"/>
            <a:ext cx="342902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Войны и революционные события в России ввергли нефтедобычу в кризис. Только в 1920-е годы стало возможным говорить о восстановлении отрасли. С освоением с 1932-ого нефтяных месторождений между Волгой и Уралом создавалась вторая (после Баку) крупная база нефтяной промышленности СССР.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 1960 года в СССР были освоены огромные месторождения Поволжья, </a:t>
            </a:r>
            <a:r>
              <a:rPr kumimoji="0" lang="ru-RU" sz="1600" b="0" i="0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Тимано-Печоры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и Западной Сибири. После распада Советского Союза государственные предприятия были акционированы, и значительная их часть перешла в частные руки.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img34363_Dobyicha_neft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928670"/>
            <a:ext cx="5214974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628" y="928670"/>
            <a:ext cx="400049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 1990-е годы нефтяной сектор России был по большей части акционирован, а в частные руки на различных основаниях были переведены наиболее выгодные активы сектора.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 1992—1999 годах были введены в действия мощности по добыче и переработке нефти на 0,3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тонн.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 2003 году руководство страны предприняло действия по банкротству одной из крупнейших нефтяных компаний «ЮКОС» и распродажи её активов, которые в основном достались государственной компании «Роснефть». Государственной компанией (с лета 2005) «Газпром» был куплен менее крупный частный актив «Сибнефть».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 2000—2008 годах были введены в действия мощности по добыче и переработке нефти на 20,7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тонн.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4" name="Рисунок 3" descr="neft_r055.jpg"/>
          <p:cNvPicPr>
            <a:picLocks noChangeAspect="1"/>
          </p:cNvPicPr>
          <p:nvPr/>
        </p:nvPicPr>
        <p:blipFill>
          <a:blip r:embed="rId2" cstate="print"/>
          <a:srcRect l="1038" r="30469"/>
          <a:stretch>
            <a:fillRect/>
          </a:stretch>
        </p:blipFill>
        <p:spPr>
          <a:xfrm flipH="1">
            <a:off x="357158" y="1425448"/>
            <a:ext cx="4572031" cy="44667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2844" y="1000108"/>
            <a:ext cx="307183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Согласно данным Госкомстата РФ в 2007 году добыто 491 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тонн нефти, что на 2,1 % больше, чем в 2006 году, в результате темпы роста добычи нефти в России превысили темпы роста мирового спроса на нефть более чем в полтора раза.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 данным статистического агентства США в 2007 году потребление переработанной нефти в России составило 28,9 % от добычи нефти — 2,8 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баррелей в день. Чистый экспорт нефти и нефтепродуктов составил 71,1 % от добычи нефти — 6,9 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баррелей в день.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267285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000240"/>
            <a:ext cx="5286412" cy="39648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0e03bc78601963259f0025881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071546"/>
            <a:ext cx="2071702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357950" y="928670"/>
            <a:ext cx="264317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Нефть является главной статьёй российского экспорта, составляя, по данным за 2009 год, 33 % экспорта в денежном выражении (вместе с нефтепродуктами — 49 %). Кроме того, от уровня цен на нефть и нефтепродукты существенно зависят цены на третий основной компонент экспорта — природный газ.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Показатели экспорта нефти и нефтепродуктов и их место в платёжном балансе России по данным Банка России (следующий слайд).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5" name="Рисунок 4" descr="img_48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785926"/>
            <a:ext cx="5572164" cy="40719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20080908171331!Oil&amp;gas_portal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345" y="976099"/>
            <a:ext cx="2013143" cy="1879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14288"/>
          <a:ext cx="9144000" cy="664371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10438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Год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Экспорт сырой нефти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Экспорт нефтепродуктов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Экспорт всего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Сальдо торгового баланса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Сальдо счёта текущих операций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5355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млрд. долл. США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%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млрд. долл. США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%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млрд. долл. США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млрд. долл. США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млрд. долл. США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10,2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19,8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9,7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51,7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-0,1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10,3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17,5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58,6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12,6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9,0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1994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10,5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15,5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4,1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6,1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67,4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16,9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1995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13,3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16,2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6,1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82,4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19,8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1996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15,9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17,7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8,4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89,7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21,6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1997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17,0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86,9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-0,1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1998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13,8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4,3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5,7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74,4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16,4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0,2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1999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18,7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5,4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7,2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75,6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36,0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24,6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2000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25,3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24,1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10,4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105,0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60,2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46,8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2001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25,0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24,5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9,4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9,2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101,9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48,1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33,9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29,1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27,1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11,3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107,3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46,3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29,1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2003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39,7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29,2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135,9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59,9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35,4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2004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59,0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32,2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19,3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183,2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85,8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59,5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2005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83,4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34,2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33,8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13,9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243,8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118,4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84,6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2006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102,3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33,7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44,7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303,6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139,3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94,7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2007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121,5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34,3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52,2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14,7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354,4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130,9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77,8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2008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161,1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34,2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79,9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16,9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471,6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179,7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103,7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  <a:tr h="281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128184"/>
                          </a:solidFill>
                        </a:rPr>
                        <a:t>2009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100,6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33,2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48,1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15,9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303,4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128184"/>
                          </a:solidFill>
                        </a:rPr>
                        <a:t>111,6</a:t>
                      </a:r>
                      <a:endParaRPr lang="ru-RU" sz="10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128184"/>
                          </a:solidFill>
                        </a:rPr>
                        <a:t>49,0</a:t>
                      </a:r>
                      <a:endParaRPr lang="ru-RU" sz="10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003" marR="27003" marT="8439" marB="8439" anchor="ctr"/>
                </a:tc>
              </a:tr>
            </a:tbl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000108"/>
          <a:ext cx="7643868" cy="56436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10967"/>
                <a:gridCol w="1910967"/>
                <a:gridCol w="1910967"/>
                <a:gridCol w="1910967"/>
              </a:tblGrid>
              <a:tr h="41981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Нефтяная компания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Чистая прибыль, млрд. долл.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5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2006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2007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4 кв. 2007 −</a:t>
                      </a:r>
                      <a:br>
                        <a:rPr lang="ru-RU" sz="1300" dirty="0">
                          <a:solidFill>
                            <a:srgbClr val="128184"/>
                          </a:solidFill>
                        </a:rPr>
                      </a:b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3 кв. 2008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smtClean="0">
                          <a:solidFill>
                            <a:srgbClr val="128184"/>
                          </a:solidFill>
                        </a:rPr>
                        <a:t>Роснефть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3,5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12,9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13,3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err="1" smtClean="0">
                          <a:solidFill>
                            <a:srgbClr val="128184"/>
                          </a:solidFill>
                        </a:rPr>
                        <a:t>Лукойл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7,5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9,5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13,0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smtClean="0">
                          <a:solidFill>
                            <a:srgbClr val="128184"/>
                          </a:solidFill>
                        </a:rPr>
                        <a:t>ТНК-BP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6,4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5,7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8,3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56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err="1" smtClean="0">
                          <a:solidFill>
                            <a:srgbClr val="128184"/>
                          </a:solidFill>
                        </a:rPr>
                        <a:t>Сургутнефтегаз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2,8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3,5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6,3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56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>
                          <a:solidFill>
                            <a:srgbClr val="128184"/>
                          </a:solidFill>
                        </a:rPr>
                        <a:t>Газпром </a:t>
                      </a:r>
                      <a:r>
                        <a:rPr lang="ru-RU" sz="1300" u="none" strike="noStrike" dirty="0" smtClean="0">
                          <a:solidFill>
                            <a:srgbClr val="128184"/>
                          </a:solidFill>
                        </a:rPr>
                        <a:t>нефть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3,7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4,1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5,9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err="1" smtClean="0">
                          <a:solidFill>
                            <a:srgbClr val="128184"/>
                          </a:solidFill>
                        </a:rPr>
                        <a:t>Татнефть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1,1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1,7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1,9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err="1" smtClean="0">
                          <a:solidFill>
                            <a:srgbClr val="128184"/>
                          </a:solidFill>
                        </a:rPr>
                        <a:t>Славнефть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1,2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0,7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0,5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494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u="none" strike="noStrike" dirty="0" err="1" smtClean="0">
                          <a:solidFill>
                            <a:srgbClr val="128184"/>
                          </a:solidFill>
                        </a:rPr>
                        <a:t>Башнефть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0,3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0,4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0,5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  <a:tr h="56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Итого для TOP-8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26,5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>
                          <a:solidFill>
                            <a:srgbClr val="128184"/>
                          </a:solidFill>
                        </a:rPr>
                        <a:t>38,5</a:t>
                      </a:r>
                      <a:endParaRPr lang="ru-RU" sz="140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300" dirty="0">
                          <a:solidFill>
                            <a:srgbClr val="128184"/>
                          </a:solidFill>
                        </a:rPr>
                        <a:t>49,7</a:t>
                      </a:r>
                      <a:endParaRPr lang="ru-RU" sz="1400" dirty="0">
                        <a:solidFill>
                          <a:srgbClr val="128184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09" marR="39509" marT="39509" marB="39509" anchor="ctr"/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-214346" y="142852"/>
            <a:ext cx="93583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Добычей нефти занимаются несколько нефтяных компаний, крупнейшими из которых по результатам 2007 года являются ОАО «Роснефть», ОАО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Лукойл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» и ОАО «ТНК-BP».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mbri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491880" y="6458738"/>
            <a:ext cx="2736304" cy="40466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smtClean="0">
                <a:hlinkClick r:id="rId2"/>
              </a:rPr>
              <a:t>Prezentacii.com</a:t>
            </a:r>
            <a:endParaRPr lang="ru-RU" sz="24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72117">
  <a:themeElements>
    <a:clrScheme name="Тема Office 12">
      <a:dk1>
        <a:srgbClr val="969696"/>
      </a:dk1>
      <a:lt1>
        <a:srgbClr val="FFFFFF"/>
      </a:lt1>
      <a:dk2>
        <a:srgbClr val="99EFF1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7F7F7F"/>
      </a:accent4>
      <a:accent5>
        <a:srgbClr val="DAEDEF"/>
      </a:accent5>
      <a:accent6>
        <a:srgbClr val="2D2D8A"/>
      </a:accent6>
      <a:hlink>
        <a:srgbClr val="009999"/>
      </a:hlink>
      <a:folHlink>
        <a:srgbClr val="669900"/>
      </a:folHlink>
    </a:clrScheme>
    <a:fontScheme name="Тема Offic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336699"/>
        </a:dk1>
        <a:lt1>
          <a:srgbClr val="FFFFFF"/>
        </a:lt1>
        <a:dk2>
          <a:srgbClr val="87BBDF"/>
        </a:dk2>
        <a:lt2>
          <a:srgbClr val="E3EBF1"/>
        </a:lt2>
        <a:accent1>
          <a:srgbClr val="0099CC"/>
        </a:accent1>
        <a:accent2>
          <a:srgbClr val="468A4B"/>
        </a:accent2>
        <a:accent3>
          <a:srgbClr val="C3DAEC"/>
        </a:accent3>
        <a:accent4>
          <a:srgbClr val="DADADA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777777"/>
        </a:dk1>
        <a:lt1>
          <a:srgbClr val="FFFFFF"/>
        </a:lt1>
        <a:dk2>
          <a:srgbClr val="B7B9AF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D8D9D4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E3E5C"/>
        </a:dk1>
        <a:lt1>
          <a:srgbClr val="FFFFFF"/>
        </a:lt1>
        <a:dk2>
          <a:srgbClr val="5C87A4"/>
        </a:dk2>
        <a:lt2>
          <a:srgbClr val="FFFFFF"/>
        </a:lt2>
        <a:accent1>
          <a:srgbClr val="4C8877"/>
        </a:accent1>
        <a:accent2>
          <a:srgbClr val="6666FF"/>
        </a:accent2>
        <a:accent3>
          <a:srgbClr val="B5C3CF"/>
        </a:accent3>
        <a:accent4>
          <a:srgbClr val="DADADA"/>
        </a:accent4>
        <a:accent5>
          <a:srgbClr val="B2C3BD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3366"/>
        </a:dk1>
        <a:lt1>
          <a:srgbClr val="FFFFFF"/>
        </a:lt1>
        <a:dk2>
          <a:srgbClr val="1C72E4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BBCEF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3366"/>
        </a:dk1>
        <a:lt1>
          <a:srgbClr val="FFFFFF"/>
        </a:lt1>
        <a:dk2>
          <a:srgbClr val="99D3FF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CAE6FF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3F7EBD"/>
        </a:dk1>
        <a:lt1>
          <a:srgbClr val="D9F8FF"/>
        </a:lt1>
        <a:dk2>
          <a:srgbClr val="336699"/>
        </a:dk2>
        <a:lt2>
          <a:srgbClr val="777777"/>
        </a:lt2>
        <a:accent1>
          <a:srgbClr val="CCECFF"/>
        </a:accent1>
        <a:accent2>
          <a:srgbClr val="579CDB"/>
        </a:accent2>
        <a:accent3>
          <a:srgbClr val="E9FBFF"/>
        </a:accent3>
        <a:accent4>
          <a:srgbClr val="346BA1"/>
        </a:accent4>
        <a:accent5>
          <a:srgbClr val="E2F4FF"/>
        </a:accent5>
        <a:accent6>
          <a:srgbClr val="4E8DC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A84724"/>
        </a:dk2>
        <a:lt2>
          <a:srgbClr val="DFD293"/>
        </a:lt2>
        <a:accent1>
          <a:srgbClr val="DF7475"/>
        </a:accent1>
        <a:accent2>
          <a:srgbClr val="5C8FC2"/>
        </a:accent2>
        <a:accent3>
          <a:srgbClr val="D1B1AC"/>
        </a:accent3>
        <a:accent4>
          <a:srgbClr val="DADADA"/>
        </a:accent4>
        <a:accent5>
          <a:srgbClr val="ECBCBD"/>
        </a:accent5>
        <a:accent6>
          <a:srgbClr val="5381B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3E3E5C"/>
        </a:dk1>
        <a:lt1>
          <a:srgbClr val="C2FEE1"/>
        </a:lt1>
        <a:dk2>
          <a:srgbClr val="0066CC"/>
        </a:dk2>
        <a:lt2>
          <a:srgbClr val="CCECFF"/>
        </a:lt2>
        <a:accent1>
          <a:srgbClr val="3C9698"/>
        </a:accent1>
        <a:accent2>
          <a:srgbClr val="6666FF"/>
        </a:accent2>
        <a:accent3>
          <a:srgbClr val="AAB8E2"/>
        </a:accent3>
        <a:accent4>
          <a:srgbClr val="A5D9C0"/>
        </a:accent4>
        <a:accent5>
          <a:srgbClr val="AFC9CA"/>
        </a:accent5>
        <a:accent6>
          <a:srgbClr val="5C5CE7"/>
        </a:accent6>
        <a:hlink>
          <a:srgbClr val="99CCFF"/>
        </a:hlink>
        <a:folHlink>
          <a:srgbClr val="CC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969696"/>
        </a:dk1>
        <a:lt1>
          <a:srgbClr val="FFFFFF"/>
        </a:lt1>
        <a:dk2>
          <a:srgbClr val="0099CC"/>
        </a:dk2>
        <a:lt2>
          <a:srgbClr val="969696"/>
        </a:lt2>
        <a:accent1>
          <a:srgbClr val="D2F8B8"/>
        </a:accent1>
        <a:accent2>
          <a:srgbClr val="CCCC00"/>
        </a:accent2>
        <a:accent3>
          <a:srgbClr val="FFFFFF"/>
        </a:accent3>
        <a:accent4>
          <a:srgbClr val="7F7F7F"/>
        </a:accent4>
        <a:accent5>
          <a:srgbClr val="E5FBD8"/>
        </a:accent5>
        <a:accent6>
          <a:srgbClr val="B9B900"/>
        </a:accent6>
        <a:hlink>
          <a:srgbClr val="00CC99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CCFFCC"/>
        </a:dk1>
        <a:lt1>
          <a:srgbClr val="FFFFFF"/>
        </a:lt1>
        <a:dk2>
          <a:srgbClr val="9BD9FF"/>
        </a:dk2>
        <a:lt2>
          <a:srgbClr val="808080"/>
        </a:lt2>
        <a:accent1>
          <a:srgbClr val="6DB6FF"/>
        </a:accent1>
        <a:accent2>
          <a:srgbClr val="CCFFCC"/>
        </a:accent2>
        <a:accent3>
          <a:srgbClr val="FFFFFF"/>
        </a:accent3>
        <a:accent4>
          <a:srgbClr val="AEDAAE"/>
        </a:accent4>
        <a:accent5>
          <a:srgbClr val="BAD7FF"/>
        </a:accent5>
        <a:accent6>
          <a:srgbClr val="B9E7B9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EAEAEA"/>
        </a:dk1>
        <a:lt1>
          <a:srgbClr val="FFFFFF"/>
        </a:lt1>
        <a:dk2>
          <a:srgbClr val="EAEAEA"/>
        </a:dk2>
        <a:lt2>
          <a:srgbClr val="333333"/>
        </a:lt2>
        <a:accent1>
          <a:srgbClr val="B2B2B2"/>
        </a:accent1>
        <a:accent2>
          <a:srgbClr val="808080"/>
        </a:accent2>
        <a:accent3>
          <a:srgbClr val="FFFFFF"/>
        </a:accent3>
        <a:accent4>
          <a:srgbClr val="C8C8C8"/>
        </a:accent4>
        <a:accent5>
          <a:srgbClr val="D5D5D5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969696"/>
        </a:dk1>
        <a:lt1>
          <a:srgbClr val="FFFFFF"/>
        </a:lt1>
        <a:dk2>
          <a:srgbClr val="99EFF1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7F7F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01072117</Template>
  <TotalTime>65</TotalTime>
  <Words>369</Words>
  <Application>Microsoft Office PowerPoint</Application>
  <PresentationFormat>Экран (4:3)</PresentationFormat>
  <Paragraphs>217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01072117</vt:lpstr>
      <vt:lpstr>Нефтяная промышленность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Нефтяная промышленность</dc:title>
  <dc:creator>1</dc:creator>
  <cp:lastModifiedBy>Admin</cp:lastModifiedBy>
  <cp:revision>11</cp:revision>
  <dcterms:created xsi:type="dcterms:W3CDTF">2011-03-09T17:23:51Z</dcterms:created>
  <dcterms:modified xsi:type="dcterms:W3CDTF">2012-11-19T08:04:02Z</dcterms:modified>
</cp:coreProperties>
</file>