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263" r:id="rId2"/>
    <p:sldId id="256" r:id="rId3"/>
    <p:sldId id="258" r:id="rId4"/>
    <p:sldId id="259" r:id="rId5"/>
    <p:sldId id="260" r:id="rId6"/>
    <p:sldId id="261" r:id="rId7"/>
    <p:sldId id="264" r:id="rId8"/>
    <p:sldId id="266" r:id="rId9"/>
    <p:sldId id="267" r:id="rId10"/>
    <p:sldId id="268" r:id="rId11"/>
    <p:sldId id="262" r:id="rId12"/>
    <p:sldId id="269" r:id="rId13"/>
    <p:sldId id="270" r:id="rId14"/>
    <p:sldId id="273" r:id="rId15"/>
    <p:sldId id="275" r:id="rId16"/>
    <p:sldId id="271" r:id="rId17"/>
    <p:sldId id="274" r:id="rId18"/>
    <p:sldId id="276" r:id="rId19"/>
    <p:sldId id="277" r:id="rId20"/>
    <p:sldId id="272" r:id="rId21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CC"/>
    <a:srgbClr val="FF0066"/>
    <a:srgbClr val="0000FF"/>
    <a:srgbClr val="00FFFF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279" autoAdjust="0"/>
    <p:restoredTop sz="91005" autoAdjust="0"/>
  </p:normalViewPr>
  <p:slideViewPr>
    <p:cSldViewPr>
      <p:cViewPr varScale="1">
        <p:scale>
          <a:sx n="66" d="100"/>
          <a:sy n="66" d="100"/>
        </p:scale>
        <p:origin x="-163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4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2508F08-67CB-479B-B18A-AA8D8A8B7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0941A3-CD2F-4524-A489-772EE8D86F33}" type="slidenum">
              <a:rPr lang="ru-RU"/>
              <a:pPr/>
              <a:t>8</a:t>
            </a:fld>
            <a:endParaRPr lang="ru-RU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8101C-3AA5-4F64-86C1-580E42F81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E598B-50E4-4D40-98E8-8C411E0B4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EC194-CDC7-420E-8EAE-DEAA1B25B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00062-AB84-4AAB-AFB0-454EF8C19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02B2F-DF5B-42CC-8C0B-9977C4E25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68C38-9615-4289-A966-AE4F54F25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2B414-AF46-48A6-B3BB-B43C8F66F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4BBB7-1581-426B-80C5-F33414D5E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03588-A100-4C31-8613-43DDF513D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1AF2-A39B-49B4-8DCB-DBFD173CA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4C78F-F321-4558-AE34-E6BD77758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2F767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67285E4-45FA-4EE6-8118-B2FEF8EF2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4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1470025"/>
          </a:xfrm>
        </p:spPr>
        <p:txBody>
          <a:bodyPr/>
          <a:lstStyle/>
          <a:p>
            <a:r>
              <a:rPr lang="ru-RU" dirty="0" smtClean="0"/>
              <a:t>Класс Земноводные</a:t>
            </a:r>
          </a:p>
        </p:txBody>
      </p:sp>
      <p:pic>
        <p:nvPicPr>
          <p:cNvPr id="4" name="Picture 5" descr="бол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3116"/>
            <a:ext cx="4491215" cy="279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62171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400" dirty="0">
                <a:solidFill>
                  <a:srgbClr val="0000FF"/>
                </a:solidFill>
              </a:rPr>
              <a:t>Происхождение земноводных</a:t>
            </a:r>
          </a:p>
          <a:p>
            <a:pPr algn="l"/>
            <a:r>
              <a:rPr lang="ru-RU" sz="3600" dirty="0"/>
              <a:t>Земноводные возникли в девоне, не менее</a:t>
            </a:r>
          </a:p>
          <a:p>
            <a:pPr algn="l"/>
            <a:r>
              <a:rPr lang="ru-RU" sz="3600" dirty="0"/>
              <a:t>300 млн. лет назад. Предками их были кис-</a:t>
            </a:r>
          </a:p>
          <a:p>
            <a:pPr algn="l"/>
            <a:r>
              <a:rPr lang="ru-RU" sz="3600" dirty="0" err="1"/>
              <a:t>теперые</a:t>
            </a:r>
            <a:r>
              <a:rPr lang="ru-RU" sz="3600" dirty="0"/>
              <a:t> рыбы.</a:t>
            </a:r>
          </a:p>
        </p:txBody>
      </p:sp>
      <p:pic>
        <p:nvPicPr>
          <p:cNvPr id="11268" name="Picture 6" descr="06040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914400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-76200" y="0"/>
            <a:ext cx="9220200" cy="71628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828800" y="3048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0" y="228600"/>
            <a:ext cx="91440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/>
              <a:t>Классификация</a:t>
            </a:r>
          </a:p>
          <a:p>
            <a:pPr algn="l"/>
            <a:endParaRPr lang="ru-RU" sz="4400" dirty="0"/>
          </a:p>
          <a:p>
            <a:r>
              <a:rPr lang="ru-RU" sz="4400" dirty="0"/>
              <a:t>Класс Земноводные</a:t>
            </a:r>
          </a:p>
          <a:p>
            <a:pPr algn="l"/>
            <a:endParaRPr lang="ru-RU" sz="4400" dirty="0"/>
          </a:p>
          <a:p>
            <a:pPr algn="l"/>
            <a:r>
              <a:rPr lang="ru-RU" sz="4400" dirty="0"/>
              <a:t>     отряд            </a:t>
            </a:r>
            <a:r>
              <a:rPr lang="ru-RU" sz="4400" dirty="0" err="1"/>
              <a:t>отряд</a:t>
            </a:r>
            <a:r>
              <a:rPr lang="ru-RU" sz="4400" dirty="0"/>
              <a:t>           </a:t>
            </a:r>
            <a:r>
              <a:rPr lang="ru-RU" sz="4400" dirty="0" err="1"/>
              <a:t>отряд</a:t>
            </a:r>
            <a:endParaRPr lang="ru-RU" sz="4400" dirty="0"/>
          </a:p>
          <a:p>
            <a:pPr algn="l"/>
            <a:r>
              <a:rPr lang="ru-RU" sz="4400" dirty="0"/>
              <a:t>  Безногие     Хвостатые   Бесхвостые</a:t>
            </a:r>
          </a:p>
        </p:txBody>
      </p:sp>
      <p:sp>
        <p:nvSpPr>
          <p:cNvPr id="12293" name="Line 6"/>
          <p:cNvSpPr>
            <a:spLocks noChangeShapeType="1"/>
          </p:cNvSpPr>
          <p:nvPr/>
        </p:nvSpPr>
        <p:spPr bwMode="auto">
          <a:xfrm flipH="1">
            <a:off x="1447800" y="22860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Line 7"/>
          <p:cNvSpPr>
            <a:spLocks noChangeShapeType="1"/>
          </p:cNvSpPr>
          <p:nvPr/>
        </p:nvSpPr>
        <p:spPr bwMode="auto">
          <a:xfrm>
            <a:off x="4495800" y="22860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5" name="Line 8"/>
          <p:cNvSpPr>
            <a:spLocks noChangeShapeType="1"/>
          </p:cNvSpPr>
          <p:nvPr/>
        </p:nvSpPr>
        <p:spPr bwMode="auto">
          <a:xfrm>
            <a:off x="6400800" y="22860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0"/>
            <a:ext cx="9372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228600"/>
            <a:ext cx="91440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400">
                <a:solidFill>
                  <a:srgbClr val="CC0000"/>
                </a:solidFill>
              </a:rPr>
              <a:t>Отряд  Безногие </a:t>
            </a:r>
          </a:p>
          <a:p>
            <a:pPr>
              <a:defRPr/>
            </a:pPr>
            <a:r>
              <a:rPr lang="ru-RU" sz="3600">
                <a:effectLst>
                  <a:outerShdw blurRad="38100" dist="38100" dir="2700000" algn="tl">
                    <a:srgbClr val="FFFFFF"/>
                  </a:outerShdw>
                </a:effectLst>
              </a:rPr>
              <a:t>Насчитывает  165 видов</a:t>
            </a:r>
          </a:p>
          <a:p>
            <a:pPr algn="l">
              <a:defRPr/>
            </a:pPr>
            <a:r>
              <a:rPr lang="ru-RU" sz="3600">
                <a:effectLst>
                  <a:outerShdw blurRad="38100" dist="38100" dir="2700000" algn="tl">
                    <a:srgbClr val="FFFFFF"/>
                  </a:outerShdw>
                </a:effectLst>
              </a:rPr>
              <a:t>Это зарывающиеся в почву формы, похожие на крупных дождевых червей или змей. У них нет конечностей, хвоста.</a:t>
            </a:r>
          </a:p>
          <a:p>
            <a:pPr>
              <a:defRPr/>
            </a:pPr>
            <a:r>
              <a:rPr lang="ru-RU" sz="4400"/>
              <a:t>   </a:t>
            </a:r>
          </a:p>
        </p:txBody>
      </p:sp>
      <p:pic>
        <p:nvPicPr>
          <p:cNvPr id="13316" name="Picture 6" descr="060404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84963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571500" y="5638800"/>
            <a:ext cx="23129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Цейлонский</a:t>
            </a:r>
          </a:p>
          <a:p>
            <a:pPr algn="l"/>
            <a:r>
              <a:rPr lang="ru-RU" sz="3200"/>
              <a:t>рыбозмей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3962400" y="5715000"/>
            <a:ext cx="1681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Западный</a:t>
            </a:r>
          </a:p>
          <a:p>
            <a:pPr algn="l"/>
            <a:r>
              <a:rPr lang="ru-RU" sz="2800"/>
              <a:t>дермофис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6781800" y="58674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800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6613525" y="5934075"/>
            <a:ext cx="253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6248400" y="6019800"/>
            <a:ext cx="2073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тефлонектес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-228600" y="0"/>
            <a:ext cx="9372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-152400" y="304800"/>
            <a:ext cx="914400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  <a:p>
            <a:r>
              <a:rPr lang="ru-RU" sz="4400"/>
              <a:t>Насчитывает 340 видов</a:t>
            </a:r>
          </a:p>
          <a:p>
            <a:pPr algn="l"/>
            <a:r>
              <a:rPr lang="ru-RU" sz="3600"/>
              <a:t>Имеют удлиненное, переходящее в хвост туловище, ноги слабые. Самый примитивный отряд. Обитают в северных и умеренных широтах. Для них характерна неотения.</a:t>
            </a:r>
          </a:p>
          <a:p>
            <a:pPr algn="l"/>
            <a:endParaRPr lang="ru-RU" sz="3600"/>
          </a:p>
          <a:p>
            <a:pPr algn="l"/>
            <a:endParaRPr lang="ru-RU" sz="3600"/>
          </a:p>
        </p:txBody>
      </p:sp>
      <p:pic>
        <p:nvPicPr>
          <p:cNvPr id="14340" name="Picture 8" descr="06040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19213"/>
            <a:ext cx="83439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-228600" y="0"/>
            <a:ext cx="9372600" cy="70104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4400">
              <a:solidFill>
                <a:srgbClr val="CC0000"/>
              </a:solidFill>
            </a:endParaRPr>
          </a:p>
          <a:p>
            <a:endParaRPr lang="ru-RU" sz="4400">
              <a:solidFill>
                <a:srgbClr val="CC0000"/>
              </a:solidFill>
            </a:endParaRPr>
          </a:p>
          <a:p>
            <a:endParaRPr lang="ru-RU"/>
          </a:p>
        </p:txBody>
      </p:sp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1203325" y="269875"/>
            <a:ext cx="6645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</p:txBody>
      </p:sp>
      <p:pic>
        <p:nvPicPr>
          <p:cNvPr id="15364" name="Picture 11" descr="06040503"/>
          <p:cNvPicPr>
            <a:picLocks noChangeAspect="1" noChangeArrowheads="1"/>
          </p:cNvPicPr>
          <p:nvPr/>
        </p:nvPicPr>
        <p:blipFill>
          <a:blip r:embed="rId2" cstate="print"/>
          <a:srcRect b="51181"/>
          <a:stretch>
            <a:fillRect/>
          </a:stretch>
        </p:blipFill>
        <p:spPr bwMode="auto">
          <a:xfrm>
            <a:off x="900113" y="1052513"/>
            <a:ext cx="74295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990600" y="3124200"/>
            <a:ext cx="2459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Европейский</a:t>
            </a:r>
          </a:p>
          <a:p>
            <a:r>
              <a:rPr lang="ru-RU" sz="2800"/>
              <a:t>протей</a:t>
            </a:r>
          </a:p>
        </p:txBody>
      </p:sp>
      <p:sp>
        <p:nvSpPr>
          <p:cNvPr id="15366" name="Text Box 13"/>
          <p:cNvSpPr txBox="1">
            <a:spLocks noChangeArrowheads="1"/>
          </p:cNvSpPr>
          <p:nvPr/>
        </p:nvSpPr>
        <p:spPr bwMode="auto">
          <a:xfrm>
            <a:off x="3810000" y="3124200"/>
            <a:ext cx="1811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Тигровая</a:t>
            </a:r>
          </a:p>
          <a:p>
            <a:r>
              <a:rPr lang="ru-RU" sz="2800"/>
              <a:t>амбистома</a:t>
            </a:r>
          </a:p>
        </p:txBody>
      </p:sp>
      <p:sp>
        <p:nvSpPr>
          <p:cNvPr id="15367" name="Text Box 14"/>
          <p:cNvSpPr txBox="1">
            <a:spLocks noChangeArrowheads="1"/>
          </p:cNvSpPr>
          <p:nvPr/>
        </p:nvSpPr>
        <p:spPr bwMode="auto">
          <a:xfrm>
            <a:off x="6019800" y="3124200"/>
            <a:ext cx="2016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Мраморная </a:t>
            </a:r>
          </a:p>
          <a:p>
            <a:r>
              <a:rPr lang="ru-RU" sz="2800"/>
              <a:t>амбистома</a:t>
            </a:r>
          </a:p>
        </p:txBody>
      </p:sp>
      <p:pic>
        <p:nvPicPr>
          <p:cNvPr id="15368" name="Picture 15" descr="06040503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838200" y="4038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16"/>
          <p:cNvSpPr txBox="1">
            <a:spLocks noChangeArrowheads="1"/>
          </p:cNvSpPr>
          <p:nvPr/>
        </p:nvSpPr>
        <p:spPr bwMode="auto">
          <a:xfrm>
            <a:off x="1371600" y="6338888"/>
            <a:ext cx="164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Амфиума</a:t>
            </a:r>
          </a:p>
        </p:txBody>
      </p:sp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3505200" y="617220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Пещерная </a:t>
            </a:r>
          </a:p>
          <a:p>
            <a:r>
              <a:rPr lang="ru-RU" sz="2800"/>
              <a:t>саламандра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6096000" y="6248400"/>
            <a:ext cx="1960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Сибирский </a:t>
            </a:r>
          </a:p>
          <a:p>
            <a:r>
              <a:rPr lang="ru-RU" sz="2800"/>
              <a:t>углозуб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362200" y="0"/>
            <a:ext cx="434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</p:txBody>
      </p:sp>
      <p:pic>
        <p:nvPicPr>
          <p:cNvPr id="16387" name="Picture 3" descr="06040502"/>
          <p:cNvPicPr>
            <a:picLocks noChangeAspect="1" noChangeArrowheads="1"/>
          </p:cNvPicPr>
          <p:nvPr/>
        </p:nvPicPr>
        <p:blipFill>
          <a:blip r:embed="rId2" cstate="print"/>
          <a:srcRect b="49548"/>
          <a:stretch>
            <a:fillRect/>
          </a:stretch>
        </p:blipFill>
        <p:spPr bwMode="auto">
          <a:xfrm>
            <a:off x="827088" y="692150"/>
            <a:ext cx="74295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7200" y="2971800"/>
            <a:ext cx="2817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Скрытожаберник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3429000" y="2971800"/>
            <a:ext cx="2176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Исполинская</a:t>
            </a:r>
          </a:p>
          <a:p>
            <a:r>
              <a:rPr lang="ru-RU" sz="2800"/>
              <a:t>саламандра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5715000" y="2895600"/>
            <a:ext cx="254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Обыкновенный</a:t>
            </a:r>
          </a:p>
          <a:p>
            <a:r>
              <a:rPr lang="ru-RU" sz="2800"/>
              <a:t>сирен</a:t>
            </a:r>
          </a:p>
        </p:txBody>
      </p:sp>
      <p:pic>
        <p:nvPicPr>
          <p:cNvPr id="16391" name="Picture 8" descr="06040502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4213" y="3789363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1143000" y="591185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Огненная </a:t>
            </a:r>
          </a:p>
          <a:p>
            <a:r>
              <a:rPr lang="ru-RU" sz="2800">
                <a:solidFill>
                  <a:schemeClr val="bg1"/>
                </a:solidFill>
              </a:rPr>
              <a:t>саламандра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3733800" y="591185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Кавказская</a:t>
            </a:r>
          </a:p>
          <a:p>
            <a:r>
              <a:rPr lang="ru-RU" sz="2800">
                <a:solidFill>
                  <a:schemeClr val="bg1"/>
                </a:solidFill>
              </a:rPr>
              <a:t>саламандра</a:t>
            </a: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5791200" y="5911850"/>
            <a:ext cx="254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Обыкновенный</a:t>
            </a:r>
          </a:p>
          <a:p>
            <a:r>
              <a:rPr lang="ru-RU" sz="2800">
                <a:solidFill>
                  <a:schemeClr val="bg1"/>
                </a:solidFill>
              </a:rPr>
              <a:t>тритон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753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-533400" y="404813"/>
            <a:ext cx="10134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-304800" y="346075"/>
            <a:ext cx="944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52400" y="422275"/>
            <a:ext cx="937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152400" y="304800"/>
            <a:ext cx="9459913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  <a:p>
            <a:pPr algn="l"/>
            <a:r>
              <a:rPr lang="ru-RU" sz="4000"/>
              <a:t>       Насчитывается около 1800 видов</a:t>
            </a:r>
          </a:p>
          <a:p>
            <a:pPr algn="l"/>
            <a:r>
              <a:rPr lang="ru-RU" sz="3600"/>
              <a:t>Это наиболее высокоорганизованный отряд. Короткое туловище, нет шеи и хвоста, задние ноги приспособлены для прыжков, издают звуки (кваканье).</a:t>
            </a:r>
          </a:p>
          <a:p>
            <a:endParaRPr lang="ru-RU" sz="4400"/>
          </a:p>
        </p:txBody>
      </p:sp>
      <p:pic>
        <p:nvPicPr>
          <p:cNvPr id="17415" name="Picture 12" descr="06040602"/>
          <p:cNvPicPr>
            <a:picLocks noChangeAspect="1" noChangeArrowheads="1"/>
          </p:cNvPicPr>
          <p:nvPr/>
        </p:nvPicPr>
        <p:blipFill>
          <a:blip r:embed="rId2" cstate="print"/>
          <a:srcRect t="49628"/>
          <a:stretch>
            <a:fillRect/>
          </a:stretch>
        </p:blipFill>
        <p:spPr bwMode="auto">
          <a:xfrm>
            <a:off x="533400" y="3789363"/>
            <a:ext cx="89916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905000" y="-15240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18435" name="Picture 3" descr="06040602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533400" y="609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3400" y="2743200"/>
            <a:ext cx="1863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Лиопельма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438400" y="2362200"/>
            <a:ext cx="1700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/>
          </a:p>
          <a:p>
            <a:r>
              <a:rPr lang="ru-RU" sz="2800"/>
              <a:t>Жерлянка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419600" y="2743200"/>
            <a:ext cx="16589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Суринам-</a:t>
            </a:r>
          </a:p>
          <a:p>
            <a:r>
              <a:rPr lang="ru-RU" sz="2800"/>
              <a:t>ская пипа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172200" y="2743200"/>
            <a:ext cx="2014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Шпорцевая </a:t>
            </a:r>
          </a:p>
          <a:p>
            <a:r>
              <a:rPr lang="ru-RU" sz="2800"/>
              <a:t>лягушка</a:t>
            </a:r>
          </a:p>
        </p:txBody>
      </p:sp>
      <p:pic>
        <p:nvPicPr>
          <p:cNvPr id="18440" name="Picture 8" descr="06040602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5800" y="3657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0" y="5911850"/>
            <a:ext cx="2430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Обыкновенная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819400" y="5911850"/>
            <a:ext cx="1365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Зеленая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648200" y="5911850"/>
            <a:ext cx="1339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Рогатая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6324600" y="5911850"/>
            <a:ext cx="1787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Глазчатый</a:t>
            </a:r>
          </a:p>
          <a:p>
            <a:r>
              <a:rPr lang="ru-RU" sz="2800">
                <a:solidFill>
                  <a:schemeClr val="bg1"/>
                </a:solidFill>
              </a:rPr>
              <a:t>свистун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33600" y="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19459" name="Picture 3" descr="06040603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762000" y="762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2895600"/>
            <a:ext cx="1746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Огненный</a:t>
            </a:r>
          </a:p>
          <a:p>
            <a:r>
              <a:rPr lang="ru-RU" sz="2800"/>
              <a:t>ателопус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90800" y="2895600"/>
            <a:ext cx="18843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Пятнистый</a:t>
            </a:r>
          </a:p>
          <a:p>
            <a:r>
              <a:rPr lang="ru-RU" sz="2800"/>
              <a:t>ателопус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572000" y="2895600"/>
            <a:ext cx="1516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Лягушка</a:t>
            </a:r>
          </a:p>
          <a:p>
            <a:r>
              <a:rPr lang="ru-RU" sz="2800"/>
              <a:t>арлекин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477000" y="2895600"/>
            <a:ext cx="1535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Золотой</a:t>
            </a:r>
          </a:p>
          <a:p>
            <a:r>
              <a:rPr lang="ru-RU" sz="2800"/>
              <a:t>ателопус</a:t>
            </a:r>
          </a:p>
        </p:txBody>
      </p:sp>
      <p:pic>
        <p:nvPicPr>
          <p:cNvPr id="19464" name="Picture 8" descr="06040603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857250" y="3429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1066800" y="5715000"/>
            <a:ext cx="1520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Синий</a:t>
            </a:r>
          </a:p>
          <a:p>
            <a:r>
              <a:rPr lang="ru-RU" sz="2800">
                <a:solidFill>
                  <a:schemeClr val="bg1"/>
                </a:solidFill>
              </a:rPr>
              <a:t>древолаз</a:t>
            </a:r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743200" y="5715000"/>
            <a:ext cx="18843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Пятнистый</a:t>
            </a:r>
          </a:p>
          <a:p>
            <a:r>
              <a:rPr lang="ru-RU" sz="2800">
                <a:solidFill>
                  <a:schemeClr val="bg1"/>
                </a:solidFill>
              </a:rPr>
              <a:t>древолаз</a:t>
            </a: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4495800" y="5715000"/>
            <a:ext cx="2065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Двуцветный</a:t>
            </a:r>
          </a:p>
          <a:p>
            <a:r>
              <a:rPr lang="ru-RU" sz="2800">
                <a:solidFill>
                  <a:schemeClr val="bg1"/>
                </a:solidFill>
              </a:rPr>
              <a:t>листолаз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6477000" y="5715000"/>
            <a:ext cx="1839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Ринодерма</a:t>
            </a:r>
          </a:p>
          <a:p>
            <a:r>
              <a:rPr lang="ru-RU" sz="2800">
                <a:solidFill>
                  <a:schemeClr val="bg1"/>
                </a:solidFill>
              </a:rPr>
              <a:t>Дарвина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209800" y="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20483" name="Picture 3" descr="06040604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762000" y="762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52400" y="2819400"/>
            <a:ext cx="2430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Обыкновенная</a:t>
            </a:r>
          </a:p>
          <a:p>
            <a:r>
              <a:rPr lang="ru-RU" sz="2800"/>
              <a:t>квакша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438400" y="2895600"/>
            <a:ext cx="2176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Двуцветная</a:t>
            </a:r>
          </a:p>
          <a:p>
            <a:r>
              <a:rPr lang="ru-RU" sz="2800"/>
              <a:t>филломедуза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191000" y="31242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Чесночница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477000" y="2895600"/>
            <a:ext cx="1774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Пятнистая</a:t>
            </a:r>
          </a:p>
          <a:p>
            <a:r>
              <a:rPr lang="ru-RU" sz="2800"/>
              <a:t>крестовка</a:t>
            </a:r>
          </a:p>
        </p:txBody>
      </p:sp>
      <p:pic>
        <p:nvPicPr>
          <p:cNvPr id="20488" name="Picture 8" descr="06040604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5800" y="38862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0" y="5911850"/>
            <a:ext cx="256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Собакоголовый</a:t>
            </a:r>
          </a:p>
          <a:p>
            <a:r>
              <a:rPr lang="ru-RU" sz="2800">
                <a:solidFill>
                  <a:schemeClr val="bg1"/>
                </a:solidFill>
              </a:rPr>
              <a:t>узкорот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743200" y="6172200"/>
            <a:ext cx="1604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Веслоног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419600" y="5911850"/>
            <a:ext cx="1754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Летающая</a:t>
            </a:r>
          </a:p>
          <a:p>
            <a:r>
              <a:rPr lang="ru-RU" sz="2800">
                <a:solidFill>
                  <a:schemeClr val="bg1"/>
                </a:solidFill>
              </a:rPr>
              <a:t>лягушка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553200" y="5911850"/>
            <a:ext cx="1516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Лягушка</a:t>
            </a:r>
          </a:p>
          <a:p>
            <a:r>
              <a:rPr lang="ru-RU" sz="2800">
                <a:solidFill>
                  <a:schemeClr val="bg1"/>
                </a:solidFill>
              </a:rPr>
              <a:t>голиаф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4400" dirty="0"/>
              <a:t>Земноводные (амфибии) - первые и </a:t>
            </a:r>
          </a:p>
          <a:p>
            <a:pPr algn="l"/>
            <a:r>
              <a:rPr lang="ru-RU" sz="4400" dirty="0"/>
              <a:t>наиболее примитивные позвоночные</a:t>
            </a:r>
          </a:p>
          <a:p>
            <a:pPr algn="l"/>
            <a:r>
              <a:rPr lang="ru-RU" sz="4400" dirty="0"/>
              <a:t>обитатели суши. Их около 3400 видов</a:t>
            </a:r>
          </a:p>
          <a:p>
            <a:pPr algn="l"/>
            <a:endParaRPr lang="ru-RU" sz="4400" dirty="0"/>
          </a:p>
          <a:p>
            <a:pPr algn="l"/>
            <a:endParaRPr lang="ru-RU" sz="4400" dirty="0"/>
          </a:p>
          <a:p>
            <a:pPr algn="l"/>
            <a:endParaRPr lang="ru-RU" sz="4400" dirty="0"/>
          </a:p>
          <a:p>
            <a:pPr algn="l"/>
            <a:endParaRPr lang="ru-RU" sz="4400" dirty="0"/>
          </a:p>
          <a:p>
            <a:pPr algn="l"/>
            <a:endParaRPr lang="ru-RU" sz="4400" dirty="0"/>
          </a:p>
          <a:p>
            <a:pPr algn="l"/>
            <a:endParaRPr lang="ru-RU" sz="4400" dirty="0"/>
          </a:p>
          <a:p>
            <a:pPr algn="l"/>
            <a:endParaRPr lang="ru-RU" sz="4400" dirty="0"/>
          </a:p>
        </p:txBody>
      </p:sp>
      <p:pic>
        <p:nvPicPr>
          <p:cNvPr id="3075" name="Picture 5" descr="бол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76475"/>
            <a:ext cx="62484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-152400" y="0"/>
            <a:ext cx="92964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-228600" y="228600"/>
            <a:ext cx="9372600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4400" dirty="0">
                <a:solidFill>
                  <a:srgbClr val="CC0000"/>
                </a:solidFill>
              </a:rPr>
              <a:t>Значение земноводных</a:t>
            </a:r>
          </a:p>
          <a:p>
            <a:pPr marL="457200" indent="-457200" algn="l">
              <a:buFontTx/>
              <a:buAutoNum type="arabicPeriod"/>
            </a:pPr>
            <a:r>
              <a:rPr lang="ru-RU" sz="3600" dirty="0"/>
              <a:t>Входят в цепи питания.</a:t>
            </a:r>
          </a:p>
          <a:p>
            <a:pPr marL="457200" indent="-457200" algn="l">
              <a:buFontTx/>
              <a:buAutoNum type="arabicPeriod"/>
            </a:pPr>
            <a:r>
              <a:rPr lang="ru-RU" sz="3600" dirty="0"/>
              <a:t>Уничтожают вредных насекомых.</a:t>
            </a:r>
          </a:p>
          <a:p>
            <a:pPr marL="457200" indent="-457200" algn="l">
              <a:buFontTx/>
              <a:buAutoNum type="arabicPeriod"/>
            </a:pPr>
            <a:r>
              <a:rPr lang="ru-RU" sz="3600" dirty="0"/>
              <a:t>Являются подопытными животными для ученых.</a:t>
            </a:r>
          </a:p>
          <a:p>
            <a:pPr marL="457200" indent="-457200" algn="l">
              <a:buFontTx/>
              <a:buAutoNum type="arabicPeriod"/>
            </a:pPr>
            <a:r>
              <a:rPr lang="ru-RU" sz="3600" dirty="0"/>
              <a:t>Являются предметом международной торговли.</a:t>
            </a:r>
          </a:p>
          <a:p>
            <a:pPr marL="457200" indent="-457200" algn="l"/>
            <a:r>
              <a:rPr lang="ru-RU" sz="3600" dirty="0"/>
              <a:t>     </a:t>
            </a:r>
          </a:p>
          <a:p>
            <a:pPr marL="457200" indent="-457200" algn="l"/>
            <a:r>
              <a:rPr lang="ru-RU" sz="3600" dirty="0">
                <a:solidFill>
                  <a:srgbClr val="CC0000"/>
                </a:solidFill>
              </a:rPr>
              <a:t>Многие виды исчезают. В Международную Красную Книгу занесены 17 видов хвостатых, 18 видов бесхвостых.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4400"/>
          </a:p>
          <a:p>
            <a:r>
              <a:rPr lang="ru-RU" sz="4400"/>
              <a:t>      </a:t>
            </a:r>
          </a:p>
          <a:p>
            <a:endParaRPr lang="ru-RU" sz="4400"/>
          </a:p>
          <a:p>
            <a:r>
              <a:rPr lang="ru-RU" sz="4400"/>
              <a:t>ПЛАН УРОКА</a:t>
            </a:r>
          </a:p>
          <a:p>
            <a:r>
              <a:rPr lang="ru-RU" sz="4400"/>
              <a:t>1. Внешнее строение                  </a:t>
            </a:r>
          </a:p>
          <a:p>
            <a:r>
              <a:rPr lang="ru-RU" sz="4400"/>
              <a:t>2. Скелет                                     </a:t>
            </a:r>
          </a:p>
          <a:p>
            <a:r>
              <a:rPr lang="ru-RU" sz="4400"/>
              <a:t>             3. Внутренне строение                           </a:t>
            </a:r>
          </a:p>
          <a:p>
            <a:r>
              <a:rPr lang="ru-RU" sz="4400"/>
              <a:t>4. Размножение и развитие       </a:t>
            </a:r>
          </a:p>
          <a:p>
            <a:r>
              <a:rPr lang="ru-RU" sz="4400"/>
              <a:t>  5. Происхождение                       </a:t>
            </a:r>
          </a:p>
          <a:p>
            <a:r>
              <a:rPr lang="ru-RU" sz="4400"/>
              <a:t>6. Многообразие                        </a:t>
            </a:r>
          </a:p>
          <a:p>
            <a:r>
              <a:rPr lang="ru-RU" sz="4400"/>
              <a:t>7. Значение земноводных         </a:t>
            </a:r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 dirty="0"/>
              <a:t>Внешнее строение</a:t>
            </a:r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</p:txBody>
      </p:sp>
      <p:pic>
        <p:nvPicPr>
          <p:cNvPr id="5123" name="Picture 4" descr="внст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860425"/>
            <a:ext cx="7467600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 dirty="0"/>
              <a:t>Черты приспособленности к среде </a:t>
            </a:r>
          </a:p>
          <a:p>
            <a:r>
              <a:rPr lang="ru-RU" sz="4400" dirty="0"/>
              <a:t>обитания</a:t>
            </a:r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  <a:p>
            <a:endParaRPr lang="ru-RU" sz="4400" dirty="0"/>
          </a:p>
        </p:txBody>
      </p:sp>
      <p:graphicFrame>
        <p:nvGraphicFramePr>
          <p:cNvPr id="6166" name="Group 22"/>
          <p:cNvGraphicFramePr>
            <a:graphicFrameLocks noGrp="1"/>
          </p:cNvGraphicFramePr>
          <p:nvPr/>
        </p:nvGraphicFramePr>
        <p:xfrm>
          <a:off x="228600" y="1752600"/>
          <a:ext cx="8686800" cy="4953000"/>
        </p:xfrm>
        <a:graphic>
          <a:graphicData uri="http://schemas.openxmlformats.org/drawingml/2006/table">
            <a:tbl>
              <a:tblPr/>
              <a:tblGrid>
                <a:gridCol w="4343400"/>
                <a:gridCol w="4343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 водной среде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 наземной среде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0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Обтекаемая форма тела.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Перепонки между пальцами на задних конечностях.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Наличие парных конечностей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Влажная кожа.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Подвижные веки.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200">
                <a:latin typeface="times"/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ru-RU" smtClean="0"/>
              <a:t>Скелет лягушки</a:t>
            </a:r>
          </a:p>
        </p:txBody>
      </p:sp>
      <p:pic>
        <p:nvPicPr>
          <p:cNvPr id="7172" name="Picture 5" descr="ске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92175"/>
            <a:ext cx="8153400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6040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00250"/>
            <a:ext cx="87439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1905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 dirty="0"/>
              <a:t>Внутреннее строение лягушки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685800" y="381000"/>
            <a:ext cx="74660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ru-RU" sz="4400">
                <a:solidFill>
                  <a:srgbClr val="CC0000"/>
                </a:solidFill>
              </a:rPr>
              <a:t>Внутреннее строение лягушки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28600" y="1295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304800" y="1143000"/>
            <a:ext cx="862806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FF"/>
                </a:solidFill>
              </a:rPr>
              <a:t>Пищеварительная система</a:t>
            </a:r>
            <a:r>
              <a:rPr lang="ru-RU" sz="3200"/>
              <a:t>:слюнные железы, </a:t>
            </a:r>
          </a:p>
          <a:p>
            <a:pPr algn="l"/>
            <a:r>
              <a:rPr lang="ru-RU" sz="3200"/>
              <a:t>                                              клоака.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Дыхательная система</a:t>
            </a:r>
            <a:r>
              <a:rPr lang="ru-RU" sz="3200"/>
              <a:t>: парные легкие,</a:t>
            </a:r>
          </a:p>
          <a:p>
            <a:pPr algn="l"/>
            <a:r>
              <a:rPr lang="ru-RU" sz="3200"/>
              <a:t>                                       дыхание через кожу.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Кровеносная система</a:t>
            </a:r>
            <a:r>
              <a:rPr lang="ru-RU" sz="3200"/>
              <a:t>: 3-камерное сердце,</a:t>
            </a:r>
          </a:p>
          <a:p>
            <a:pPr algn="l"/>
            <a:r>
              <a:rPr lang="ru-RU" sz="3200"/>
              <a:t>                                       2 круга кровообращения.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Нервная система</a:t>
            </a:r>
            <a:r>
              <a:rPr lang="ru-RU" sz="3200"/>
              <a:t>: хорошо развит передний мозг,</a:t>
            </a:r>
          </a:p>
          <a:p>
            <a:pPr algn="l"/>
            <a:r>
              <a:rPr lang="ru-RU" sz="3200"/>
              <a:t>                               мозжечок недоразвит.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Органы чувств</a:t>
            </a:r>
            <a:r>
              <a:rPr lang="ru-RU" sz="3200"/>
              <a:t>: появляется среднее ухо,</a:t>
            </a:r>
          </a:p>
          <a:p>
            <a:pPr algn="l"/>
            <a:r>
              <a:rPr lang="ru-RU" sz="3200"/>
              <a:t>                            хорошо развито обоняние.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Размножение и развитие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394</Words>
  <Application>Microsoft Office PowerPoint</Application>
  <PresentationFormat>Экран (4:3)</PresentationFormat>
  <Paragraphs>166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Класс Земноводные</vt:lpstr>
      <vt:lpstr>Слайд 2</vt:lpstr>
      <vt:lpstr>Слайд 3</vt:lpstr>
      <vt:lpstr>Слайд 4</vt:lpstr>
      <vt:lpstr>Слайд 5</vt:lpstr>
      <vt:lpstr>Скелет лягушки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ЛУКОЙЛ-ПЕРМЬ</dc:creator>
  <cp:lastModifiedBy>Николай</cp:lastModifiedBy>
  <cp:revision>44</cp:revision>
  <dcterms:created xsi:type="dcterms:W3CDTF">1997-02-21T00:35:56Z</dcterms:created>
  <dcterms:modified xsi:type="dcterms:W3CDTF">2013-01-19T08:42:58Z</dcterms:modified>
</cp:coreProperties>
</file>