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2" r:id="rId2"/>
    <p:sldId id="296" r:id="rId3"/>
    <p:sldId id="294" r:id="rId4"/>
    <p:sldId id="280" r:id="rId5"/>
    <p:sldId id="257" r:id="rId6"/>
    <p:sldId id="281" r:id="rId7"/>
    <p:sldId id="282" r:id="rId8"/>
    <p:sldId id="259" r:id="rId9"/>
    <p:sldId id="260" r:id="rId10"/>
    <p:sldId id="283" r:id="rId11"/>
    <p:sldId id="261" r:id="rId12"/>
    <p:sldId id="284" r:id="rId13"/>
    <p:sldId id="285" r:id="rId14"/>
    <p:sldId id="286" r:id="rId15"/>
    <p:sldId id="287" r:id="rId16"/>
    <p:sldId id="288" r:id="rId17"/>
    <p:sldId id="275" r:id="rId18"/>
    <p:sldId id="277" r:id="rId19"/>
    <p:sldId id="289" r:id="rId20"/>
    <p:sldId id="293" r:id="rId21"/>
    <p:sldId id="263" r:id="rId22"/>
    <p:sldId id="290" r:id="rId23"/>
    <p:sldId id="291" r:id="rId24"/>
    <p:sldId id="295" r:id="rId25"/>
    <p:sldId id="297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08E8"/>
    <a:srgbClr val="990000"/>
    <a:srgbClr val="A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2" autoAdjust="0"/>
    <p:restoredTop sz="94660"/>
  </p:normalViewPr>
  <p:slideViewPr>
    <p:cSldViewPr>
      <p:cViewPr>
        <p:scale>
          <a:sx n="100" d="100"/>
          <a:sy n="100" d="100"/>
        </p:scale>
        <p:origin x="-312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8394D7-F4EC-4031-A809-0007B305BD4C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1554DF-6E1E-48A7-909F-2AC8A454279B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accent2">
                  <a:lumMod val="50000"/>
                </a:schemeClr>
              </a:solidFill>
            </a:rPr>
            <a:t>Устное</a:t>
          </a:r>
        </a:p>
        <a:p>
          <a:r>
            <a:rPr lang="ru-RU" sz="3200" b="1" dirty="0" smtClean="0">
              <a:solidFill>
                <a:schemeClr val="accent2">
                  <a:lumMod val="50000"/>
                </a:schemeClr>
              </a:solidFill>
            </a:rPr>
            <a:t>народное</a:t>
          </a:r>
        </a:p>
        <a:p>
          <a:r>
            <a:rPr lang="ru-RU" sz="3200" b="1" dirty="0" smtClean="0">
              <a:solidFill>
                <a:schemeClr val="accent2">
                  <a:lumMod val="50000"/>
                </a:schemeClr>
              </a:solidFill>
            </a:rPr>
            <a:t>творчество</a:t>
          </a:r>
          <a:endParaRPr lang="ru-RU" sz="3200" b="1" dirty="0">
            <a:solidFill>
              <a:schemeClr val="accent2">
                <a:lumMod val="50000"/>
              </a:schemeClr>
            </a:solidFill>
          </a:endParaRPr>
        </a:p>
      </dgm:t>
    </dgm:pt>
    <dgm:pt modelId="{86514C13-63B2-4255-A5A3-4EB7CB915F8C}" type="sibTrans" cxnId="{49E9F186-093D-488C-8DFA-AC0B394EDB56}">
      <dgm:prSet/>
      <dgm:spPr/>
      <dgm:t>
        <a:bodyPr/>
        <a:lstStyle/>
        <a:p>
          <a:endParaRPr lang="ru-RU"/>
        </a:p>
      </dgm:t>
    </dgm:pt>
    <dgm:pt modelId="{15845D18-394E-473E-9D56-F398363383E3}" type="parTrans" cxnId="{49E9F186-093D-488C-8DFA-AC0B394EDB56}">
      <dgm:prSet/>
      <dgm:spPr/>
      <dgm:t>
        <a:bodyPr/>
        <a:lstStyle/>
        <a:p>
          <a:endParaRPr lang="ru-RU"/>
        </a:p>
      </dgm:t>
    </dgm:pt>
    <dgm:pt modelId="{CD87B441-0CF7-49C4-A391-345646BCE664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accent2">
                  <a:lumMod val="50000"/>
                </a:schemeClr>
              </a:solidFill>
            </a:rPr>
            <a:t>Вещественные</a:t>
          </a:r>
          <a:endParaRPr lang="ru-RU" sz="3200" b="1" dirty="0">
            <a:solidFill>
              <a:schemeClr val="accent2">
                <a:lumMod val="50000"/>
              </a:schemeClr>
            </a:solidFill>
          </a:endParaRPr>
        </a:p>
      </dgm:t>
    </dgm:pt>
    <dgm:pt modelId="{64B743E5-A746-4ED8-8A4B-7D636CDAAFBC}" type="sibTrans" cxnId="{D7D6BF5D-6929-4D46-B687-774BA9124660}">
      <dgm:prSet/>
      <dgm:spPr/>
      <dgm:t>
        <a:bodyPr/>
        <a:lstStyle/>
        <a:p>
          <a:endParaRPr lang="ru-RU"/>
        </a:p>
      </dgm:t>
    </dgm:pt>
    <dgm:pt modelId="{27F84476-1B1F-4119-BE44-B80D7141ED97}" type="parTrans" cxnId="{D7D6BF5D-6929-4D46-B687-774BA9124660}">
      <dgm:prSet/>
      <dgm:spPr/>
      <dgm:t>
        <a:bodyPr/>
        <a:lstStyle/>
        <a:p>
          <a:endParaRPr lang="ru-RU"/>
        </a:p>
      </dgm:t>
    </dgm:pt>
    <dgm:pt modelId="{14CA7B1E-E581-4524-B7D0-AF4CB58679EF}">
      <dgm:prSet phldrT="[Текст]" custT="1"/>
      <dgm:spPr/>
      <dgm:t>
        <a:bodyPr/>
        <a:lstStyle/>
        <a:p>
          <a:r>
            <a:rPr lang="ru-RU" sz="3200" b="1" dirty="0" smtClean="0">
              <a:solidFill>
                <a:schemeClr val="accent2">
                  <a:lumMod val="50000"/>
                </a:schemeClr>
              </a:solidFill>
            </a:rPr>
            <a:t>Письменные</a:t>
          </a:r>
          <a:endParaRPr lang="ru-RU" sz="3200" b="1" dirty="0">
            <a:solidFill>
              <a:schemeClr val="accent2">
                <a:lumMod val="50000"/>
              </a:schemeClr>
            </a:solidFill>
          </a:endParaRPr>
        </a:p>
      </dgm:t>
    </dgm:pt>
    <dgm:pt modelId="{D502B643-F54D-41E4-A725-023658CD3CBD}" type="sibTrans" cxnId="{CB06B11F-C56C-48FE-835B-C4FFA5DCE3B8}">
      <dgm:prSet/>
      <dgm:spPr/>
      <dgm:t>
        <a:bodyPr/>
        <a:lstStyle/>
        <a:p>
          <a:endParaRPr lang="ru-RU"/>
        </a:p>
      </dgm:t>
    </dgm:pt>
    <dgm:pt modelId="{1C70A55D-042E-4D23-B90F-942270E260E3}" type="parTrans" cxnId="{CB06B11F-C56C-48FE-835B-C4FFA5DCE3B8}">
      <dgm:prSet/>
      <dgm:spPr/>
      <dgm:t>
        <a:bodyPr/>
        <a:lstStyle/>
        <a:p>
          <a:endParaRPr lang="ru-RU"/>
        </a:p>
      </dgm:t>
    </dgm:pt>
    <dgm:pt modelId="{EE34B2E0-DCE6-4676-A138-FA627533A2FE}">
      <dgm:prSet phldrT="[Текст]" custT="1"/>
      <dgm:spPr/>
      <dgm:t>
        <a:bodyPr/>
        <a:lstStyle/>
        <a:p>
          <a:r>
            <a:rPr lang="ru-RU" sz="4800" b="1" i="1" strike="noStrike" spc="-300" dirty="0" smtClean="0">
              <a:solidFill>
                <a:srgbClr val="A80000"/>
              </a:solidFill>
              <a:effectLst/>
            </a:rPr>
            <a:t>Исторические  источники</a:t>
          </a:r>
          <a:endParaRPr lang="ru-RU" sz="4800" b="1" i="1" strike="noStrike" spc="-300" dirty="0">
            <a:solidFill>
              <a:srgbClr val="A80000"/>
            </a:solidFill>
            <a:effectLst/>
          </a:endParaRPr>
        </a:p>
      </dgm:t>
    </dgm:pt>
    <dgm:pt modelId="{59FCD371-3B05-44E9-B7DC-E6A4173E919F}" type="sibTrans" cxnId="{89E9F25A-CCF3-4527-B058-2DC9268C6227}">
      <dgm:prSet/>
      <dgm:spPr/>
      <dgm:t>
        <a:bodyPr/>
        <a:lstStyle/>
        <a:p>
          <a:endParaRPr lang="ru-RU"/>
        </a:p>
      </dgm:t>
    </dgm:pt>
    <dgm:pt modelId="{7F990935-D636-4644-95D8-C8DA55317849}" type="parTrans" cxnId="{89E9F25A-CCF3-4527-B058-2DC9268C6227}">
      <dgm:prSet/>
      <dgm:spPr/>
      <dgm:t>
        <a:bodyPr/>
        <a:lstStyle/>
        <a:p>
          <a:endParaRPr lang="ru-RU"/>
        </a:p>
      </dgm:t>
    </dgm:pt>
    <dgm:pt modelId="{1C2153DC-840D-430B-AA27-FAA78E9414E6}" type="pres">
      <dgm:prSet presAssocID="{508394D7-F4EC-4031-A809-0007B305BD4C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42EE30D-A7C0-47C6-AA6C-969383C18442}" type="pres">
      <dgm:prSet presAssocID="{EE34B2E0-DCE6-4676-A138-FA627533A2FE}" presName="roof" presStyleLbl="dkBgShp" presStyleIdx="0" presStyleCnt="2"/>
      <dgm:spPr/>
      <dgm:t>
        <a:bodyPr/>
        <a:lstStyle/>
        <a:p>
          <a:endParaRPr lang="ru-RU"/>
        </a:p>
      </dgm:t>
    </dgm:pt>
    <dgm:pt modelId="{9E1FA439-1A50-4E9E-9565-812F5E4AE967}" type="pres">
      <dgm:prSet presAssocID="{EE34B2E0-DCE6-4676-A138-FA627533A2FE}" presName="pillars" presStyleCnt="0"/>
      <dgm:spPr/>
    </dgm:pt>
    <dgm:pt modelId="{E51BC784-BAEE-4B7E-B850-BD409F0CFED1}" type="pres">
      <dgm:prSet presAssocID="{EE34B2E0-DCE6-4676-A138-FA627533A2FE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AC2C64-0BE0-4506-9CC0-D52AF6CB473B}" type="pres">
      <dgm:prSet presAssocID="{CD87B441-0CF7-49C4-A391-345646BCE664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52798E-391D-4D25-A201-EF3831D67FA1}" type="pres">
      <dgm:prSet presAssocID="{DB1554DF-6E1E-48A7-909F-2AC8A454279B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76E7EF-1B67-47FD-A26A-A1EB826F7B76}" type="pres">
      <dgm:prSet presAssocID="{EE34B2E0-DCE6-4676-A138-FA627533A2FE}" presName="base" presStyleLbl="dkBgShp" presStyleIdx="1" presStyleCnt="2"/>
      <dgm:spPr/>
    </dgm:pt>
  </dgm:ptLst>
  <dgm:cxnLst>
    <dgm:cxn modelId="{49E9F186-093D-488C-8DFA-AC0B394EDB56}" srcId="{EE34B2E0-DCE6-4676-A138-FA627533A2FE}" destId="{DB1554DF-6E1E-48A7-909F-2AC8A454279B}" srcOrd="2" destOrd="0" parTransId="{15845D18-394E-473E-9D56-F398363383E3}" sibTransId="{86514C13-63B2-4255-A5A3-4EB7CB915F8C}"/>
    <dgm:cxn modelId="{89E9F25A-CCF3-4527-B058-2DC9268C6227}" srcId="{508394D7-F4EC-4031-A809-0007B305BD4C}" destId="{EE34B2E0-DCE6-4676-A138-FA627533A2FE}" srcOrd="0" destOrd="0" parTransId="{7F990935-D636-4644-95D8-C8DA55317849}" sibTransId="{59FCD371-3B05-44E9-B7DC-E6A4173E919F}"/>
    <dgm:cxn modelId="{7091871F-1098-41DB-A972-1BC728844843}" type="presOf" srcId="{508394D7-F4EC-4031-A809-0007B305BD4C}" destId="{1C2153DC-840D-430B-AA27-FAA78E9414E6}" srcOrd="0" destOrd="0" presId="urn:microsoft.com/office/officeart/2005/8/layout/hList3"/>
    <dgm:cxn modelId="{D7D6BF5D-6929-4D46-B687-774BA9124660}" srcId="{EE34B2E0-DCE6-4676-A138-FA627533A2FE}" destId="{CD87B441-0CF7-49C4-A391-345646BCE664}" srcOrd="1" destOrd="0" parTransId="{27F84476-1B1F-4119-BE44-B80D7141ED97}" sibTransId="{64B743E5-A746-4ED8-8A4B-7D636CDAAFBC}"/>
    <dgm:cxn modelId="{10394633-766E-415A-A4D9-681768BA0C22}" type="presOf" srcId="{CD87B441-0CF7-49C4-A391-345646BCE664}" destId="{52AC2C64-0BE0-4506-9CC0-D52AF6CB473B}" srcOrd="0" destOrd="0" presId="urn:microsoft.com/office/officeart/2005/8/layout/hList3"/>
    <dgm:cxn modelId="{CB06B11F-C56C-48FE-835B-C4FFA5DCE3B8}" srcId="{EE34B2E0-DCE6-4676-A138-FA627533A2FE}" destId="{14CA7B1E-E581-4524-B7D0-AF4CB58679EF}" srcOrd="0" destOrd="0" parTransId="{1C70A55D-042E-4D23-B90F-942270E260E3}" sibTransId="{D502B643-F54D-41E4-A725-023658CD3CBD}"/>
    <dgm:cxn modelId="{D57FC393-1FDD-43C4-9323-32586EC0E316}" type="presOf" srcId="{14CA7B1E-E581-4524-B7D0-AF4CB58679EF}" destId="{E51BC784-BAEE-4B7E-B850-BD409F0CFED1}" srcOrd="0" destOrd="0" presId="urn:microsoft.com/office/officeart/2005/8/layout/hList3"/>
    <dgm:cxn modelId="{4EA8BAE8-D8CE-4398-A533-FD99384BB4A1}" type="presOf" srcId="{EE34B2E0-DCE6-4676-A138-FA627533A2FE}" destId="{842EE30D-A7C0-47C6-AA6C-969383C18442}" srcOrd="0" destOrd="0" presId="urn:microsoft.com/office/officeart/2005/8/layout/hList3"/>
    <dgm:cxn modelId="{3211444E-44A1-4589-B9D9-C074D79826A4}" type="presOf" srcId="{DB1554DF-6E1E-48A7-909F-2AC8A454279B}" destId="{2E52798E-391D-4D25-A201-EF3831D67FA1}" srcOrd="0" destOrd="0" presId="urn:microsoft.com/office/officeart/2005/8/layout/hList3"/>
    <dgm:cxn modelId="{5D80CC37-7588-484C-A941-223C037E0F88}" type="presParOf" srcId="{1C2153DC-840D-430B-AA27-FAA78E9414E6}" destId="{842EE30D-A7C0-47C6-AA6C-969383C18442}" srcOrd="0" destOrd="0" presId="urn:microsoft.com/office/officeart/2005/8/layout/hList3"/>
    <dgm:cxn modelId="{18E119DA-2BBA-42AA-847D-B1BBFEEF1A31}" type="presParOf" srcId="{1C2153DC-840D-430B-AA27-FAA78E9414E6}" destId="{9E1FA439-1A50-4E9E-9565-812F5E4AE967}" srcOrd="1" destOrd="0" presId="urn:microsoft.com/office/officeart/2005/8/layout/hList3"/>
    <dgm:cxn modelId="{475E7238-CFD0-402A-9C1F-5A3F734B4140}" type="presParOf" srcId="{9E1FA439-1A50-4E9E-9565-812F5E4AE967}" destId="{E51BC784-BAEE-4B7E-B850-BD409F0CFED1}" srcOrd="0" destOrd="0" presId="urn:microsoft.com/office/officeart/2005/8/layout/hList3"/>
    <dgm:cxn modelId="{9D0E8DC3-DE6D-4C2B-8B5A-B93AA54E4B97}" type="presParOf" srcId="{9E1FA439-1A50-4E9E-9565-812F5E4AE967}" destId="{52AC2C64-0BE0-4506-9CC0-D52AF6CB473B}" srcOrd="1" destOrd="0" presId="urn:microsoft.com/office/officeart/2005/8/layout/hList3"/>
    <dgm:cxn modelId="{C0DB4540-5FEA-4303-A178-72B10C659718}" type="presParOf" srcId="{9E1FA439-1A50-4E9E-9565-812F5E4AE967}" destId="{2E52798E-391D-4D25-A201-EF3831D67FA1}" srcOrd="2" destOrd="0" presId="urn:microsoft.com/office/officeart/2005/8/layout/hList3"/>
    <dgm:cxn modelId="{8249188F-E9B2-4769-8725-82D1D7F489ED}" type="presParOf" srcId="{1C2153DC-840D-430B-AA27-FAA78E9414E6}" destId="{9776E7EF-1B67-47FD-A26A-A1EB826F7B7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C8E6F7-9CDD-46F2-88EB-1E78DF7FC2C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38AB44-7FAC-4333-A0E1-5231D0716B18}">
      <dgm:prSet custT="1"/>
      <dgm:spPr/>
      <dgm:t>
        <a:bodyPr/>
        <a:lstStyle/>
        <a:p>
          <a:pPr rtl="0"/>
          <a:r>
            <a:rPr lang="ru-RU" sz="1600" i="1" dirty="0" smtClean="0">
              <a:solidFill>
                <a:srgbClr val="C00000"/>
              </a:solidFill>
            </a:rPr>
            <a:t>«</a:t>
          </a:r>
          <a:r>
            <a:rPr lang="ru-RU" sz="2400" b="1" i="1" u="sng" dirty="0" smtClean="0">
              <a:solidFill>
                <a:srgbClr val="C00000"/>
              </a:solidFill>
            </a:rPr>
            <a:t>Они легко </a:t>
          </a:r>
          <a:r>
            <a:rPr lang="ru-RU" sz="2400" b="1" i="1" u="sng" baseline="0" dirty="0" smtClean="0">
              <a:solidFill>
                <a:srgbClr val="C00000"/>
              </a:solidFill>
            </a:rPr>
            <a:t>  переносят </a:t>
          </a:r>
          <a:r>
            <a:rPr lang="ru-RU" sz="2400" b="1" i="1" u="sng" dirty="0" smtClean="0">
              <a:solidFill>
                <a:srgbClr val="C00000"/>
              </a:solidFill>
            </a:rPr>
            <a:t> жару и холод, недостаток в одежде и пище; любят  свободу; искусно владеют оружием», - так писали о наших предках  славянах в давние времена.</a:t>
          </a:r>
          <a:endParaRPr lang="ru-RU" sz="1600" b="1" i="1" u="sng" dirty="0">
            <a:solidFill>
              <a:srgbClr val="C00000"/>
            </a:solidFill>
          </a:endParaRPr>
        </a:p>
      </dgm:t>
    </dgm:pt>
    <dgm:pt modelId="{BCE3DF93-63B8-4DB7-A8E0-CF4991D86177}" type="parTrans" cxnId="{7734E22E-5AA5-4C42-9EAF-72A6BF068CE7}">
      <dgm:prSet/>
      <dgm:spPr/>
      <dgm:t>
        <a:bodyPr/>
        <a:lstStyle/>
        <a:p>
          <a:endParaRPr lang="ru-RU"/>
        </a:p>
      </dgm:t>
    </dgm:pt>
    <dgm:pt modelId="{47F6F03D-564D-43FF-8062-CA64660D059E}" type="sibTrans" cxnId="{7734E22E-5AA5-4C42-9EAF-72A6BF068CE7}">
      <dgm:prSet/>
      <dgm:spPr/>
      <dgm:t>
        <a:bodyPr/>
        <a:lstStyle/>
        <a:p>
          <a:endParaRPr lang="ru-RU"/>
        </a:p>
      </dgm:t>
    </dgm:pt>
    <dgm:pt modelId="{CAA3DB97-46B2-435B-ABF3-F221AB58C3FB}" type="pres">
      <dgm:prSet presAssocID="{8DC8E6F7-9CDD-46F2-88EB-1E78DF7FC2C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342906-C1E0-4979-8DC9-E2104459DC6F}" type="pres">
      <dgm:prSet presAssocID="{3F38AB44-7FAC-4333-A0E1-5231D0716B18}" presName="parentText" presStyleLbl="node1" presStyleIdx="0" presStyleCnt="1" custLinFactNeighborX="-1852" custLinFactNeighborY="-1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734E22E-5AA5-4C42-9EAF-72A6BF068CE7}" srcId="{8DC8E6F7-9CDD-46F2-88EB-1E78DF7FC2C1}" destId="{3F38AB44-7FAC-4333-A0E1-5231D0716B18}" srcOrd="0" destOrd="0" parTransId="{BCE3DF93-63B8-4DB7-A8E0-CF4991D86177}" sibTransId="{47F6F03D-564D-43FF-8062-CA64660D059E}"/>
    <dgm:cxn modelId="{79C15C2E-D8AB-4A0C-8C31-629D99D4B5E9}" type="presOf" srcId="{8DC8E6F7-9CDD-46F2-88EB-1E78DF7FC2C1}" destId="{CAA3DB97-46B2-435B-ABF3-F221AB58C3FB}" srcOrd="0" destOrd="0" presId="urn:microsoft.com/office/officeart/2005/8/layout/vList2"/>
    <dgm:cxn modelId="{8459514E-B331-4DFF-97E9-33CC04811473}" type="presOf" srcId="{3F38AB44-7FAC-4333-A0E1-5231D0716B18}" destId="{5F342906-C1E0-4979-8DC9-E2104459DC6F}" srcOrd="0" destOrd="0" presId="urn:microsoft.com/office/officeart/2005/8/layout/vList2"/>
    <dgm:cxn modelId="{E50ED0F6-6A59-49B4-B244-2CEBFFD31983}" type="presParOf" srcId="{CAA3DB97-46B2-435B-ABF3-F221AB58C3FB}" destId="{5F342906-C1E0-4979-8DC9-E2104459DC6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2EE30D-A7C0-47C6-AA6C-969383C18442}">
      <dsp:nvSpPr>
        <dsp:cNvPr id="0" name=""/>
        <dsp:cNvSpPr/>
      </dsp:nvSpPr>
      <dsp:spPr>
        <a:xfrm>
          <a:off x="0" y="0"/>
          <a:ext cx="9144000" cy="11887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800" b="1" i="1" strike="noStrike" kern="1200" spc="-300" dirty="0" smtClean="0">
              <a:solidFill>
                <a:srgbClr val="A80000"/>
              </a:solidFill>
              <a:effectLst/>
            </a:rPr>
            <a:t>Исторические  источники</a:t>
          </a:r>
          <a:endParaRPr lang="ru-RU" sz="4800" b="1" i="1" strike="noStrike" kern="1200" spc="-300" dirty="0">
            <a:solidFill>
              <a:srgbClr val="A80000"/>
            </a:solidFill>
            <a:effectLst/>
          </a:endParaRPr>
        </a:p>
      </dsp:txBody>
      <dsp:txXfrm>
        <a:off x="0" y="0"/>
        <a:ext cx="9144000" cy="1188720"/>
      </dsp:txXfrm>
    </dsp:sp>
    <dsp:sp modelId="{E51BC784-BAEE-4B7E-B850-BD409F0CFED1}">
      <dsp:nvSpPr>
        <dsp:cNvPr id="0" name=""/>
        <dsp:cNvSpPr/>
      </dsp:nvSpPr>
      <dsp:spPr>
        <a:xfrm>
          <a:off x="4464" y="1188720"/>
          <a:ext cx="3045023" cy="24963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2">
                  <a:lumMod val="50000"/>
                </a:schemeClr>
              </a:solidFill>
            </a:rPr>
            <a:t>Письменные</a:t>
          </a:r>
          <a:endParaRPr lang="ru-RU" sz="32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4464" y="1188720"/>
        <a:ext cx="3045023" cy="2496312"/>
      </dsp:txXfrm>
    </dsp:sp>
    <dsp:sp modelId="{52AC2C64-0BE0-4506-9CC0-D52AF6CB473B}">
      <dsp:nvSpPr>
        <dsp:cNvPr id="0" name=""/>
        <dsp:cNvSpPr/>
      </dsp:nvSpPr>
      <dsp:spPr>
        <a:xfrm>
          <a:off x="3049488" y="1188720"/>
          <a:ext cx="3045023" cy="24963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2">
                  <a:lumMod val="50000"/>
                </a:schemeClr>
              </a:solidFill>
            </a:rPr>
            <a:t>Вещественные</a:t>
          </a:r>
          <a:endParaRPr lang="ru-RU" sz="32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3049488" y="1188720"/>
        <a:ext cx="3045023" cy="2496312"/>
      </dsp:txXfrm>
    </dsp:sp>
    <dsp:sp modelId="{2E52798E-391D-4D25-A201-EF3831D67FA1}">
      <dsp:nvSpPr>
        <dsp:cNvPr id="0" name=""/>
        <dsp:cNvSpPr/>
      </dsp:nvSpPr>
      <dsp:spPr>
        <a:xfrm>
          <a:off x="6094511" y="1188720"/>
          <a:ext cx="3045023" cy="249631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2">
                  <a:lumMod val="50000"/>
                </a:schemeClr>
              </a:solidFill>
            </a:rPr>
            <a:t>Устное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2">
                  <a:lumMod val="50000"/>
                </a:schemeClr>
              </a:solidFill>
            </a:rPr>
            <a:t>народное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2">
                  <a:lumMod val="50000"/>
                </a:schemeClr>
              </a:solidFill>
            </a:rPr>
            <a:t>творчество</a:t>
          </a:r>
          <a:endParaRPr lang="ru-RU" sz="3200" b="1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6094511" y="1188720"/>
        <a:ext cx="3045023" cy="2496312"/>
      </dsp:txXfrm>
    </dsp:sp>
    <dsp:sp modelId="{9776E7EF-1B67-47FD-A26A-A1EB826F7B76}">
      <dsp:nvSpPr>
        <dsp:cNvPr id="0" name=""/>
        <dsp:cNvSpPr/>
      </dsp:nvSpPr>
      <dsp:spPr>
        <a:xfrm>
          <a:off x="0" y="3685032"/>
          <a:ext cx="9144000" cy="27736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342906-C1E0-4979-8DC9-E2104459DC6F}">
      <dsp:nvSpPr>
        <dsp:cNvPr id="0" name=""/>
        <dsp:cNvSpPr/>
      </dsp:nvSpPr>
      <dsp:spPr>
        <a:xfrm>
          <a:off x="0" y="0"/>
          <a:ext cx="8229600" cy="14172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1" kern="1200" dirty="0" smtClean="0">
              <a:solidFill>
                <a:srgbClr val="C00000"/>
              </a:solidFill>
            </a:rPr>
            <a:t>«</a:t>
          </a:r>
          <a:r>
            <a:rPr lang="ru-RU" sz="2400" b="1" i="1" u="sng" kern="1200" dirty="0" smtClean="0">
              <a:solidFill>
                <a:srgbClr val="C00000"/>
              </a:solidFill>
            </a:rPr>
            <a:t>Они легко </a:t>
          </a:r>
          <a:r>
            <a:rPr lang="ru-RU" sz="2400" b="1" i="1" u="sng" kern="1200" baseline="0" dirty="0" smtClean="0">
              <a:solidFill>
                <a:srgbClr val="C00000"/>
              </a:solidFill>
            </a:rPr>
            <a:t>  переносят </a:t>
          </a:r>
          <a:r>
            <a:rPr lang="ru-RU" sz="2400" b="1" i="1" u="sng" kern="1200" dirty="0" smtClean="0">
              <a:solidFill>
                <a:srgbClr val="C00000"/>
              </a:solidFill>
            </a:rPr>
            <a:t> жару и холод, недостаток в одежде и пище; любят  свободу; искусно владеют оружием», - так писали о наших предках  славянах в давние времена.</a:t>
          </a:r>
          <a:endParaRPr lang="ru-RU" sz="1600" b="1" i="1" u="sng" kern="1200" dirty="0">
            <a:solidFill>
              <a:srgbClr val="C00000"/>
            </a:solidFill>
          </a:endParaRPr>
        </a:p>
      </dsp:txBody>
      <dsp:txXfrm>
        <a:off x="69185" y="69185"/>
        <a:ext cx="8091230" cy="127888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600FF864-434E-421F-94AB-1E498CEC2086}" type="datetimeFigureOut">
              <a:rPr lang="ru-RU"/>
              <a:pPr>
                <a:defRPr/>
              </a:pPr>
              <a:t>01.06.2014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6909D57-B6DA-4EC4-9B8C-39514AE34C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08231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6E7A5AA-3E74-47C9-99BA-14BC398AA779}" type="slidenum">
              <a:rPr lang="ru-RU" smtClean="0"/>
              <a:pPr eaLnBrk="1" hangingPunct="1"/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970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5A55EB5-ED8E-4CD6-9802-35DDA18E7C1B}" type="slidenum">
              <a:rPr lang="ru-RU" smtClean="0"/>
              <a:pPr eaLnBrk="1" hangingPunct="1"/>
              <a:t>13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6FFC360-3F2C-472E-B64B-C9B2F4025AFE}" type="slidenum">
              <a:rPr lang="ru-RU" smtClean="0"/>
              <a:pPr eaLnBrk="1" hangingPunct="1"/>
              <a:t>21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8D95E-9A9A-45C0-9223-B47C822A10E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7136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BE84E-2E3B-4FDD-87B0-149C9018621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9588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CA6523-C446-41A5-9500-5A014DCD1B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1312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988F4-8928-4E3F-975E-C10C9D1E70F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69751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8C3EF-4033-42F6-9264-2E71644B88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3471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C94E1C-94F8-48D2-AA0A-76E2DBBD039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4260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F5484-2932-4BAC-A2DC-4AF29DA4F93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384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23512D-2045-48FB-84FF-A98FAE3C10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72828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D1B7DC-6A52-4DE3-AFCC-80C0D067FA0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97868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47A85-2E7A-4095-9CAA-C0C0E1E366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779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6306B-5776-42A3-8FF7-CD263AC643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8880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BE4AE"/>
            </a:gs>
            <a:gs pos="13000">
              <a:srgbClr val="BD922A"/>
            </a:gs>
            <a:gs pos="21001">
              <a:srgbClr val="BD922A"/>
            </a:gs>
            <a:gs pos="63000">
              <a:srgbClr val="FBE4AE"/>
            </a:gs>
            <a:gs pos="67000">
              <a:srgbClr val="BD922A"/>
            </a:gs>
            <a:gs pos="69000">
              <a:srgbClr val="835E17"/>
            </a:gs>
            <a:gs pos="82001">
              <a:srgbClr val="A28949"/>
            </a:gs>
            <a:gs pos="100000">
              <a:srgbClr val="FAE3B7"/>
            </a:gs>
          </a:gsLst>
          <a:lin ang="27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ED1E691C-5979-453D-B8D3-8A75AEAEEC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13" Type="http://schemas.openxmlformats.org/officeDocument/2006/relationships/image" Target="../media/image41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39.jpeg"/><Relationship Id="rId5" Type="http://schemas.openxmlformats.org/officeDocument/2006/relationships/diagramQuickStyle" Target="../diagrams/quickStyle2.xml"/><Relationship Id="rId15" Type="http://schemas.openxmlformats.org/officeDocument/2006/relationships/image" Target="../media/image43.jpeg"/><Relationship Id="rId10" Type="http://schemas.openxmlformats.org/officeDocument/2006/relationships/image" Target="../media/image6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38.jpeg"/><Relationship Id="rId14" Type="http://schemas.openxmlformats.org/officeDocument/2006/relationships/image" Target="../media/image4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2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2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12" Type="http://schemas.openxmlformats.org/officeDocument/2006/relationships/image" Target="../media/image5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6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10" Type="http://schemas.openxmlformats.org/officeDocument/2006/relationships/image" Target="../media/image2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74.jpeg"/><Relationship Id="rId7" Type="http://schemas.openxmlformats.org/officeDocument/2006/relationships/image" Target="../media/image78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80.jpeg"/><Relationship Id="rId7" Type="http://schemas.openxmlformats.org/officeDocument/2006/relationships/image" Target="../media/image84.jpeg"/><Relationship Id="rId12" Type="http://schemas.openxmlformats.org/officeDocument/2006/relationships/image" Target="../media/image2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jpeg"/><Relationship Id="rId11" Type="http://schemas.openxmlformats.org/officeDocument/2006/relationships/image" Target="../media/image88.jpeg"/><Relationship Id="rId5" Type="http://schemas.openxmlformats.org/officeDocument/2006/relationships/image" Target="../media/image82.jpeg"/><Relationship Id="rId10" Type="http://schemas.openxmlformats.org/officeDocument/2006/relationships/image" Target="../media/image87.jpeg"/><Relationship Id="rId4" Type="http://schemas.openxmlformats.org/officeDocument/2006/relationships/image" Target="../media/image81.jpeg"/><Relationship Id="rId9" Type="http://schemas.openxmlformats.org/officeDocument/2006/relationships/image" Target="../media/image8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92.gif"/><Relationship Id="rId4" Type="http://schemas.openxmlformats.org/officeDocument/2006/relationships/image" Target="../media/image91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12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jpeg"/><Relationship Id="rId11" Type="http://schemas.openxmlformats.org/officeDocument/2006/relationships/image" Target="../media/image101.jpeg"/><Relationship Id="rId5" Type="http://schemas.openxmlformats.org/officeDocument/2006/relationships/image" Target="../media/image95.jpeg"/><Relationship Id="rId10" Type="http://schemas.openxmlformats.org/officeDocument/2006/relationships/image" Target="../media/image100.jpeg"/><Relationship Id="rId4" Type="http://schemas.openxmlformats.org/officeDocument/2006/relationships/image" Target="../media/image94.jpeg"/><Relationship Id="rId9" Type="http://schemas.openxmlformats.org/officeDocument/2006/relationships/image" Target="../media/image99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10" Type="http://schemas.openxmlformats.org/officeDocument/2006/relationships/image" Target="../media/image2.jpeg"/><Relationship Id="rId4" Type="http://schemas.openxmlformats.org/officeDocument/2006/relationships/image" Target="../media/image104.jpeg"/><Relationship Id="rId9" Type="http://schemas.openxmlformats.org/officeDocument/2006/relationships/image" Target="../media/image10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jpeg"/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Relationship Id="rId9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7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sfarinka.ru/news.php?item.236.2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3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 txBox="1">
            <a:spLocks/>
          </p:cNvSpPr>
          <p:nvPr/>
        </p:nvSpPr>
        <p:spPr bwMode="auto">
          <a:xfrm flipH="1">
            <a:off x="609600" y="4648200"/>
            <a:ext cx="73152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400" ker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                   </a:t>
            </a:r>
            <a:br>
              <a:rPr lang="ru-RU" sz="4400" kern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ru-RU" sz="4400" ker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                            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1" y="0"/>
            <a:ext cx="7391399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>
              <a:defRPr/>
            </a:pP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3500" sx="102000" sy="102000" algn="ctr" rotWithShape="0">
                    <a:prstClr val="black">
                      <a:alpha val="40000"/>
                    </a:prstClr>
                  </a:outerShdw>
                  <a:reflection blurRad="6350" stA="50000" endA="300" endPos="50000" dist="60007" dir="5400000" sy="-100000" algn="bl" rotWithShape="0"/>
                </a:effectLst>
              </a:rPr>
              <a:t>Как жили наши предки</a:t>
            </a:r>
          </a:p>
        </p:txBody>
      </p:sp>
      <p:pic>
        <p:nvPicPr>
          <p:cNvPr id="2052" name="Picture 5" descr="C:\Documents and Settings\1\Мои документы\Мои рисунки\poselo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9144000" cy="525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3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1\Мои документы\Мои рисунки\08 7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76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 descr="C:\Documents and Settings\1\Мои документы\Мои рисунки\07щз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0"/>
            <a:ext cx="42672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Box 3"/>
          <p:cNvSpPr txBox="1">
            <a:spLocks noChangeArrowheads="1"/>
          </p:cNvSpPr>
          <p:nvPr/>
        </p:nvSpPr>
        <p:spPr bwMode="auto">
          <a:xfrm>
            <a:off x="0" y="457200"/>
            <a:ext cx="8963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i="1"/>
              <a:t>СС</a:t>
            </a:r>
            <a:r>
              <a:rPr lang="ru-RU" sz="2800" b="1" i="1">
                <a:solidFill>
                  <a:schemeClr val="bg1"/>
                </a:solidFill>
              </a:rPr>
              <a:t>Священным был у наших предков </a:t>
            </a:r>
            <a:r>
              <a:rPr lang="ru-RU" sz="2800" b="1">
                <a:solidFill>
                  <a:srgbClr val="FF0000"/>
                </a:solidFill>
              </a:rPr>
              <a:t>ОГОНЬ</a:t>
            </a:r>
            <a:r>
              <a:rPr lang="ru-RU" sz="280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1269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Схема 12"/>
          <p:cNvGraphicFramePr/>
          <p:nvPr/>
        </p:nvGraphicFramePr>
        <p:xfrm>
          <a:off x="457200" y="0"/>
          <a:ext cx="8229600" cy="14176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447800"/>
            <a:ext cx="25908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 descr="C:\Documents and Settings\1\Мои документы\Мои рисунки\i[16]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419600"/>
            <a:ext cx="1524000" cy="225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4" descr="C:\Documents and Settings\1\Мои документы\Мои рисунки\iliya-muromec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1447800"/>
            <a:ext cx="1643062" cy="275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 descr="C:\Documents and Settings\1\Мои документы\Мои рисунки\i[26]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00200"/>
            <a:ext cx="1633538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5" descr="C:\Documents and Settings\1\Мои документы\Мои рисунки\volhv2.gif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038600"/>
            <a:ext cx="1676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9" descr="C:\Documents and Settings\1\Мои документы\Мои рисунки\heroes2.gif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295400"/>
            <a:ext cx="2305050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12" descr="C:\Documents and Settings\1\Мои документы\Мои рисунки\ьнг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72000"/>
            <a:ext cx="2705100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4" name="Picture 13" descr="C:\Documents and Settings\1\Мои документы\Мои рисунки\пть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32400"/>
            <a:ext cx="2436813" cy="162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9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16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5800" y="0"/>
            <a:ext cx="8001000" cy="1295400"/>
          </a:xfrm>
          <a:prstGeom prst="rect">
            <a:avLst/>
          </a:prstGeom>
          <a:noFill/>
        </p:spPr>
        <p:txBody>
          <a:bodyPr wrap="none">
            <a:prstTxWarp prst="textCanDown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softRound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Чему  поклонялись  наши  предки</a:t>
            </a:r>
          </a:p>
        </p:txBody>
      </p:sp>
      <p:sp>
        <p:nvSpPr>
          <p:cNvPr id="12291" name="Текст 6"/>
          <p:cNvSpPr>
            <a:spLocks noGrp="1"/>
          </p:cNvSpPr>
          <p:nvPr>
            <p:ph type="body" idx="4294967295"/>
          </p:nvPr>
        </p:nvSpPr>
        <p:spPr>
          <a:xfrm>
            <a:off x="1828800" y="1524000"/>
            <a:ext cx="7315200" cy="3429000"/>
          </a:xfrm>
        </p:spPr>
        <p:txBody>
          <a:bodyPr/>
          <a:lstStyle/>
          <a:p>
            <a:r>
              <a:rPr lang="ru-RU" b="1" smtClean="0">
                <a:solidFill>
                  <a:srgbClr val="A80000"/>
                </a:solidFill>
              </a:rPr>
              <a:t>      И наступил 980 год. На киевский престол взошел молодой князь Владимир. И повелел он установить на холме возле княжьего двора идолов деревянных, тем самым признав на великой Руси     </a:t>
            </a:r>
            <a:r>
              <a:rPr lang="ru-RU" b="1" i="1" u="sng" smtClean="0">
                <a:solidFill>
                  <a:srgbClr val="A80000"/>
                </a:solidFill>
              </a:rPr>
              <a:t>Пятибожие</a:t>
            </a:r>
          </a:p>
          <a:p>
            <a:endParaRPr lang="ru-RU" smtClean="0"/>
          </a:p>
        </p:txBody>
      </p:sp>
      <p:pic>
        <p:nvPicPr>
          <p:cNvPr id="12292" name="Picture 3" descr="C:\Documents and Settings\1\Мои документы\Мои рисунки\ц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6650" y="4376738"/>
            <a:ext cx="1657350" cy="248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 descr="C:\Documents and Settings\1\Мои документы\Мои рисунки\В6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476750"/>
            <a:ext cx="19812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 descr="C:\Documents and Settings\1\Мои документы\Мои рисунки\iСол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67200"/>
            <a:ext cx="16002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Picture 7" descr="C:\Documents and Settings\1\Мои документы\Мои рисунки\кен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3600"/>
            <a:ext cx="21336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8" descr="C:\Documents and Settings\1\Мои документы\Мои рисунки\Покло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5105400"/>
            <a:ext cx="2792413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12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16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20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8200"/>
                            </p:stCondLst>
                            <p:childTnLst>
                              <p:par>
                                <p:cTn id="2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6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28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0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0"/>
            <a:ext cx="914400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Бог Солнца - </a:t>
            </a:r>
            <a:r>
              <a:rPr lang="ru-RU" sz="5400" b="1" dirty="0" err="1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  <a:reflection blurRad="6350" stA="60000" endA="900" endPos="58000" dir="5400000" sy="-100000" algn="bl" rotWithShape="0"/>
                </a:effectLst>
              </a:rPr>
              <a:t>Даждьбог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13315" name="Picture 2" descr="C:\Documents and Settings\1\Мои документы\Мои рисунки\ке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6800"/>
            <a:ext cx="1752600" cy="169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3" descr="C:\Documents and Settings\1\Мои документы\Мои рисунки\зх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953000"/>
            <a:ext cx="16764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C:\Documents and Settings\1\Мои документы\Мои рисунки\нгшщ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53000"/>
            <a:ext cx="1728788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 descr="C:\Documents and Settings\1\Мои документы\Мои рисунки\аппрр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990600"/>
            <a:ext cx="16764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7" descr="C:\Documents and Settings\1\Мои документы\Мои рисунки\пр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743200"/>
            <a:ext cx="27432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8" descr="C:\Documents and Settings\1\Мои документы\Мои рисунки\лдж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2743200"/>
            <a:ext cx="1676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9" descr="C:\Documents and Settings\1\Мои документы\Мои рисунки\142579744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143000"/>
            <a:ext cx="26670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3" descr="C:\Documents and Settings\1\Мои документы\Мои рисунки\i[20]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1752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3" name="Picture 10" descr="C:\Documents and Settings\1\Мои документы\Мои рисунки\сми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4953000"/>
            <a:ext cx="1600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2" descr="C:\Documents and Settings\1\Мои документы\Мои рисунки\ролш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990600"/>
            <a:ext cx="18288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9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1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2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2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7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2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7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Documents and Settings\1\Мои документы\Мои рисунки\1225574106_stribog.a.-mazi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2362200"/>
            <a:ext cx="48768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90601" y="457200"/>
            <a:ext cx="799902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isometricOffAxis1Right"/>
              <a:lightRig rig="threePt" dir="t"/>
            </a:scene3d>
          </a:bodyPr>
          <a:lstStyle/>
          <a:p>
            <a:pPr algn="ctr">
              <a:defRPr/>
            </a:pPr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Бог ветра - </a:t>
            </a:r>
            <a:r>
              <a:rPr lang="ru-RU" sz="5400" b="1" dirty="0" err="1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</a:rPr>
              <a:t>Стрибог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</a:endParaRPr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0" y="3124200"/>
            <a:ext cx="3962400" cy="317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C00000"/>
                </a:solidFill>
              </a:rPr>
              <a:t>Ветер, ветрило,</a:t>
            </a:r>
          </a:p>
          <a:p>
            <a:r>
              <a:rPr lang="ru-RU" sz="2000" b="1">
                <a:solidFill>
                  <a:srgbClr val="C00000"/>
                </a:solidFill>
              </a:rPr>
              <a:t>Из семи-старший брат,</a:t>
            </a:r>
          </a:p>
          <a:p>
            <a:r>
              <a:rPr lang="ru-RU" sz="2000" b="1">
                <a:solidFill>
                  <a:srgbClr val="C00000"/>
                </a:solidFill>
              </a:rPr>
              <a:t>Ты не дуй со гнилого угла ,</a:t>
            </a:r>
          </a:p>
          <a:p>
            <a:r>
              <a:rPr lang="ru-RU" sz="2000" b="1">
                <a:solidFill>
                  <a:srgbClr val="C00000"/>
                </a:solidFill>
              </a:rPr>
              <a:t>Ты полей дождем с запада.</a:t>
            </a:r>
          </a:p>
          <a:p>
            <a:r>
              <a:rPr lang="ru-RU" sz="2000" b="1">
                <a:solidFill>
                  <a:srgbClr val="C00000"/>
                </a:solidFill>
              </a:rPr>
              <a:t>Ты подуй-ка теплым теплом,</a:t>
            </a:r>
          </a:p>
          <a:p>
            <a:r>
              <a:rPr lang="ru-RU" sz="2000" b="1">
                <a:solidFill>
                  <a:srgbClr val="C00000"/>
                </a:solidFill>
              </a:rPr>
              <a:t>Сослужи службу роду нашему,</a:t>
            </a:r>
          </a:p>
          <a:p>
            <a:r>
              <a:rPr lang="ru-RU" sz="2000" b="1">
                <a:solidFill>
                  <a:srgbClr val="C00000"/>
                </a:solidFill>
              </a:rPr>
              <a:t>Пригони дожди добрые,</a:t>
            </a:r>
          </a:p>
          <a:p>
            <a:r>
              <a:rPr lang="ru-RU" sz="2000" b="1">
                <a:solidFill>
                  <a:srgbClr val="C00000"/>
                </a:solidFill>
              </a:rPr>
              <a:t>Пахарям – радость,</a:t>
            </a:r>
          </a:p>
          <a:p>
            <a:r>
              <a:rPr lang="ru-RU" sz="2000" b="1">
                <a:solidFill>
                  <a:srgbClr val="C00000"/>
                </a:solidFill>
              </a:rPr>
              <a:t>А тебе буйному – на славу!</a:t>
            </a:r>
          </a:p>
        </p:txBody>
      </p:sp>
      <p:pic>
        <p:nvPicPr>
          <p:cNvPr id="14341" name="Picture 3" descr="C:\Documents and Settings\1\Мои документы\Мои рисунки\Гром и ветер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05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1\Мои документы\Мои рисунки\Пе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18764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C:\Documents and Settings\1\Мои документы\Мои рисунки\Перун-бог грозы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981200"/>
            <a:ext cx="33528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52400"/>
            <a:ext cx="6172200" cy="1905000"/>
          </a:xfrm>
          <a:prstGeom prst="rect">
            <a:avLst/>
          </a:prstGeom>
          <a:noFill/>
        </p:spPr>
        <p:txBody>
          <a:bodyPr wrap="none">
            <a:prstTxWarp prst="textCurveDown">
              <a:avLst>
                <a:gd name="adj" fmla="val 38818"/>
              </a:avLst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>
                  <a:solidFill>
                    <a:srgbClr val="00B0F0"/>
                  </a:solidFill>
                </a:ln>
                <a:solidFill>
                  <a:schemeClr val="accent3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38100" dir="18900000" algn="bl" rotWithShape="0">
                    <a:prstClr val="black">
                      <a:alpha val="40000"/>
                    </a:prstClr>
                  </a:outerShdw>
                  <a:reflection blurRad="6350" stA="60000" endA="900" endPos="60000" dist="29997" dir="5400000" sy="-100000" algn="bl" rotWithShape="0"/>
                </a:effectLst>
              </a:rPr>
              <a:t>Перун – бог грозы и грома</a:t>
            </a:r>
          </a:p>
        </p:txBody>
      </p:sp>
      <p:pic>
        <p:nvPicPr>
          <p:cNvPr id="15365" name="Picture 5" descr="C:\Documents and Settings\1\Мои документы\Мои рисунки\843bbb36f2ca2ab86a3db2125b6fb307_ful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2095500"/>
            <a:ext cx="3429000" cy="476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1\Мои документы\Мои рисунки\Мякошь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0"/>
            <a:ext cx="4495800" cy="670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6095999" cy="5486400"/>
          </a:xfrm>
          <a:prstGeom prst="rect">
            <a:avLst/>
          </a:prstGeom>
          <a:noFill/>
        </p:spPr>
        <p:txBody>
          <a:bodyPr wrap="none">
            <a:prstTxWarp prst="textSlantUp">
              <a:avLst/>
            </a:prstTxWarp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>
              <a:defRPr/>
            </a:pPr>
            <a:r>
              <a:rPr lang="ru-RU" sz="5400" dirty="0">
                <a:ln w="18000">
                  <a:solidFill>
                    <a:srgbClr val="00B0F0"/>
                  </a:solidFill>
                  <a:prstDash val="solid"/>
                  <a:miter lim="800000"/>
                </a:ln>
                <a:noFill/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Бог земли – кормилицы </a:t>
            </a:r>
          </a:p>
          <a:p>
            <a:pPr algn="ctr">
              <a:defRPr/>
            </a:pPr>
            <a:r>
              <a:rPr lang="ru-RU" sz="5400" dirty="0">
                <a:ln w="18000">
                  <a:solidFill>
                    <a:srgbClr val="00B0F0"/>
                  </a:solidFill>
                  <a:prstDash val="solid"/>
                  <a:miter lim="800000"/>
                </a:ln>
                <a:noFill/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5400" dirty="0" err="1">
                <a:ln w="18000">
                  <a:solidFill>
                    <a:srgbClr val="00B0F0"/>
                  </a:solidFill>
                  <a:prstDash val="solid"/>
                  <a:miter lim="800000"/>
                </a:ln>
                <a:noFill/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Мокоша</a:t>
            </a:r>
            <a:endParaRPr lang="ru-RU" sz="5400" b="1" dirty="0">
              <a:ln w="18000">
                <a:solidFill>
                  <a:srgbClr val="00B0F0"/>
                </a:solidFill>
                <a:prstDash val="solid"/>
                <a:miter lim="800000"/>
              </a:ln>
              <a:noFill/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7412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TextBox 11"/>
          <p:cNvSpPr txBox="1">
            <a:spLocks noChangeArrowheads="1"/>
          </p:cNvSpPr>
          <p:nvPr/>
        </p:nvSpPr>
        <p:spPr bwMode="auto">
          <a:xfrm>
            <a:off x="2590800" y="1981200"/>
            <a:ext cx="3733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2000" b="1" i="1">
              <a:solidFill>
                <a:srgbClr val="C00000"/>
              </a:solidFill>
            </a:endParaRPr>
          </a:p>
        </p:txBody>
      </p:sp>
      <p:sp>
        <p:nvSpPr>
          <p:cNvPr id="17411" name="TextBox 7"/>
          <p:cNvSpPr txBox="1">
            <a:spLocks noChangeArrowheads="1"/>
          </p:cNvSpPr>
          <p:nvPr/>
        </p:nvSpPr>
        <p:spPr bwMode="auto">
          <a:xfrm>
            <a:off x="0" y="304800"/>
            <a:ext cx="9144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i="1">
                <a:solidFill>
                  <a:srgbClr val="A80000"/>
                </a:solidFill>
              </a:rPr>
              <a:t>Использовали наши предки и обереги от разных несчастий.</a:t>
            </a:r>
          </a:p>
        </p:txBody>
      </p:sp>
      <p:pic>
        <p:nvPicPr>
          <p:cNvPr id="17412" name="Picture 8" descr="C:\Documents and Settings\1\Мои документы\Мои рисунки\об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1447800" cy="206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9" descr="C:\Documents and Settings\1\Мои документы\Мои рисунки\о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371600"/>
            <a:ext cx="1766888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10" descr="C:\Documents and Settings\1\Мои документы\Мои рисунки\об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371600"/>
            <a:ext cx="1895475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11" descr="C:\Documents and Settings\1\Мои документы\Мои рисунки\обе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3400"/>
            <a:ext cx="2549525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12" descr="C:\Documents and Settings\1\Мои документы\Мои рисунки\об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371600"/>
            <a:ext cx="1600200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13" descr="C:\Documents and Settings\1\Мои документы\Мои рисунки\обе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4419600"/>
            <a:ext cx="2133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14" descr="C:\Documents and Settings\1\Мои документы\Мои рисунки\чсм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114800"/>
            <a:ext cx="1752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9" name="Picture 15" descr="C:\Documents and Settings\1\Мои документы\Мои рисунки\венр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4114800"/>
            <a:ext cx="19050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4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87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9700"/>
                            </p:stCondLst>
                            <p:childTnLst>
                              <p:par>
                                <p:cTn id="2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3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1200"/>
                            </p:stCondLst>
                            <p:childTnLst>
                              <p:par>
                                <p:cTn id="3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8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1700"/>
                            </p:stCondLst>
                            <p:childTnLst>
                              <p:par>
                                <p:cTn id="4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/>
      <p:bldP spid="174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381000"/>
            <a:ext cx="9144000" cy="3478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i="1" cap="small" dirty="0">
                <a:solidFill>
                  <a:srgbClr val="C00000"/>
                </a:solidFill>
              </a:rPr>
              <a:t>Одежду, предметы быта украшали знаками Солнца, земли, растений</a:t>
            </a:r>
          </a:p>
          <a:p>
            <a:pPr>
              <a:defRPr/>
            </a:pPr>
            <a:endParaRPr lang="ru-RU" sz="2000" b="1" i="1" cap="small" dirty="0">
              <a:solidFill>
                <a:srgbClr val="C00000"/>
              </a:solidFill>
            </a:endParaRPr>
          </a:p>
          <a:p>
            <a:pPr>
              <a:defRPr/>
            </a:pPr>
            <a:endParaRPr lang="ru-RU" sz="2000" b="1" i="1" cap="small" dirty="0">
              <a:solidFill>
                <a:srgbClr val="C00000"/>
              </a:solidFill>
            </a:endParaRPr>
          </a:p>
          <a:p>
            <a:pPr>
              <a:defRPr/>
            </a:pPr>
            <a:endParaRPr lang="ru-RU" sz="2000" b="1" i="1" cap="small" dirty="0">
              <a:solidFill>
                <a:srgbClr val="C00000"/>
              </a:solidFill>
            </a:endParaRPr>
          </a:p>
          <a:p>
            <a:pPr>
              <a:defRPr/>
            </a:pPr>
            <a:endParaRPr lang="ru-RU" sz="2000" b="1" i="1" cap="small" dirty="0">
              <a:solidFill>
                <a:srgbClr val="C00000"/>
              </a:solidFill>
            </a:endParaRPr>
          </a:p>
          <a:p>
            <a:pPr>
              <a:defRPr/>
            </a:pPr>
            <a:endParaRPr lang="ru-RU" sz="2000" b="1" i="1" cap="small" dirty="0">
              <a:solidFill>
                <a:srgbClr val="C00000"/>
              </a:solidFill>
            </a:endParaRPr>
          </a:p>
          <a:p>
            <a:pPr>
              <a:defRPr/>
            </a:pPr>
            <a:endParaRPr lang="ru-RU" sz="2000" b="1" i="1" cap="small" dirty="0">
              <a:solidFill>
                <a:srgbClr val="C00000"/>
              </a:solidFill>
            </a:endParaRPr>
          </a:p>
          <a:p>
            <a:pPr>
              <a:defRPr/>
            </a:pPr>
            <a:endParaRPr lang="ru-RU" sz="2000" b="1" i="1" cap="small" dirty="0">
              <a:solidFill>
                <a:srgbClr val="C00000"/>
              </a:solidFill>
            </a:endParaRPr>
          </a:p>
          <a:p>
            <a:pPr>
              <a:defRPr/>
            </a:pPr>
            <a:endParaRPr lang="ru-RU" sz="2000" b="1" i="1" cap="small" dirty="0">
              <a:solidFill>
                <a:srgbClr val="C00000"/>
              </a:solidFill>
            </a:endParaRPr>
          </a:p>
          <a:p>
            <a:pPr>
              <a:defRPr/>
            </a:pPr>
            <a:endParaRPr lang="ru-RU" sz="2000" b="1" i="1" cap="small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sz="2000" b="1" i="1" cap="small" dirty="0">
                <a:solidFill>
                  <a:srgbClr val="C00000"/>
                </a:solidFill>
              </a:rPr>
              <a:t>.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143000"/>
            <a:ext cx="411480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76400" y="3657600"/>
            <a:ext cx="65532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cap="all" dirty="0">
                <a:solidFill>
                  <a:srgbClr val="C00000"/>
                </a:solidFill>
              </a:rPr>
              <a:t>Верили в добрых и злых духов.</a:t>
            </a:r>
          </a:p>
        </p:txBody>
      </p:sp>
      <p:pic>
        <p:nvPicPr>
          <p:cNvPr id="184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4191000"/>
            <a:ext cx="52578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4" descr="C:\Documents and Settings\1\Мои документы\Мои рисунки\CA0PATP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990600"/>
            <a:ext cx="19812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5" descr="C:\Documents and Settings\1\Мои документы\Мои рисунки\i[36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191000"/>
            <a:ext cx="18288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2" descr="C:\Documents and Settings\1\Мои документы\Мои рисунки\monster-duh.gi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8200"/>
            <a:ext cx="2438400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11" descr="C:\Documents and Settings\1\Мои документы\Мои рисунки\ипр_big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91000"/>
            <a:ext cx="18288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6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" y="152400"/>
            <a:ext cx="8991600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isometricOffAxis1Right"/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  <a:reflection blurRad="6350" stA="50000" endA="300" endPos="50000" dist="60007" dir="5400000" sy="-100000" algn="bl" rotWithShape="0"/>
                </a:effectLst>
              </a:rPr>
              <a:t>Народные обычаи и праздники</a:t>
            </a:r>
          </a:p>
        </p:txBody>
      </p:sp>
      <p:pic>
        <p:nvPicPr>
          <p:cNvPr id="19460" name="Picture 3" descr="C:\Documents and Settings\1\Мои документы\Мои рисунки\Куп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0"/>
            <a:ext cx="25908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4" descr="C:\Documents and Settings\1\Мои документы\Мои рисунки\Мас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400" y="4953000"/>
            <a:ext cx="21336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5" descr="C:\Documents and Settings\1\Мои документы\Мои рисунки\внцу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638" y="3276600"/>
            <a:ext cx="2265362" cy="163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6" descr="C:\Documents and Settings\1\Мои документы\Мои рисунки\Куп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9800"/>
            <a:ext cx="1666875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7" descr="C:\Documents and Settings\1\Мои документы\Мои рисунки\Мас3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5334000"/>
            <a:ext cx="19812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8" descr="C:\Documents and Settings\1\Мои документы\Мои рисунки\фва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209800"/>
            <a:ext cx="1752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10" descr="C:\Documents and Settings\1\Мои документы\Мои рисунки\Мас67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733800"/>
            <a:ext cx="18891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7" name="Picture 11" descr="C:\Documents and Settings\1\Мои документы\Мои рисунки\i[420- ]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800" y="1600200"/>
            <a:ext cx="2235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495800" y="1828800"/>
            <a:ext cx="16764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 i="1">
                <a:solidFill>
                  <a:srgbClr val="FF0000"/>
                </a:solidFill>
              </a:rPr>
              <a:t>Масленица</a:t>
            </a:r>
          </a:p>
          <a:p>
            <a:pPr eaLnBrk="1" hangingPunct="1"/>
            <a:r>
              <a:rPr lang="ru-RU" b="1" i="1">
                <a:solidFill>
                  <a:srgbClr val="FF0000"/>
                </a:solidFill>
              </a:rPr>
              <a:t>Колядки</a:t>
            </a:r>
          </a:p>
          <a:p>
            <a:pPr eaLnBrk="1" hangingPunct="1"/>
            <a:r>
              <a:rPr lang="ru-RU" b="1" i="1">
                <a:solidFill>
                  <a:srgbClr val="FF0000"/>
                </a:solidFill>
              </a:rPr>
              <a:t>Святки</a:t>
            </a:r>
          </a:p>
          <a:p>
            <a:pPr eaLnBrk="1" hangingPunct="1"/>
            <a:r>
              <a:rPr lang="ru-RU" b="1" i="1">
                <a:solidFill>
                  <a:srgbClr val="FF0000"/>
                </a:solidFill>
              </a:rPr>
              <a:t>Иван Купала и др.</a:t>
            </a:r>
          </a:p>
          <a:p>
            <a:pPr eaLnBrk="1" hangingPunct="1"/>
            <a:endParaRPr lang="ru-RU"/>
          </a:p>
        </p:txBody>
      </p:sp>
      <p:pic>
        <p:nvPicPr>
          <p:cNvPr id="19469" name="Picture 13" descr="C:\Documents and Settings\1\Мои документы\Мои рисунки\vasil126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429000"/>
            <a:ext cx="22860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70" name="Picture 14" descr="C:\Documents and Settings\1\Мои документы\Мои рисунки\vasil89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5257800"/>
            <a:ext cx="22098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4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1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5" descr="C:\Documents and Settings\1\Мои документы\Мои рисунки\эн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650" y="0"/>
            <a:ext cx="3943350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6" descr="C:\Documents and Settings\1\Мои документы\Мои рисунки\big_issledovaniya_rossiya_istori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41725"/>
            <a:ext cx="4724400" cy="321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304800"/>
            <a:ext cx="5105400" cy="3478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i="1" dirty="0">
                <a:solidFill>
                  <a:schemeClr val="accent5">
                    <a:lumMod val="50000"/>
                  </a:schemeClr>
                </a:solidFill>
              </a:rPr>
              <a:t>Цель : </a:t>
            </a: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</a:rPr>
              <a:t>формировать</a:t>
            </a:r>
            <a:r>
              <a:rPr lang="ru-RU" sz="2800" b="1" i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</a:rPr>
              <a:t>  у учащихся  интерес к изучению прошлого своей Родины;</a:t>
            </a:r>
          </a:p>
          <a:p>
            <a:pPr>
              <a:defRPr/>
            </a:pP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</a:rPr>
              <a:t>            воспитывать у  детей  эмоциональ - оценочное отношение к действительности,</a:t>
            </a:r>
          </a:p>
          <a:p>
            <a:pPr>
              <a:defRPr/>
            </a:pP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</a:rPr>
              <a:t>            развивать кругозор, мышление, воображение. </a:t>
            </a:r>
          </a:p>
          <a:p>
            <a:pPr>
              <a:defRPr/>
            </a:pPr>
            <a:endParaRPr lang="ru-RU" sz="2000" b="1" dirty="0"/>
          </a:p>
          <a:p>
            <a:pPr>
              <a:defRPr/>
            </a:pPr>
            <a:r>
              <a:rPr lang="ru-RU" sz="3200" b="1" dirty="0"/>
              <a:t>  </a:t>
            </a:r>
          </a:p>
        </p:txBody>
      </p:sp>
      <p:sp>
        <p:nvSpPr>
          <p:cNvPr id="3077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" name="Picture 5" descr="C:\Documents and Settings\1\Мои документы\Мои рисунки\group_s_bafa07594b344412aeeb29cc18ee5cc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3657600"/>
            <a:ext cx="27114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1143000" y="762000"/>
            <a:ext cx="76200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accent5">
                    <a:lumMod val="75000"/>
                  </a:schemeClr>
                </a:solidFill>
              </a:rPr>
              <a:t>Позже у разных народов появились веры в людей, оставивших учения о том, как надо жить в обществе.</a:t>
            </a:r>
          </a:p>
        </p:txBody>
      </p:sp>
      <p:pic>
        <p:nvPicPr>
          <p:cNvPr id="20483" name="Picture 3" descr="C:\Documents and Settings\1\Мои документы\Мои рисунки\CA8XM30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09800"/>
            <a:ext cx="1670050" cy="214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C:\Documents and Settings\1\Мои документы\Мои рисунки\CAUJCD6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495800"/>
            <a:ext cx="1590675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5" descr="C:\Documents and Settings\1\Мои документы\Мои рисунки\b66a04509076b085bcac1d05fa578a6f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88" y="4267200"/>
            <a:ext cx="2347912" cy="234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 descr="C:\Documents and Settings\1\Мои документы\Мои рисунки\6d391646adeec89d7aea3f91f9fbc1c3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209800"/>
            <a:ext cx="2990850" cy="299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1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1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" descr="C:\Documents and Settings\1\Мои документы\Мои рисунки\CA6B49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57200"/>
            <a:ext cx="1981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 descr="C:\Documents and Settings\1\Мои документы\Мои рисунки\CAMEJFL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9188" y="2895600"/>
            <a:ext cx="1674812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5" descr="C:\Documents and Settings\1\Мои документы\Мои рисунки\CAO0ERW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4724400"/>
            <a:ext cx="1752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6" descr="C:\Documents and Settings\1\Мои документы\Мои рисунки\CA45AT8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76800"/>
            <a:ext cx="1573213" cy="179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7" descr="C:\Documents and Settings\1\Мои документы\Мои рисунки\CAGVSXCF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4648200"/>
            <a:ext cx="20875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8" descr="C:\Documents and Settings\1\Мои документы\Мои рисунки\CAU7OL2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0"/>
            <a:ext cx="2503488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9" descr="C:\Documents and Settings\1\Мои документы\Мои рисунки\CAYR2XLF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0"/>
            <a:ext cx="2297113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10" descr="C:\Documents and Settings\1\Мои документы\Мои рисунки\екн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4572000"/>
            <a:ext cx="2362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1" descr="C:\Documents and Settings\1\Мои документы\Мои рисунки\CAE70XYF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19400"/>
            <a:ext cx="14954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676400" y="3276600"/>
            <a:ext cx="63817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spc="-150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Христианство – вера  в  учение  Христа</a:t>
            </a:r>
            <a:r>
              <a:rPr lang="ru-RU" sz="2400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22540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1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1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61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1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8100"/>
                            </p:stCondLst>
                            <p:childTnLst>
                              <p:par>
                                <p:cTn id="5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910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1\Мои документы\Мои рисунки\CA7EPG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8200"/>
            <a:ext cx="1655763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2" descr="C:\Documents and Settings\1\Мои документы\Мои рисунки\CA9PYW7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921125"/>
            <a:ext cx="3181350" cy="293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3" descr="C:\Documents and Settings\1\Мои документы\Мои рисунки\ркф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700" y="0"/>
            <a:ext cx="176530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9" name="Picture 4" descr="C:\Documents and Settings\1\Мои документы\Мои рисунки\CAW907MJ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228600"/>
            <a:ext cx="1847850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5" descr="C:\Documents and Settings\1\Мои документы\Мои рисунки\CAT9JNE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4800600"/>
            <a:ext cx="1828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1" name="Picture 8" descr="C:\Documents and Settings\1\Мои документы\Мои рисунки\CAAZO12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62200"/>
            <a:ext cx="1676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2" name="Picture 6" descr="C:\Documents and Settings\1\Мои документы\Мои рисунки\CA2349EN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526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Picture 7" descr="C:\Documents and Settings\1\Мои документы\Мои рисунки\CA314RLP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438400"/>
            <a:ext cx="16764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14" name="TextBox 9"/>
          <p:cNvSpPr txBox="1">
            <a:spLocks noChangeArrowheads="1"/>
          </p:cNvSpPr>
          <p:nvPr/>
        </p:nvSpPr>
        <p:spPr bwMode="auto">
          <a:xfrm>
            <a:off x="1905000" y="381000"/>
            <a:ext cx="1982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7030A0"/>
                </a:solidFill>
              </a:rPr>
              <a:t>Буддизм - </a:t>
            </a:r>
          </a:p>
        </p:txBody>
      </p:sp>
      <p:sp>
        <p:nvSpPr>
          <p:cNvPr id="21515" name="TextBox 10"/>
          <p:cNvSpPr txBox="1">
            <a:spLocks noChangeArrowheads="1"/>
          </p:cNvSpPr>
          <p:nvPr/>
        </p:nvSpPr>
        <p:spPr bwMode="auto">
          <a:xfrm>
            <a:off x="2971800" y="3124200"/>
            <a:ext cx="3446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>
                <a:solidFill>
                  <a:srgbClr val="7030A0"/>
                </a:solidFill>
              </a:rPr>
              <a:t>вера в учение Будды</a:t>
            </a:r>
          </a:p>
        </p:txBody>
      </p:sp>
      <p:sp>
        <p:nvSpPr>
          <p:cNvPr id="23564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10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640"/>
                            </p:stCondLst>
                            <p:childTnLst>
                              <p:par>
                                <p:cTn id="8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44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940"/>
                            </p:stCondLst>
                            <p:childTnLst>
                              <p:par>
                                <p:cTn id="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44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94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440"/>
                            </p:stCondLst>
                            <p:childTnLst>
                              <p:par>
                                <p:cTn id="2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940"/>
                            </p:stCondLst>
                            <p:childTnLst>
                              <p:par>
                                <p:cTn id="3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440"/>
                            </p:stCondLst>
                            <p:childTnLst>
                              <p:par>
                                <p:cTn id="3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940"/>
                            </p:stCondLst>
                            <p:childTnLst>
                              <p:par>
                                <p:cTn id="3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/>
      <p:bldP spid="215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1\Мои документы\Мои рисунки\ченг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95600"/>
            <a:ext cx="2278063" cy="172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C:\Documents and Settings\1\Мои документы\Мои рисунки\де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038600"/>
            <a:ext cx="28575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C:\Documents and Settings\1\Мои документы\Мои рисунки\пр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000" y="533400"/>
            <a:ext cx="1371600" cy="158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C:\Documents and Settings\1\Мои документы\Мои рисунки\CAZLLRM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4953000"/>
            <a:ext cx="23622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 descr="C:\Documents and Settings\1\Мои документы\Мои рисунки\CAKXURO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33400"/>
            <a:ext cx="232886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C:\Documents and Settings\1\Мои документы\Мои рисунки\CABMVU9C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5181600"/>
            <a:ext cx="25146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9" descr="C:\Documents and Settings\1\Мои документы\Мои рисунки\=-огш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609600"/>
            <a:ext cx="160020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Прямоугольник 8"/>
          <p:cNvSpPr>
            <a:spLocks noChangeArrowheads="1"/>
          </p:cNvSpPr>
          <p:nvPr/>
        </p:nvSpPr>
        <p:spPr bwMode="auto">
          <a:xfrm>
            <a:off x="2895600" y="2438400"/>
            <a:ext cx="5410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</a:rPr>
              <a:t>Мусульманство – вера в учение</a:t>
            </a:r>
          </a:p>
          <a:p>
            <a:r>
              <a:rPr lang="ru-RU" sz="2400" b="1">
                <a:solidFill>
                  <a:srgbClr val="FF0000"/>
                </a:solidFill>
              </a:rPr>
              <a:t>Пророка Магомета </a:t>
            </a:r>
          </a:p>
        </p:txBody>
      </p:sp>
      <p:sp>
        <p:nvSpPr>
          <p:cNvPr id="24586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9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280"/>
                            </p:stCondLst>
                            <p:childTnLst>
                              <p:par>
                                <p:cTn id="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780"/>
                            </p:stCondLst>
                            <p:childTnLst>
                              <p:par>
                                <p:cTn id="1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280"/>
                            </p:stCondLst>
                            <p:childTnLst>
                              <p:par>
                                <p:cTn id="16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780"/>
                            </p:stCondLst>
                            <p:childTnLst>
                              <p:par>
                                <p:cTn id="20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280"/>
                            </p:stCondLst>
                            <p:childTnLst>
                              <p:par>
                                <p:cTn id="24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5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780"/>
                            </p:stCondLst>
                            <p:childTnLst>
                              <p:par>
                                <p:cTn id="28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9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280"/>
                            </p:stCondLst>
                            <p:childTnLst>
                              <p:par>
                                <p:cTn id="32" presetID="5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3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" descr="C:\Documents and Settings\1\Мои документы\Мои рисунки\126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Box 2"/>
          <p:cNvSpPr txBox="1">
            <a:spLocks noChangeArrowheads="1"/>
          </p:cNvSpPr>
          <p:nvPr/>
        </p:nvSpPr>
        <p:spPr bwMode="auto">
          <a:xfrm>
            <a:off x="2971800" y="533400"/>
            <a:ext cx="5029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веры призывают к добру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4800" y="1752600"/>
            <a:ext cx="8839200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400" b="1" i="1">
                <a:solidFill>
                  <a:srgbClr val="FFFF00"/>
                </a:solidFill>
              </a:rPr>
              <a:t>Все веры призывают к добру. </a:t>
            </a:r>
          </a:p>
          <a:p>
            <a:pPr eaLnBrk="1" hangingPunct="1"/>
            <a:endParaRPr lang="ru-RU" sz="2400" b="1" i="1">
              <a:solidFill>
                <a:srgbClr val="FFFF00"/>
              </a:solidFill>
            </a:endParaRPr>
          </a:p>
          <a:p>
            <a:pPr eaLnBrk="1" hangingPunct="1"/>
            <a:r>
              <a:rPr lang="ru-RU" sz="2400" b="1" i="1">
                <a:solidFill>
                  <a:srgbClr val="FFFF00"/>
                </a:solidFill>
              </a:rPr>
              <a:t>Учат, если обидишь  кого, то будет тебе несчастье. </a:t>
            </a:r>
          </a:p>
          <a:p>
            <a:pPr eaLnBrk="1" hangingPunct="1"/>
            <a:endParaRPr lang="ru-RU" sz="2400" b="1" i="1">
              <a:solidFill>
                <a:srgbClr val="FFFF00"/>
              </a:solidFill>
            </a:endParaRPr>
          </a:p>
          <a:p>
            <a:pPr eaLnBrk="1" hangingPunct="1"/>
            <a:r>
              <a:rPr lang="ru-RU" sz="2400" b="1" i="1">
                <a:solidFill>
                  <a:srgbClr val="FFFF00"/>
                </a:solidFill>
              </a:rPr>
              <a:t>А если сделаешь добро и тебе будет добро от других</a:t>
            </a:r>
            <a:r>
              <a:rPr lang="ru-RU" sz="2000" b="1" i="1">
                <a:solidFill>
                  <a:srgbClr val="FFFF00"/>
                </a:solidFill>
              </a:rPr>
              <a:t>. </a:t>
            </a:r>
          </a:p>
        </p:txBody>
      </p:sp>
      <p:sp>
        <p:nvSpPr>
          <p:cNvPr id="25605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1"/>
          <p:cNvSpPr txBox="1">
            <a:spLocks noChangeArrowheads="1"/>
          </p:cNvSpPr>
          <p:nvPr/>
        </p:nvSpPr>
        <p:spPr bwMode="auto">
          <a:xfrm>
            <a:off x="609600" y="1066800"/>
            <a:ext cx="81534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2400" b="1">
              <a:solidFill>
                <a:srgbClr val="0070C0"/>
              </a:solidFill>
            </a:endParaRPr>
          </a:p>
          <a:p>
            <a:pPr eaLnBrk="1" hangingPunct="1"/>
            <a:endParaRPr lang="ru-RU"/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2133600" y="5943600"/>
            <a:ext cx="3505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b="1">
              <a:solidFill>
                <a:srgbClr val="0070C0"/>
              </a:solidFill>
            </a:endParaRPr>
          </a:p>
        </p:txBody>
      </p:sp>
      <p:sp>
        <p:nvSpPr>
          <p:cNvPr id="26628" name="AutoShape 0" descr="Папирус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8531225" y="6283325"/>
            <a:ext cx="612775" cy="574675"/>
          </a:xfrm>
          <a:prstGeom prst="actionButtonReturn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41990" name="Picture 6" descr="http://isfarinka.ru/e107_images/newspost_images/3216.jp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8305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533400" y="1066800"/>
            <a:ext cx="7543800" cy="289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FF00"/>
                </a:solidFill>
              </a:rPr>
              <a:t>Презентацию оформила  учитель начальных классов : Перехожева Р.А.</a:t>
            </a:r>
            <a:endParaRPr lang="en-US" sz="2800" b="1">
              <a:solidFill>
                <a:srgbClr val="FFFF00"/>
              </a:solidFill>
            </a:endParaRPr>
          </a:p>
          <a:p>
            <a:endParaRPr lang="ru-RU" sz="2800" b="1">
              <a:solidFill>
                <a:srgbClr val="FFFF00"/>
              </a:solidFill>
            </a:endParaRPr>
          </a:p>
          <a:p>
            <a:r>
              <a:rPr lang="ru-RU" sz="2400" b="1" i="1">
                <a:solidFill>
                  <a:srgbClr val="FF0000"/>
                </a:solidFill>
              </a:rPr>
              <a:t>Учебник»Окружающий мир» О.Т.Поглазова</a:t>
            </a:r>
            <a:endParaRPr lang="ru-RU" sz="2800" b="1" i="1">
              <a:solidFill>
                <a:srgbClr val="FF0000"/>
              </a:solidFill>
            </a:endParaRPr>
          </a:p>
          <a:p>
            <a:endParaRPr lang="ru-RU" sz="2800" b="1">
              <a:solidFill>
                <a:srgbClr val="FFFF00"/>
              </a:solidFill>
            </a:endParaRPr>
          </a:p>
          <a:p>
            <a:endParaRPr lang="ru-RU" sz="2800" b="1">
              <a:solidFill>
                <a:srgbClr val="FFFF00"/>
              </a:solidFill>
            </a:endParaRPr>
          </a:p>
          <a:p>
            <a:r>
              <a:rPr lang="ru-RU" b="1">
                <a:solidFill>
                  <a:srgbClr val="0070C0"/>
                </a:solidFill>
              </a:rPr>
              <a:t> </a:t>
            </a:r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2884488" y="5181600"/>
            <a:ext cx="33750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</a:rPr>
              <a:t>МОУ Уральская СОШ 2009 г.</a:t>
            </a:r>
          </a:p>
          <a:p>
            <a:endParaRPr lang="ru-RU" b="1">
              <a:solidFill>
                <a:srgbClr val="FFFF00"/>
              </a:solidFill>
            </a:endParaRPr>
          </a:p>
          <a:p>
            <a:endParaRPr lang="ru-RU" b="1">
              <a:solidFill>
                <a:srgbClr val="FFFF00"/>
              </a:solidFill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914400" y="2819400"/>
            <a:ext cx="7391400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800" b="1" i="1">
                <a:solidFill>
                  <a:srgbClr val="FF0000"/>
                </a:solidFill>
              </a:rPr>
              <a:t>Использованы интернет-ресурсы:</a:t>
            </a:r>
          </a:p>
          <a:p>
            <a:pPr eaLnBrk="1" hangingPunct="1"/>
            <a:r>
              <a:rPr lang="en-US" sz="2800" b="1" i="1">
                <a:solidFill>
                  <a:srgbClr val="FF0000"/>
                </a:solidFill>
              </a:rPr>
              <a:t>Hffp www</a:t>
            </a:r>
            <a:r>
              <a:rPr lang="ru-RU" sz="2800" b="1" i="1">
                <a:solidFill>
                  <a:srgbClr val="FF0000"/>
                </a:solidFill>
              </a:rPr>
              <a:t>.</a:t>
            </a:r>
            <a:r>
              <a:rPr lang="en-US" sz="2800" b="1" i="1">
                <a:solidFill>
                  <a:srgbClr val="FF0000"/>
                </a:solidFill>
              </a:rPr>
              <a:t>asfoto</a:t>
            </a:r>
            <a:r>
              <a:rPr lang="ru-RU" sz="2800" b="1" i="1">
                <a:solidFill>
                  <a:srgbClr val="FF0000"/>
                </a:solidFill>
              </a:rPr>
              <a:t>.</a:t>
            </a:r>
            <a:r>
              <a:rPr lang="en-US" sz="2800" b="1" i="1">
                <a:solidFill>
                  <a:srgbClr val="FF0000"/>
                </a:solidFill>
              </a:rPr>
              <a:t>ru</a:t>
            </a:r>
          </a:p>
          <a:p>
            <a:pPr eaLnBrk="1" hangingPunct="1"/>
            <a:r>
              <a:rPr lang="en-US" sz="2800" b="1" i="1">
                <a:solidFill>
                  <a:srgbClr val="FF0000"/>
                </a:solidFill>
              </a:rPr>
              <a:t>Hffp www</a:t>
            </a:r>
            <a:r>
              <a:rPr lang="ru-RU" sz="2800" b="1" i="1">
                <a:solidFill>
                  <a:srgbClr val="FF0000"/>
                </a:solidFill>
              </a:rPr>
              <a:t>.</a:t>
            </a:r>
            <a:r>
              <a:rPr lang="en-US" sz="2800" b="1" i="1">
                <a:solidFill>
                  <a:srgbClr val="FF0000"/>
                </a:solidFill>
              </a:rPr>
              <a:t>Google</a:t>
            </a:r>
            <a:r>
              <a:rPr lang="ru-RU" sz="2800" b="1" i="1">
                <a:solidFill>
                  <a:srgbClr val="FF0000"/>
                </a:solidFill>
              </a:rPr>
              <a:t>.</a:t>
            </a:r>
            <a:r>
              <a:rPr lang="en-US" sz="2800" b="1" i="1">
                <a:solidFill>
                  <a:srgbClr val="FF0000"/>
                </a:solidFill>
              </a:rPr>
              <a:t>ru</a:t>
            </a:r>
          </a:p>
          <a:p>
            <a:pPr eaLnBrk="1" hangingPunct="1"/>
            <a:r>
              <a:rPr lang="en-US" sz="2800" b="1" i="1">
                <a:solidFill>
                  <a:srgbClr val="FF0000"/>
                </a:solidFill>
              </a:rPr>
              <a:t>Hffp www</a:t>
            </a:r>
            <a:r>
              <a:rPr lang="ru-RU" sz="2800" b="1" i="1">
                <a:solidFill>
                  <a:srgbClr val="FF0000"/>
                </a:solidFill>
              </a:rPr>
              <a:t>.</a:t>
            </a:r>
            <a:r>
              <a:rPr lang="en-US" sz="2800" b="1" i="1">
                <a:solidFill>
                  <a:srgbClr val="FF0000"/>
                </a:solidFill>
              </a:rPr>
              <a:t>zooc club</a:t>
            </a:r>
            <a:r>
              <a:rPr lang="ru-RU" sz="2800" b="1" i="1">
                <a:solidFill>
                  <a:srgbClr val="FF0000"/>
                </a:solidFill>
              </a:rPr>
              <a:t>.</a:t>
            </a:r>
            <a:r>
              <a:rPr lang="en-US" sz="2800" b="1" i="1">
                <a:solidFill>
                  <a:srgbClr val="FF0000"/>
                </a:solidFill>
              </a:rPr>
              <a:t>ru</a:t>
            </a:r>
          </a:p>
          <a:p>
            <a:pPr eaLnBrk="1" hangingPunct="1"/>
            <a:r>
              <a:rPr lang="en-US" sz="2800" b="1" i="1">
                <a:solidFill>
                  <a:srgbClr val="FF0000"/>
                </a:solidFill>
              </a:rPr>
              <a:t>Hffp www</a:t>
            </a:r>
            <a:r>
              <a:rPr lang="ru-RU" sz="2800" b="1" i="1">
                <a:solidFill>
                  <a:srgbClr val="FF0000"/>
                </a:solidFill>
              </a:rPr>
              <a:t>.</a:t>
            </a:r>
            <a:r>
              <a:rPr lang="en-US" sz="2800" b="1" i="1">
                <a:solidFill>
                  <a:srgbClr val="FF0000"/>
                </a:solidFill>
              </a:rPr>
              <a:t>viki rdf</a:t>
            </a:r>
            <a:r>
              <a:rPr lang="ru-RU" sz="2800" b="1" i="1">
                <a:solidFill>
                  <a:srgbClr val="FF0000"/>
                </a:solidFill>
              </a:rPr>
              <a:t>.</a:t>
            </a:r>
            <a:r>
              <a:rPr lang="en-US" sz="2800" b="1" i="1">
                <a:solidFill>
                  <a:srgbClr val="FF0000"/>
                </a:solidFill>
              </a:rPr>
              <a:t>ru</a:t>
            </a:r>
          </a:p>
          <a:p>
            <a:pPr eaLnBrk="1" hangingPunct="1"/>
            <a:endParaRPr lang="en-US" sz="2800" b="1" i="1">
              <a:solidFill>
                <a:srgbClr val="FF0000"/>
              </a:solidFill>
            </a:endParaRPr>
          </a:p>
          <a:p>
            <a:pPr eaLnBrk="1" hangingPunct="1"/>
            <a:endParaRPr lang="en-US" sz="2800" b="1" i="1">
              <a:solidFill>
                <a:srgbClr val="FFFF00"/>
              </a:solidFill>
            </a:endParaRPr>
          </a:p>
          <a:p>
            <a:pPr eaLnBrk="1" hangingPunct="1"/>
            <a:endParaRPr lang="en-US" sz="2800" b="1" i="1">
              <a:solidFill>
                <a:srgbClr val="FFFF00"/>
              </a:solidFill>
            </a:endParaRPr>
          </a:p>
          <a:p>
            <a:pPr eaLnBrk="1" hangingPunct="1"/>
            <a:endParaRPr lang="ru-RU" sz="2800" b="1" i="1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98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348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0" tmFilter="0, 0; .2, .5; .8, .5; 1, 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0" autoRev="1" fill="hold"/>
                                        <p:tgtEl>
                                          <p:spTgt spid="4199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4601" y="-609600"/>
            <a:ext cx="6629400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преданья старины </a:t>
            </a:r>
          </a:p>
          <a:p>
            <a:pPr algn="ctr">
              <a:defRPr/>
            </a:pP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Забывать</a:t>
            </a:r>
            <a:r>
              <a:rPr lang="ru-RU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мы не должны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                                                                                                                  </a:t>
            </a: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3048000" y="2286000"/>
            <a:ext cx="35052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pPr>
              <a:defRPr/>
            </a:pPr>
            <a:r>
              <a:rPr lang="ru-RU" b="1" i="1" dirty="0">
                <a:solidFill>
                  <a:srgbClr val="C00000"/>
                </a:solidFill>
              </a:rPr>
              <a:t>Слава нашей стороне!</a:t>
            </a:r>
          </a:p>
          <a:p>
            <a:pPr>
              <a:defRPr/>
            </a:pPr>
            <a:r>
              <a:rPr lang="ru-RU" b="1" i="1" dirty="0">
                <a:solidFill>
                  <a:srgbClr val="C00000"/>
                </a:solidFill>
              </a:rPr>
              <a:t>Слава нашей старине!</a:t>
            </a:r>
          </a:p>
          <a:p>
            <a:pPr>
              <a:defRPr/>
            </a:pPr>
            <a:endParaRPr lang="ru-RU" b="1" i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b="1" i="1" dirty="0">
                <a:solidFill>
                  <a:srgbClr val="C00000"/>
                </a:solidFill>
              </a:rPr>
              <a:t>Времена теперь другие,</a:t>
            </a:r>
          </a:p>
          <a:p>
            <a:pPr>
              <a:defRPr/>
            </a:pPr>
            <a:r>
              <a:rPr lang="ru-RU" b="1" i="1" dirty="0">
                <a:solidFill>
                  <a:srgbClr val="C00000"/>
                </a:solidFill>
              </a:rPr>
              <a:t>Как и мысли и дела-</a:t>
            </a:r>
          </a:p>
          <a:p>
            <a:pPr>
              <a:defRPr/>
            </a:pPr>
            <a:r>
              <a:rPr lang="ru-RU" b="1" i="1" dirty="0">
                <a:solidFill>
                  <a:srgbClr val="C00000"/>
                </a:solidFill>
              </a:rPr>
              <a:t>Далеко ушла Россия</a:t>
            </a:r>
          </a:p>
          <a:p>
            <a:pPr>
              <a:defRPr/>
            </a:pPr>
            <a:r>
              <a:rPr lang="ru-RU" b="1" i="1" dirty="0">
                <a:solidFill>
                  <a:srgbClr val="C00000"/>
                </a:solidFill>
              </a:rPr>
              <a:t>От страны какой была.</a:t>
            </a:r>
          </a:p>
          <a:p>
            <a:pPr>
              <a:defRPr/>
            </a:pPr>
            <a:endParaRPr lang="ru-RU" b="1" i="1" dirty="0">
              <a:solidFill>
                <a:srgbClr val="C00000"/>
              </a:solidFill>
            </a:endParaRPr>
          </a:p>
          <a:p>
            <a:pPr>
              <a:defRPr/>
            </a:pPr>
            <a:r>
              <a:rPr lang="ru-RU" b="1" i="1" dirty="0">
                <a:solidFill>
                  <a:srgbClr val="C00000"/>
                </a:solidFill>
              </a:rPr>
              <a:t>Умный сильный  наш народ</a:t>
            </a:r>
          </a:p>
          <a:p>
            <a:pPr>
              <a:defRPr/>
            </a:pPr>
            <a:r>
              <a:rPr lang="ru-RU" b="1" i="1" dirty="0">
                <a:solidFill>
                  <a:srgbClr val="C00000"/>
                </a:solidFill>
              </a:rPr>
              <a:t> Далеко глядит вперед,  А             преданья    старины</a:t>
            </a:r>
          </a:p>
          <a:p>
            <a:pPr>
              <a:defRPr/>
            </a:pPr>
            <a:r>
              <a:rPr lang="ru-RU" b="1" i="1" dirty="0">
                <a:solidFill>
                  <a:srgbClr val="C00000"/>
                </a:solidFill>
              </a:rPr>
              <a:t>Забывать мы не должны.   </a:t>
            </a:r>
          </a:p>
        </p:txBody>
      </p:sp>
      <p:pic>
        <p:nvPicPr>
          <p:cNvPr id="2055" name="Picture 7" descr="C:\Documents and Settings\1\Мои документы\Мои рисунки\iliya-muromec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9063" y="4103688"/>
            <a:ext cx="2674937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C:\Documents and Settings\1\Мои документы\Мои рисунки\нек.jpg"/>
          <p:cNvPicPr>
            <a:picLocks noChangeAspect="1" noChangeArrowheads="1"/>
          </p:cNvPicPr>
          <p:nvPr/>
        </p:nvPicPr>
        <p:blipFill>
          <a:blip r:embed="rId3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25146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 descr="C:\Documents and Settings\1\Мои документы\Мои рисунки\вапо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2459038" cy="1979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 descr="C:\Documents and Settings\1\Мои документы\Мои рисунки\223410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38400"/>
            <a:ext cx="25146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 descr="C:\Documents and Settings\1\Мои документы\Мои рисунки\1228785916_object_79.1199374796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828800"/>
            <a:ext cx="27432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5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9200" y="1"/>
            <a:ext cx="6705600" cy="1371600"/>
          </a:xfrm>
          <a:prstGeom prst="rect">
            <a:avLst/>
          </a:prstGeom>
          <a:noFill/>
        </p:spPr>
        <p:txBody>
          <a:bodyPr wrap="none">
            <a:prstTxWarp prst="textCanDow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>
              <a:defRPr/>
            </a:pPr>
            <a:r>
              <a:rPr lang="ru-RU" sz="54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 вокруг нас</a:t>
            </a:r>
          </a:p>
        </p:txBody>
      </p:sp>
      <p:sp>
        <p:nvSpPr>
          <p:cNvPr id="3075" name="TextBox 3"/>
          <p:cNvSpPr txBox="1">
            <a:spLocks noChangeArrowheads="1"/>
          </p:cNvSpPr>
          <p:nvPr/>
        </p:nvSpPr>
        <p:spPr bwMode="auto">
          <a:xfrm>
            <a:off x="304800" y="1752600"/>
            <a:ext cx="8610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2000" b="1"/>
              <a:t>Жизнь наших предков  изучает </a:t>
            </a:r>
            <a:r>
              <a:rPr lang="ru-RU" sz="2000" b="1">
                <a:solidFill>
                  <a:srgbClr val="C00000"/>
                </a:solidFill>
              </a:rPr>
              <a:t>наука история</a:t>
            </a:r>
            <a:r>
              <a:rPr lang="ru-RU">
                <a:solidFill>
                  <a:srgbClr val="C00000"/>
                </a:solidFill>
              </a:rPr>
              <a:t>.</a:t>
            </a:r>
          </a:p>
          <a:p>
            <a:pPr eaLnBrk="1" hangingPunct="1"/>
            <a:r>
              <a:rPr lang="ru-RU" sz="2000" b="1"/>
              <a:t>   Все то, что может рассказать о прошлом людей, называется </a:t>
            </a:r>
            <a:r>
              <a:rPr lang="ru-RU" sz="2000" b="1">
                <a:solidFill>
                  <a:srgbClr val="C00000"/>
                </a:solidFill>
              </a:rPr>
              <a:t>историческими источниками.  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0" y="2895600"/>
          <a:ext cx="91440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25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7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440"/>
                            </p:stCondLst>
                            <p:childTnLst>
                              <p:par>
                                <p:cTn id="1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Graphic spid="7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04800" y="0"/>
            <a:ext cx="8391336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Письменные источники</a:t>
            </a:r>
          </a:p>
        </p:txBody>
      </p:sp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0" y="4191000"/>
            <a:ext cx="9144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.</a:t>
            </a:r>
            <a:r>
              <a:rPr lang="ru-RU" b="1"/>
              <a:t>Бесценны старинные  рукописные и печатные </a:t>
            </a:r>
            <a:r>
              <a:rPr lang="ru-RU" b="1">
                <a:solidFill>
                  <a:srgbClr val="990000"/>
                </a:solidFill>
              </a:rPr>
              <a:t>книги, письма</a:t>
            </a:r>
            <a:r>
              <a:rPr lang="ru-RU" b="1"/>
              <a:t>, </a:t>
            </a:r>
            <a:r>
              <a:rPr lang="ru-RU" b="1">
                <a:solidFill>
                  <a:srgbClr val="990000"/>
                </a:solidFill>
              </a:rPr>
              <a:t>воспоминания</a:t>
            </a:r>
            <a:r>
              <a:rPr lang="ru-RU" b="1"/>
              <a:t>,хозяйственные записи людей, </a:t>
            </a:r>
            <a:r>
              <a:rPr lang="ru-RU" b="1">
                <a:solidFill>
                  <a:srgbClr val="990000"/>
                </a:solidFill>
              </a:rPr>
              <a:t>указы</a:t>
            </a:r>
            <a:r>
              <a:rPr lang="ru-RU" b="1"/>
              <a:t> правителей. А также - </a:t>
            </a:r>
            <a:r>
              <a:rPr lang="ru-RU" b="1">
                <a:solidFill>
                  <a:srgbClr val="990000"/>
                </a:solidFill>
              </a:rPr>
              <a:t>летописи:</a:t>
            </a:r>
            <a:r>
              <a:rPr lang="ru-RU" b="1"/>
              <a:t> рукописные  книги, в которых описывали жизнь наших предков и </a:t>
            </a:r>
            <a:r>
              <a:rPr lang="ru-RU" b="1">
                <a:solidFill>
                  <a:srgbClr val="990000"/>
                </a:solidFill>
              </a:rPr>
              <a:t>известные им события по годам-летам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133600"/>
            <a:ext cx="2590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533400" y="914400"/>
            <a:ext cx="7543800" cy="203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Это надписи , дающие возможность  изучать события прошлого</a:t>
            </a:r>
          </a:p>
          <a:p>
            <a:pPr eaLnBrk="1" hangingPunct="1"/>
            <a:r>
              <a:rPr lang="ru-RU" b="1"/>
              <a:t>. Старинные  надписи и рисунки находят на посуде , монетах, оружии, на стенах древних строений и  пещер.</a:t>
            </a:r>
          </a:p>
          <a:p>
            <a:pPr eaLnBrk="1" hangingPunct="1"/>
            <a:endParaRPr lang="ru-RU"/>
          </a:p>
          <a:p>
            <a:pPr eaLnBrk="1" hangingPunct="1"/>
            <a:r>
              <a:rPr lang="ru-RU"/>
              <a:t> </a:t>
            </a:r>
          </a:p>
          <a:p>
            <a:pPr eaLnBrk="1" hangingPunct="1"/>
            <a:endParaRPr lang="ru-RU"/>
          </a:p>
        </p:txBody>
      </p:sp>
      <p:pic>
        <p:nvPicPr>
          <p:cNvPr id="4102" name="Picture 7" descr="C:\Documents and Settings\1\Мои документы\Мои рисунки\vb.gif"/>
          <p:cNvPicPr>
            <a:picLocks noChangeAspect="1" noChangeArrowheads="1"/>
          </p:cNvPicPr>
          <p:nvPr/>
        </p:nvPicPr>
        <p:blipFill>
          <a:blip r:embed="rId3">
            <a:lum bright="14000" contras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5638800"/>
            <a:ext cx="2865438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 descr="C:\Documents and Settings\1\Мои документы\Мои рисунки\оп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133600"/>
            <a:ext cx="2667000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Picture 9" descr="C:\Documents and Settings\1\Мои документы\Мои рисунки\к8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5638800"/>
            <a:ext cx="2286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Picture 10" descr="C:\Documents and Settings\1\Мои документы\Мои рисунки\кш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5638800"/>
            <a:ext cx="22860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8" descr="C:\Documents and Settings\1\Мои документы\Мои рисунки\CA58JMBL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057400"/>
            <a:ext cx="3038475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5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8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4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88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152400"/>
            <a:ext cx="9144000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relaxedInset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Вещественные источники</a:t>
            </a:r>
          </a:p>
        </p:txBody>
      </p:sp>
      <p:sp>
        <p:nvSpPr>
          <p:cNvPr id="5123" name="TextBox 2"/>
          <p:cNvSpPr txBox="1">
            <a:spLocks noChangeArrowheads="1"/>
          </p:cNvSpPr>
          <p:nvPr/>
        </p:nvSpPr>
        <p:spPr bwMode="auto">
          <a:xfrm>
            <a:off x="152400" y="6096000"/>
            <a:ext cx="89916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Это орудия труда , домашняя утварь  ,оружие , монеты . одежда , украшения –   все,что  сделано руками человека. </a:t>
            </a:r>
          </a:p>
        </p:txBody>
      </p:sp>
      <p:pic>
        <p:nvPicPr>
          <p:cNvPr id="5124" name="Picture 7" descr="C:\Documents and Settings\1\Мои документы\Мои рисунки\i[40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143000"/>
            <a:ext cx="2743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4" descr="C:\Documents and Settings\1\Мои документы\Мои рисунки\CAW1W5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066800"/>
            <a:ext cx="23622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5" descr="C:\Documents and Settings\1\Мои документы\Мои рисунки\сф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819400"/>
            <a:ext cx="2286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6" descr="C:\Documents and Settings\1\Мои документы\Мои рисунки\ренг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05200"/>
            <a:ext cx="2476500" cy="2503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7" descr="C:\Documents and Settings\1\Мои документы\Мои рисунки\CA4TGDO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1200" y="1219200"/>
            <a:ext cx="2498725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8" descr="C:\Documents and Settings\1\Мои документы\Мои рисунки\дук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3517900"/>
            <a:ext cx="2438400" cy="236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0" name="Picture 9" descr="C:\Documents and Settings\1\Мои документы\Мои рисунки\имолщ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419600"/>
            <a:ext cx="226695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9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9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991599" cy="1754326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softRound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Устное народное творчество</a:t>
            </a:r>
          </a:p>
        </p:txBody>
      </p:sp>
      <p:sp>
        <p:nvSpPr>
          <p:cNvPr id="6147" name="TextBox 3"/>
          <p:cNvSpPr txBox="1">
            <a:spLocks noChangeArrowheads="1"/>
          </p:cNvSpPr>
          <p:nvPr/>
        </p:nvSpPr>
        <p:spPr bwMode="auto">
          <a:xfrm>
            <a:off x="0" y="2286000"/>
            <a:ext cx="9144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   </a:t>
            </a:r>
            <a:r>
              <a:rPr lang="ru-RU" b="1"/>
              <a:t>Человеческая память коротка. Но есть еще и другая память. Она называется культурой. Культура сохраняет правила, обычаи, традиции, которые передаются через песни, сказания, предания – то, что называется </a:t>
            </a:r>
            <a:r>
              <a:rPr lang="ru-RU" b="1">
                <a:solidFill>
                  <a:srgbClr val="C00000"/>
                </a:solidFill>
              </a:rPr>
              <a:t>устным народным творчеством. </a:t>
            </a:r>
            <a:r>
              <a:rPr lang="ru-RU" b="1"/>
              <a:t>Источником исторических знаний является и </a:t>
            </a:r>
            <a:r>
              <a:rPr lang="ru-RU" b="1">
                <a:solidFill>
                  <a:srgbClr val="990000"/>
                </a:solidFill>
              </a:rPr>
              <a:t>твой  родной язык.</a:t>
            </a:r>
          </a:p>
          <a:p>
            <a:pPr eaLnBrk="1" hangingPunct="1"/>
            <a:r>
              <a:rPr lang="ru-RU" b="1">
                <a:solidFill>
                  <a:srgbClr val="990000"/>
                </a:solidFill>
              </a:rPr>
              <a:t> </a:t>
            </a:r>
          </a:p>
        </p:txBody>
      </p:sp>
      <p:pic>
        <p:nvPicPr>
          <p:cNvPr id="6149" name="Picture 11" descr="C:\Documents and Settings\1\Мои документы\Мои рисунки\CAHYBD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0"/>
            <a:ext cx="1524000" cy="231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 descr="C:\Documents and Settings\1\Мои документы\Мои рисунки\zagadki_slav_pis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4308475"/>
            <a:ext cx="1581150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609600" y="1676400"/>
            <a:ext cx="7162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b="1"/>
              <a:t>О прошлом народа можно узнать </a:t>
            </a:r>
            <a:r>
              <a:rPr lang="ru-RU" b="1">
                <a:solidFill>
                  <a:srgbClr val="990000"/>
                </a:solidFill>
              </a:rPr>
              <a:t>из устных преданий,  былин, сказок, песен, поговорок. </a:t>
            </a:r>
          </a:p>
        </p:txBody>
      </p:sp>
      <p:pic>
        <p:nvPicPr>
          <p:cNvPr id="9" name="Picture 7" descr="C:\Documents and Settings\1\Мои документы\Мои рисунки\i[24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86200"/>
            <a:ext cx="3505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C:\Documents and Settings\1\Мои документы\Мои рисунки\ozarevnemul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3810000"/>
            <a:ext cx="2819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2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387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92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05000"/>
            <a:ext cx="26670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762000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Как наши предки осваивали природу</a:t>
            </a:r>
          </a:p>
        </p:txBody>
      </p:sp>
      <p:sp>
        <p:nvSpPr>
          <p:cNvPr id="7172" name="TextBox 5"/>
          <p:cNvSpPr txBox="1">
            <a:spLocks noChangeArrowheads="1"/>
          </p:cNvSpPr>
          <p:nvPr/>
        </p:nvSpPr>
        <p:spPr bwMode="auto">
          <a:xfrm>
            <a:off x="5638800" y="2286000"/>
            <a:ext cx="3505200" cy="314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/>
              <a:t>Чтобы выжить, нащи предки приспосабливались к природным условиям. Они </a:t>
            </a:r>
            <a:r>
              <a:rPr lang="ru-RU">
                <a:solidFill>
                  <a:srgbClr val="990000"/>
                </a:solidFill>
              </a:rPr>
              <a:t>охотились и бортничали</a:t>
            </a:r>
            <a:r>
              <a:rPr lang="ru-RU">
                <a:solidFill>
                  <a:srgbClr val="FF0000"/>
                </a:solidFill>
              </a:rPr>
              <a:t>. </a:t>
            </a:r>
            <a:r>
              <a:rPr lang="ru-RU"/>
              <a:t>Охотились с помощью  </a:t>
            </a:r>
            <a:r>
              <a:rPr lang="ru-RU">
                <a:solidFill>
                  <a:srgbClr val="990000"/>
                </a:solidFill>
              </a:rPr>
              <a:t>лука со стрелами, </a:t>
            </a:r>
            <a:r>
              <a:rPr lang="ru-RU"/>
              <a:t>деревянного </a:t>
            </a:r>
            <a:r>
              <a:rPr lang="ru-RU">
                <a:solidFill>
                  <a:srgbClr val="990000"/>
                </a:solidFill>
              </a:rPr>
              <a:t>копья </a:t>
            </a:r>
            <a:r>
              <a:rPr lang="ru-RU"/>
              <a:t>с острым костяным наконечником. Использовали </a:t>
            </a:r>
            <a:r>
              <a:rPr lang="ru-RU">
                <a:solidFill>
                  <a:srgbClr val="990000"/>
                </a:solidFill>
              </a:rPr>
              <a:t>каменные топоры и пращи-</a:t>
            </a:r>
            <a:r>
              <a:rPr lang="ru-RU"/>
              <a:t>ремни для метания камней.</a:t>
            </a:r>
          </a:p>
          <a:p>
            <a:pPr eaLnBrk="1" hangingPunct="1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47607" y="3244334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pic>
        <p:nvPicPr>
          <p:cNvPr id="7174" name="Picture 6" descr="C:\Documents and Settings\1\Мои документы\Мои рисунки\i[2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72000"/>
            <a:ext cx="2819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 descr="C:\Documents and Settings\1\Мои документы\Мои рисунки\дщш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905000"/>
            <a:ext cx="2133600" cy="222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5" descr="C:\Documents and Settings\1\Мои документы\Мои рисунки\mikula-selyaninovich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572000"/>
            <a:ext cx="2514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5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4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71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1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400"/>
                            </p:stCondLst>
                            <p:childTnLst>
                              <p:par>
                                <p:cTn id="2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71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39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71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2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152400"/>
            <a:ext cx="39624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3276600"/>
            <a:ext cx="5257800" cy="2678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Из стеблей трав шили легкую </a:t>
            </a:r>
          </a:p>
          <a:p>
            <a:pPr algn="ctr">
              <a:buFont typeface="Arial" pitchFamily="34" charset="0"/>
              <a:buChar char="•"/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одежду. Из дикого льна, конопли , крапивы получали тонкие и прочные волокна.</a:t>
            </a:r>
          </a:p>
          <a:p>
            <a:pPr algn="ctr">
              <a:buFont typeface="Arial" pitchFamily="34" charset="0"/>
              <a:buChar char="•"/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  Из нитей ткали  полотно.</a:t>
            </a:r>
          </a:p>
          <a:p>
            <a:pPr algn="ctr">
              <a:buFont typeface="Arial" pitchFamily="34" charset="0"/>
              <a:buChar char="•"/>
              <a:defRPr/>
            </a:pPr>
            <a:r>
              <a:rPr lang="ru-RU" sz="2400" b="1" i="1" dirty="0">
                <a:solidFill>
                  <a:schemeClr val="accent2">
                    <a:lumMod val="50000"/>
                  </a:schemeClr>
                </a:solidFill>
              </a:rPr>
              <a:t>Выбеливали его  под солнечными лучами.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20" name="Picture 8" descr="C:\Documents and Settings\1\Мои документы\Мои рисунки\makosh-d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0"/>
            <a:ext cx="23241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7" descr="C:\Documents and Settings\1\Мои документы\Мои рисунки\CAERCLQR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124200"/>
            <a:ext cx="3581400" cy="308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AutoShape 3" descr="Папирус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348413"/>
            <a:ext cx="533400" cy="509587"/>
          </a:xfrm>
          <a:prstGeom prst="actionButtonForwardNext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6b129f6d72337230c8b79c291bd036e411ccba"/>
</p:tagLst>
</file>

<file path=ppt/theme/theme1.xml><?xml version="1.0" encoding="utf-8"?>
<a:theme xmlns:a="http://schemas.openxmlformats.org/drawingml/2006/main" name="Тема Office">
  <a:themeElements>
    <a:clrScheme name="Другая 5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2D050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1481</TotalTime>
  <Words>662</Words>
  <Application>Microsoft Office PowerPoint</Application>
  <PresentationFormat>Экран (4:3)</PresentationFormat>
  <Paragraphs>114</Paragraphs>
  <Slides>25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8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viki</dc:creator>
  <cp:lastModifiedBy>Admin</cp:lastModifiedBy>
  <cp:revision>165</cp:revision>
  <cp:lastPrinted>1601-01-01T00:00:00Z</cp:lastPrinted>
  <dcterms:created xsi:type="dcterms:W3CDTF">1601-01-01T00:00:00Z</dcterms:created>
  <dcterms:modified xsi:type="dcterms:W3CDTF">2014-06-01T08:27:18Z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