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7" r:id="rId5"/>
    <p:sldId id="277" r:id="rId6"/>
    <p:sldId id="286" r:id="rId7"/>
    <p:sldId id="284" r:id="rId8"/>
    <p:sldId id="279" r:id="rId9"/>
    <p:sldId id="273" r:id="rId10"/>
    <p:sldId id="272" r:id="rId11"/>
    <p:sldId id="276" r:id="rId12"/>
    <p:sldId id="292" r:id="rId13"/>
    <p:sldId id="290" r:id="rId14"/>
    <p:sldId id="288" r:id="rId15"/>
    <p:sldId id="281" r:id="rId16"/>
    <p:sldId id="268" r:id="rId17"/>
    <p:sldId id="285" r:id="rId18"/>
    <p:sldId id="283" r:id="rId19"/>
    <p:sldId id="291" r:id="rId20"/>
    <p:sldId id="293" r:id="rId21"/>
    <p:sldId id="259" r:id="rId22"/>
    <p:sldId id="260" r:id="rId23"/>
    <p:sldId id="261" r:id="rId24"/>
    <p:sldId id="264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D3EC5-474B-4D4B-9BC6-AC0017C57F3C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BFAE2-937B-476B-BD8C-D0348F610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840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B6CF8-27FB-437A-99A8-DF57E99DF517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E9F45-D292-4AA2-84B0-4F5695C9F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120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3B69-1A20-4B70-8FB8-7E9BE863DD50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4738B-3505-4C96-9DD6-4003FFB93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66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E4E94-4D55-4DCE-90EF-438C014B4467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55D6A-ECD5-4223-A493-1DD3569DD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319DA-67E3-4DB3-87FD-188677763A68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3BE9B-65B7-45DB-B038-C09908CFE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12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B1575-AA3D-4832-B8B0-8500C4D5EB73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06A41-CD98-4678-9669-C3223A170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96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F122E-63DB-4654-8806-A0A5C3F67C4C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E19A7-E8B0-4364-A7DC-30A57093A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150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D4734-4F93-43A9-B042-CA2AC39950EA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4E448-EC07-4F0A-A7CA-9F5EA2340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739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FB11-1D1A-48A8-A726-3E864EF816BE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3422A-409E-4728-B488-887E09362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55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9C1AE-5FF7-47EB-8BB8-3CF4A7435107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23052-B26F-4CAE-9E4E-A344288C5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15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DFDA8-8DFD-4122-AA5F-2A2C3C31DF3E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B2B04-37CF-4527-93E4-494E2C3E5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75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4EBDBB-AECF-467F-B2DF-C1371803431F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5675BB-C546-46D8-8394-87A1EBFAC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gif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volna.org/" TargetMode="External"/><Relationship Id="rId3" Type="http://schemas.openxmlformats.org/officeDocument/2006/relationships/hyperlink" Target="http://infourok.ru/" TargetMode="External"/><Relationship Id="rId7" Type="http://schemas.openxmlformats.org/officeDocument/2006/relationships/hyperlink" Target="http://iessay.ru/" TargetMode="External"/><Relationship Id="rId2" Type="http://schemas.openxmlformats.org/officeDocument/2006/relationships/hyperlink" Target="http://nsportal.ru/nachalnaya-shko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hkolu.ru/" TargetMode="External"/><Relationship Id="rId5" Type="http://schemas.openxmlformats.org/officeDocument/2006/relationships/hyperlink" Target="http://festival.1september.ru/" TargetMode="External"/><Relationship Id="rId4" Type="http://schemas.openxmlformats.org/officeDocument/2006/relationships/hyperlink" Target="http://www.myshared.ru/" TargetMode="External"/><Relationship Id="rId9" Type="http://schemas.openxmlformats.org/officeDocument/2006/relationships/hyperlink" Target="http://mahfelgalery.persiangig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image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4763"/>
            <a:ext cx="9144000" cy="681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468313" y="260350"/>
            <a:ext cx="7772400" cy="14700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Как изучают окружающий мир</a:t>
            </a:r>
            <a:br>
              <a:rPr lang="ru-RU" b="1" smtClean="0">
                <a:solidFill>
                  <a:srgbClr val="FFFF00"/>
                </a:solidFill>
              </a:rPr>
            </a:br>
            <a:endParaRPr lang="ru-RU" b="1" smtClean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5975" y="2133600"/>
            <a:ext cx="2438400" cy="18145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small" dirty="0">
                <a:solidFill>
                  <a:srgbClr val="FFFF00"/>
                </a:solidFill>
                <a:cs typeface="Arial" charset="0"/>
              </a:rPr>
              <a:t>окружающий мир</a:t>
            </a:r>
            <a:br>
              <a:rPr lang="ru-RU" sz="2800" b="1" cap="small" dirty="0">
                <a:solidFill>
                  <a:srgbClr val="FFFF00"/>
                </a:solidFill>
                <a:cs typeface="Arial" charset="0"/>
              </a:rPr>
            </a:br>
            <a:r>
              <a:rPr lang="ru-RU" sz="2800" b="1" cap="small" dirty="0">
                <a:solidFill>
                  <a:srgbClr val="FFFF00"/>
                </a:solidFill>
                <a:cs typeface="Arial" charset="0"/>
              </a:rPr>
              <a:t>3</a:t>
            </a:r>
            <a:r>
              <a:rPr lang="ru-RU" sz="2800" b="1" cap="small" dirty="0" smtClean="0">
                <a:solidFill>
                  <a:srgbClr val="FFFF00"/>
                </a:solidFill>
                <a:cs typeface="Arial" charset="0"/>
              </a:rPr>
              <a:t> </a:t>
            </a:r>
            <a:r>
              <a:rPr lang="ru-RU" sz="2800" b="1" cap="small" dirty="0">
                <a:solidFill>
                  <a:srgbClr val="FFFF00"/>
                </a:solidFill>
                <a:cs typeface="Arial" charset="0"/>
              </a:rPr>
              <a:t>класс</a:t>
            </a:r>
            <a:br>
              <a:rPr lang="ru-RU" sz="2800" b="1" cap="small" dirty="0">
                <a:solidFill>
                  <a:srgbClr val="FFFF00"/>
                </a:solidFill>
                <a:cs typeface="Arial" charset="0"/>
              </a:rPr>
            </a:br>
            <a:r>
              <a:rPr lang="ru-RU" sz="2800" b="1" cap="small" dirty="0" smtClean="0">
                <a:solidFill>
                  <a:srgbClr val="FFFF00"/>
                </a:solidFill>
                <a:cs typeface="Arial" charset="0"/>
              </a:rPr>
              <a:t>«Перспектива»</a:t>
            </a:r>
            <a:endParaRPr lang="ru-RU" sz="2800" b="1" dirty="0">
              <a:solidFill>
                <a:srgbClr val="FFFF00"/>
              </a:solidFill>
              <a:cs typeface="Arial" charset="0"/>
            </a:endParaRPr>
          </a:p>
        </p:txBody>
      </p:sp>
      <p:sp>
        <p:nvSpPr>
          <p:cNvPr id="2053" name="Прямоугольник 7"/>
          <p:cNvSpPr>
            <a:spLocks noChangeArrowheads="1"/>
          </p:cNvSpPr>
          <p:nvPr/>
        </p:nvSpPr>
        <p:spPr bwMode="auto">
          <a:xfrm>
            <a:off x="4211638" y="5013325"/>
            <a:ext cx="45720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2000" b="1">
                <a:solidFill>
                  <a:srgbClr val="FFFF00"/>
                </a:solidFill>
              </a:rPr>
              <a:t>Автор: Северина Ольга Анатольевна</a:t>
            </a:r>
          </a:p>
          <a:p>
            <a:pPr algn="r"/>
            <a:r>
              <a:rPr lang="ru-RU" sz="2000" b="1">
                <a:solidFill>
                  <a:srgbClr val="FFFF00"/>
                </a:solidFill>
              </a:rPr>
              <a:t>учитель начальных классов</a:t>
            </a:r>
          </a:p>
          <a:p>
            <a:pPr algn="r"/>
            <a:r>
              <a:rPr lang="ru-RU" sz="2000" b="1">
                <a:solidFill>
                  <a:srgbClr val="FFFF00"/>
                </a:solidFill>
              </a:rPr>
              <a:t>г. Ростов-на-Дону </a:t>
            </a:r>
          </a:p>
          <a:p>
            <a:pPr algn="r"/>
            <a:r>
              <a:rPr lang="ru-RU" sz="2000" b="1">
                <a:solidFill>
                  <a:srgbClr val="FFFF00"/>
                </a:solidFill>
              </a:rPr>
              <a:t>МБОУ «Школа №107»</a:t>
            </a:r>
          </a:p>
          <a:p>
            <a:pPr algn="r"/>
            <a:r>
              <a:rPr lang="ru-RU" sz="2000" b="1">
                <a:solidFill>
                  <a:srgbClr val="FFFF00"/>
                </a:solidFill>
              </a:rPr>
              <a:t>«Экология и диалектика»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Текст 2"/>
          <p:cNvSpPr>
            <a:spLocks noGrp="1"/>
          </p:cNvSpPr>
          <p:nvPr>
            <p:ph type="body" idx="4294967295"/>
          </p:nvPr>
        </p:nvSpPr>
        <p:spPr>
          <a:xfrm>
            <a:off x="0" y="285750"/>
            <a:ext cx="2857500" cy="639763"/>
          </a:xfrm>
          <a:solidFill>
            <a:schemeClr val="bg1"/>
          </a:solidFill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телескоп</a:t>
            </a:r>
          </a:p>
        </p:txBody>
      </p:sp>
      <p:sp>
        <p:nvSpPr>
          <p:cNvPr id="28675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6156325" y="3717925"/>
            <a:ext cx="2500313" cy="639763"/>
          </a:xfrm>
          <a:solidFill>
            <a:schemeClr val="bg1"/>
          </a:solidFill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бинокль</a:t>
            </a:r>
          </a:p>
        </p:txBody>
      </p:sp>
      <p:pic>
        <p:nvPicPr>
          <p:cNvPr id="28677" name="Содержимое 7"/>
          <p:cNvPicPr>
            <a:picLocks noGrp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1863" y="260350"/>
            <a:ext cx="2628900" cy="3297238"/>
          </a:xfr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55700"/>
            <a:ext cx="2376488" cy="31734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76475"/>
            <a:ext cx="2611438" cy="41052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mph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nimBg="1"/>
      <p:bldP spid="2867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268538" y="457200"/>
            <a:ext cx="6719887" cy="841375"/>
          </a:xfrm>
        </p:spPr>
        <p:txBody>
          <a:bodyPr/>
          <a:lstStyle/>
          <a:p>
            <a:pPr eaLnBrk="1" hangingPunct="1"/>
            <a:r>
              <a:rPr lang="ru-RU" smtClean="0"/>
              <a:t>АФАНАСИЙ  КИРХЕР</a:t>
            </a:r>
          </a:p>
        </p:txBody>
      </p:sp>
      <p:pic>
        <p:nvPicPr>
          <p:cNvPr id="12291" name="Содержимое 4" descr="kircher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341438"/>
            <a:ext cx="4032250" cy="5183187"/>
          </a:xfrm>
        </p:spPr>
      </p:pic>
      <p:sp>
        <p:nvSpPr>
          <p:cNvPr id="12292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343400" cy="4983162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mtClean="0"/>
              <a:t>    Монах иезуитского ордена, изучал историю и исследовал живую природу. Много читал, и от чтения у него ослабли глаза. Используя увеличительные стекла очков, он изобрел нехитрый прибор, который позднее был назван микроскопом.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41275"/>
            <a:ext cx="9001125" cy="683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684213" y="115888"/>
            <a:ext cx="51831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bg1"/>
                </a:solidFill>
              </a:rPr>
              <a:t>метод фотоловушек </a:t>
            </a:r>
          </a:p>
        </p:txBody>
      </p:sp>
      <p:sp>
        <p:nvSpPr>
          <p:cNvPr id="14340" name="Прямоугольник 2"/>
          <p:cNvSpPr>
            <a:spLocks noChangeArrowheads="1"/>
          </p:cNvSpPr>
          <p:nvPr/>
        </p:nvSpPr>
        <p:spPr bwMode="auto">
          <a:xfrm>
            <a:off x="3132138" y="908050"/>
            <a:ext cx="40322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Программа изучения ирбиса на территории Российской Федерации при поддержке Правительства РФ. </a:t>
            </a:r>
          </a:p>
          <a:p>
            <a:endParaRPr lang="ru-RU"/>
          </a:p>
          <a:p>
            <a:r>
              <a:rPr lang="ru-RU"/>
              <a:t>Главная цель экспедиции – внедрить передовые научные методики для изучения состояния отдельных группировок снежного барса на территории России, такие как радиослежение,  анализ генетического материала и установка фотоловушек.</a:t>
            </a:r>
          </a:p>
          <a:p>
            <a:endParaRPr lang="ru-RU"/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227513"/>
            <a:ext cx="3389312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71950"/>
            <a:ext cx="3535363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39813"/>
            <a:ext cx="22860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Прямоугольни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280988"/>
            <a:ext cx="5432425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42875" y="3071813"/>
            <a:ext cx="522128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>
                <a:solidFill>
                  <a:srgbClr val="660066"/>
                </a:solidFill>
                <a:latin typeface="Arial Black" pitchFamily="34" charset="0"/>
              </a:rPr>
              <a:t>Измеряют размеры, массу тел, температуру, скорость движения, время протекания определенных явлений. Измеряют численность животных какого-либо вида, территорию и другие объекты.</a:t>
            </a:r>
          </a:p>
        </p:txBody>
      </p:sp>
      <p:pic>
        <p:nvPicPr>
          <p:cNvPr id="15364" name="Рисунок 4" descr="1215852955.jpg"/>
          <p:cNvPicPr>
            <a:picLocks noChangeAspect="1"/>
          </p:cNvPicPr>
          <p:nvPr/>
        </p:nvPicPr>
        <p:blipFill>
          <a:blip r:embed="rId3">
            <a:lum bright="-30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113" y="908050"/>
            <a:ext cx="2813050" cy="5113338"/>
          </a:xfrm>
          <a:prstGeom prst="rect">
            <a:avLst/>
          </a:prstGeom>
          <a:noFill/>
          <a:ln w="57150">
            <a:solidFill>
              <a:srgbClr val="D488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2538" y="285750"/>
            <a:ext cx="409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t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Измерительные приборы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313" y="1714500"/>
            <a:ext cx="18732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Термометр</a:t>
            </a: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550" y="928688"/>
            <a:ext cx="21209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00750" y="1214438"/>
            <a:ext cx="1495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Линейка</a:t>
            </a:r>
          </a:p>
        </p:txBody>
      </p:sp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3"/>
          <a:stretch>
            <a:fillRect/>
          </a:stretch>
        </p:blipFill>
        <p:spPr bwMode="auto">
          <a:xfrm>
            <a:off x="4572000" y="2071688"/>
            <a:ext cx="1857375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00813" y="2500313"/>
            <a:ext cx="13922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Рулетка</a:t>
            </a:r>
          </a:p>
        </p:txBody>
      </p:sp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14750"/>
            <a:ext cx="1881188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1500" y="5929313"/>
            <a:ext cx="20701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Секундомер</a:t>
            </a:r>
          </a:p>
        </p:txBody>
      </p:sp>
      <p:pic>
        <p:nvPicPr>
          <p:cNvPr id="16394" name="Picture 7" descr="D:\школа\анимашки\000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686050"/>
            <a:ext cx="18573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643188" y="4143375"/>
            <a:ext cx="9731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Весы</a:t>
            </a:r>
          </a:p>
        </p:txBody>
      </p:sp>
      <p:pic>
        <p:nvPicPr>
          <p:cNvPr id="1639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/>
          <a:stretch>
            <a:fillRect/>
          </a:stretch>
        </p:blipFill>
        <p:spPr bwMode="auto">
          <a:xfrm>
            <a:off x="2857500" y="4572000"/>
            <a:ext cx="23574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14688" y="6143625"/>
            <a:ext cx="169703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Мензурка</a:t>
            </a:r>
          </a:p>
        </p:txBody>
      </p:sp>
      <p:pic>
        <p:nvPicPr>
          <p:cNvPr id="16398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29000"/>
            <a:ext cx="25336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643563" y="6143625"/>
            <a:ext cx="291306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Мерный цилиндр</a:t>
            </a:r>
          </a:p>
        </p:txBody>
      </p:sp>
      <p:pic>
        <p:nvPicPr>
          <p:cNvPr id="16400" name="Picture 2" descr="http://mahfelgalery.persiangig.com/%D8%B9%DA%A9%D8%B3%20%D9%87%D8%A7%DB%8C%20%D8%A8%D9%86%D8%AF%D8%A7%D9%86%DA%AF%D8%B4%D8%AA%DB%8C/term1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409575"/>
            <a:ext cx="9842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0"/>
          <p:cNvGrpSpPr>
            <a:grpSpLocks/>
          </p:cNvGrpSpPr>
          <p:nvPr/>
        </p:nvGrpSpPr>
        <p:grpSpPr bwMode="auto">
          <a:xfrm>
            <a:off x="0" y="0"/>
            <a:ext cx="9036050" cy="6858000"/>
            <a:chOff x="0" y="0"/>
            <a:chExt cx="5692" cy="4320"/>
          </a:xfrm>
        </p:grpSpPr>
        <p:pic>
          <p:nvPicPr>
            <p:cNvPr id="1741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6" y="119"/>
              <a:ext cx="1896" cy="2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420" name="Picture 7"/>
            <p:cNvPicPr>
              <a:picLocks noChangeAspect="1" noChangeArrowheads="1"/>
            </p:cNvPicPr>
            <p:nvPr/>
          </p:nvPicPr>
          <p:blipFill>
            <a:blip r:embed="rId3">
              <a:lum bright="-6000" contrast="5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75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421" name="Picture 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93" t="5000" r="13559" b="5000"/>
            <a:stretch>
              <a:fillRect/>
            </a:stretch>
          </p:blipFill>
          <p:spPr bwMode="auto">
            <a:xfrm>
              <a:off x="4241" y="2052"/>
              <a:ext cx="1406" cy="2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422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98" r="28612"/>
            <a:stretch>
              <a:fillRect/>
            </a:stretch>
          </p:blipFill>
          <p:spPr bwMode="auto">
            <a:xfrm>
              <a:off x="2789" y="2024"/>
              <a:ext cx="907" cy="2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423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22" t="7666" r="17223" b="7666"/>
            <a:stretch>
              <a:fillRect/>
            </a:stretch>
          </p:blipFill>
          <p:spPr bwMode="auto">
            <a:xfrm>
              <a:off x="2392" y="255"/>
              <a:ext cx="1531" cy="1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411" name="WordArt 11"/>
          <p:cNvSpPr>
            <a:spLocks noChangeArrowheads="1" noChangeShapeType="1" noTextEdit="1"/>
          </p:cNvSpPr>
          <p:nvPr/>
        </p:nvSpPr>
        <p:spPr bwMode="auto">
          <a:xfrm>
            <a:off x="1476375" y="549275"/>
            <a:ext cx="2159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</a:t>
            </a:r>
          </a:p>
        </p:txBody>
      </p:sp>
      <p:sp>
        <p:nvSpPr>
          <p:cNvPr id="17412" name="Line 13"/>
          <p:cNvSpPr>
            <a:spLocks noChangeShapeType="1"/>
          </p:cNvSpPr>
          <p:nvPr/>
        </p:nvSpPr>
        <p:spPr bwMode="auto">
          <a:xfrm>
            <a:off x="71438" y="2781300"/>
            <a:ext cx="46831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3" name="WordArt 19"/>
          <p:cNvSpPr>
            <a:spLocks noChangeArrowheads="1" noChangeShapeType="1" noTextEdit="1"/>
          </p:cNvSpPr>
          <p:nvPr/>
        </p:nvSpPr>
        <p:spPr bwMode="auto">
          <a:xfrm>
            <a:off x="1476375" y="2708275"/>
            <a:ext cx="144463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17414" name="Group 24"/>
          <p:cNvGrpSpPr>
            <a:grpSpLocks/>
          </p:cNvGrpSpPr>
          <p:nvPr/>
        </p:nvGrpSpPr>
        <p:grpSpPr bwMode="auto">
          <a:xfrm>
            <a:off x="2124075" y="3644900"/>
            <a:ext cx="1368425" cy="360363"/>
            <a:chOff x="1338" y="2296"/>
            <a:chExt cx="862" cy="227"/>
          </a:xfrm>
        </p:grpSpPr>
        <p:sp>
          <p:nvSpPr>
            <p:cNvPr id="17417" name="Line 22"/>
            <p:cNvSpPr>
              <a:spLocks noChangeShapeType="1"/>
            </p:cNvSpPr>
            <p:nvPr/>
          </p:nvSpPr>
          <p:spPr bwMode="auto">
            <a:xfrm>
              <a:off x="1338" y="2296"/>
              <a:ext cx="81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18" name="Line 23"/>
            <p:cNvSpPr>
              <a:spLocks noChangeShapeType="1"/>
            </p:cNvSpPr>
            <p:nvPr/>
          </p:nvSpPr>
          <p:spPr bwMode="auto">
            <a:xfrm>
              <a:off x="1383" y="2523"/>
              <a:ext cx="81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5" name="Line 25"/>
          <p:cNvSpPr>
            <a:spLocks noChangeShapeType="1"/>
          </p:cNvSpPr>
          <p:nvPr/>
        </p:nvSpPr>
        <p:spPr bwMode="auto">
          <a:xfrm>
            <a:off x="1403350" y="2852738"/>
            <a:ext cx="0" cy="2089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16" name="Line 26"/>
          <p:cNvSpPr>
            <a:spLocks noChangeShapeType="1"/>
          </p:cNvSpPr>
          <p:nvPr/>
        </p:nvSpPr>
        <p:spPr bwMode="auto">
          <a:xfrm flipV="1">
            <a:off x="1403350" y="765175"/>
            <a:ext cx="0" cy="2087563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Прямоугольни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444500"/>
            <a:ext cx="46323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357188" y="1571625"/>
            <a:ext cx="76438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400" b="1">
                <a:latin typeface="Arial" pitchFamily="34" charset="0"/>
              </a:rPr>
              <a:t>Эксперимент - в переводе с латинского означает опыт, проба.</a:t>
            </a:r>
          </a:p>
        </p:txBody>
      </p:sp>
      <p:pic>
        <p:nvPicPr>
          <p:cNvPr id="18436" name="Рисунок 4" descr="1223236149_422.jpg"/>
          <p:cNvPicPr>
            <a:picLocks noChangeAspect="1"/>
          </p:cNvPicPr>
          <p:nvPr/>
        </p:nvPicPr>
        <p:blipFill>
          <a:blip r:embed="rId3">
            <a:lum bright="-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492375"/>
            <a:ext cx="3897312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 descr="http://mahfelgalery.persiangig.com/%D8%B9%DA%A9%D8%B3%20%D9%87%D8%A7%DB%8C%20%D8%A8%D9%86%D8%AF%D8%A7%D9%86%DA%AF%D8%B4%D8%AA%DB%8C/%d8%b1%d8%a8%d8%b1%db%8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528888"/>
            <a:ext cx="3930650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" t="19875" r="13452" b="13876"/>
          <a:stretch>
            <a:fillRect/>
          </a:stretch>
        </p:blipFill>
        <p:spPr bwMode="auto">
          <a:xfrm rot="-3821374">
            <a:off x="5827713" y="4733925"/>
            <a:ext cx="16891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1"/>
          <p:cNvSpPr txBox="1">
            <a:spLocks noChangeArrowheads="1"/>
          </p:cNvSpPr>
          <p:nvPr/>
        </p:nvSpPr>
        <p:spPr bwMode="auto">
          <a:xfrm>
            <a:off x="2208213" y="115888"/>
            <a:ext cx="68278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Лабораторное оборудование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2217738"/>
            <a:ext cx="1905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1985963"/>
            <a:ext cx="24479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1916113"/>
            <a:ext cx="14954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7" t="27026" r="29729"/>
          <a:stretch>
            <a:fillRect/>
          </a:stretch>
        </p:blipFill>
        <p:spPr bwMode="auto">
          <a:xfrm>
            <a:off x="6656388" y="1985963"/>
            <a:ext cx="185737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4287838"/>
            <a:ext cx="2095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913" y="4298950"/>
            <a:ext cx="2657475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1" r="14815"/>
          <a:stretch>
            <a:fillRect/>
          </a:stretch>
        </p:blipFill>
        <p:spPr bwMode="auto">
          <a:xfrm>
            <a:off x="7299325" y="4294188"/>
            <a:ext cx="178593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7950" y="4149725"/>
            <a:ext cx="11414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колбы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28875" y="3732213"/>
            <a:ext cx="16843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пробирки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41813" y="3763963"/>
            <a:ext cx="29876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стеклянные трубки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18325" y="3778250"/>
            <a:ext cx="21669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лабораторный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           стакан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28775" y="6234113"/>
            <a:ext cx="11588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ступка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08425" y="6092825"/>
            <a:ext cx="14636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шпатель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16588" y="6215063"/>
            <a:ext cx="14033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пипетка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99325" y="6234113"/>
            <a:ext cx="17367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спиртовка</a:t>
            </a:r>
          </a:p>
        </p:txBody>
      </p:sp>
      <p:sp>
        <p:nvSpPr>
          <p:cNvPr id="19475" name="Прямоугольник 2"/>
          <p:cNvSpPr>
            <a:spLocks noChangeArrowheads="1"/>
          </p:cNvSpPr>
          <p:nvPr/>
        </p:nvSpPr>
        <p:spPr bwMode="auto">
          <a:xfrm>
            <a:off x="395288" y="701675"/>
            <a:ext cx="84248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latin typeface="Arial" pitchFamily="34" charset="0"/>
              </a:rPr>
              <a:t>Для приготовления растворов и проведения химических реакций часто используют специальные емкости — колбы. Их форма и объем очень разнообразны.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1588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538" y="260350"/>
            <a:ext cx="4321175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Моделирование – создание различных моделей.</a:t>
            </a: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549275"/>
            <a:ext cx="3913187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097338"/>
            <a:ext cx="33877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404813"/>
            <a:ext cx="1627187" cy="3419475"/>
          </a:xfrm>
          <a:noFill/>
        </p:spPr>
      </p:pic>
      <p:sp>
        <p:nvSpPr>
          <p:cNvPr id="3075" name="Прямоугольник 4"/>
          <p:cNvSpPr>
            <a:spLocks noChangeArrowheads="1"/>
          </p:cNvSpPr>
          <p:nvPr/>
        </p:nvSpPr>
        <p:spPr bwMode="auto">
          <a:xfrm>
            <a:off x="2273300" y="333375"/>
            <a:ext cx="6691313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/>
              <a:t>1. Какие наблюдения мы проводили при изучении</a:t>
            </a:r>
          </a:p>
          <a:p>
            <a:r>
              <a:rPr lang="ru-RU" sz="3200" b="1"/>
              <a:t>окружающего мира в 1 и 2 классах? </a:t>
            </a:r>
          </a:p>
          <a:p>
            <a:r>
              <a:rPr lang="ru-RU" sz="3200" b="1"/>
              <a:t>2. Какие измерения мы про-</a:t>
            </a:r>
          </a:p>
          <a:p>
            <a:r>
              <a:rPr lang="ru-RU" sz="3200" b="1"/>
              <a:t>водили в прошлом учебном году?</a:t>
            </a:r>
          </a:p>
          <a:p>
            <a:r>
              <a:rPr lang="ru-RU" sz="3200" b="1"/>
              <a:t> 3. Какими приборами мы при этом пользовались?</a:t>
            </a:r>
          </a:p>
        </p:txBody>
      </p:sp>
      <p:pic>
        <p:nvPicPr>
          <p:cNvPr id="3076" name="Picture 4" descr="http://mahfelgalery.persiangig.com/%D8%B9%DA%A9%D8%B3%20%D9%87%D8%A7%DB%8C%20%D8%A8%D9%86%D8%AF%D8%A7%D9%86%DA%AF%D8%B4%D8%AA%DB%8C/interro_0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716338"/>
            <a:ext cx="30257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675" y="620713"/>
            <a:ext cx="5976938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При проведении наблюдений необходимо соблю­дать определённые правила: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Сформулировать цель наблюдения.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Определить условия и продолжительность прове­дения наблюдения.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Наметить и выполнить план действий.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Подумать, понадобится ли оборудование и какое.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Зафиксировать результаты наблюдения, соста­вив описание увиденного.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>
                <a:latin typeface="+mn-lt"/>
                <a:cs typeface="+mn-cs"/>
              </a:rPr>
              <a:t>Сделать вывод (о чём узнали, выполняя наблю­дения, какие особенности природы выяснили с помощью метода наблюдения).</a:t>
            </a:r>
          </a:p>
        </p:txBody>
      </p:sp>
      <p:pic>
        <p:nvPicPr>
          <p:cNvPr id="21507" name="Picture 6" descr="http://cdn1.askiitians.com/Images/2014822-111042385-6855-mad_scientist_mixing__a_hb-%281%2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981075"/>
            <a:ext cx="30956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Подумаем!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475" y="908050"/>
            <a:ext cx="5060950" cy="4525963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Как различные способы изучения окружающего мира дополняют друг друга?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 Для чего служит каждый из изображённых на с. 10 предметов?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</p:txBody>
      </p:sp>
      <p:pic>
        <p:nvPicPr>
          <p:cNvPr id="22532" name="Picture 2" descr="http://4.bp.blogspot.com/-YpCjQG2E0pI/UeGFJF5dzQI/AAAAAAAAPzw/Voe3vEN1x9A/s1600/loop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12875"/>
            <a:ext cx="295275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00"/>
                </a:solidFill>
              </a:rPr>
              <a:t>Итог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6059488" cy="4525962"/>
          </a:xfrm>
        </p:spPr>
        <p:txBody>
          <a:bodyPr rtlCol="0">
            <a:normAutofit fontScale="85000"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Назовите способы изучения окружающего мира.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 Чем опыт отличается от наблюдения?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 Какую роль в познании мира играет определение природных объектов?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 Как моделирование помогает изучать мир?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/>
              <a:t> Перечислите этапы проведения наблюдения или опыта.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b="1" dirty="0" smtClean="0"/>
          </a:p>
        </p:txBody>
      </p:sp>
      <p:pic>
        <p:nvPicPr>
          <p:cNvPr id="23556" name="Picture 4" descr="http://mahfelgalery.persiangig.com/%D8%B9%DA%A9%D8%B3%20%D9%87%D8%A7%DB%8C%20%D8%A8%D9%86%D8%AF%D8%A7%D9%86%DA%AF%D8%B4%D8%AA%DB%8C/Images%20Chemistry-09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76250"/>
            <a:ext cx="2665412" cy="394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00"/>
                </a:solidFill>
              </a:rPr>
              <a:t>Вывод: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2771775" y="1600200"/>
            <a:ext cx="5915025" cy="4525963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ru-RU" b="1" smtClean="0"/>
              <a:t>Главные способы изучения окружающего мира — наблюдение и опыт. Их дополняют другие способы: определение природных объектов, измерения, моделирование.</a:t>
            </a:r>
          </a:p>
        </p:txBody>
      </p:sp>
      <p:pic>
        <p:nvPicPr>
          <p:cNvPr id="24580" name="Picture 2" descr="http://liubavyshka.ru/_ph/64/2/74233293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341438"/>
            <a:ext cx="243205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Использованные материалы: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hlinkClick r:id="rId2"/>
              </a:rPr>
              <a:t>Плешаков А. А.</a:t>
            </a:r>
            <a:r>
              <a:rPr lang="ru-RU" dirty="0" smtClean="0"/>
              <a:t>, </a:t>
            </a:r>
            <a:r>
              <a:rPr lang="ru-RU" dirty="0" smtClean="0">
                <a:hlinkClick r:id="rId2"/>
              </a:rPr>
              <a:t> М. Ю. Новицкая</a:t>
            </a:r>
            <a:r>
              <a:rPr lang="ru-RU" dirty="0" smtClean="0"/>
              <a:t> </a:t>
            </a:r>
            <a:r>
              <a:rPr lang="ru-RU" dirty="0" smtClean="0">
                <a:hlinkClick r:id="rId2"/>
              </a:rPr>
              <a:t>Окружающий мир. 3 класс. Учеб. для </a:t>
            </a:r>
            <a:r>
              <a:rPr lang="ru-RU" dirty="0" err="1" smtClean="0">
                <a:hlinkClick r:id="rId2"/>
              </a:rPr>
              <a:t>общеобразоват</a:t>
            </a:r>
            <a:r>
              <a:rPr lang="ru-RU" dirty="0" smtClean="0">
                <a:hlinkClick r:id="rId2"/>
              </a:rPr>
              <a:t>. учреждений изд-во «Просвещение»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hlinkClick r:id="rId2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2"/>
              </a:rPr>
              <a:t>http://nsportal.ru/nachalnaya-shkol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3"/>
              </a:rPr>
              <a:t>http://infourok.ru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4"/>
              </a:rPr>
              <a:t>http://www.myshared.ru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5"/>
              </a:rPr>
              <a:t>http://festival.1september.ru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6"/>
              </a:rPr>
              <a:t>http://www.proshkolu.ru/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hlinkClick r:id="rId7"/>
              </a:rPr>
              <a:t>http://iEssay.ru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8"/>
              </a:rPr>
              <a:t>http://volna.org/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hlinkClick r:id="rId9"/>
              </a:rPr>
              <a:t>http://mahfelgalery.persiangig.com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555875" y="138113"/>
            <a:ext cx="6337300" cy="2952750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  <a:ea typeface="+mj-ea"/>
                <a:cs typeface="+mj-cs"/>
              </a:rPr>
              <a:t>«Природа – это единственная книга, каждая страница которой полна глубокого содержания».                		</a:t>
            </a:r>
            <a:r>
              <a:rPr lang="ru-RU" sz="3600" b="1" i="1" dirty="0">
                <a:latin typeface="+mj-lt"/>
                <a:ea typeface="+mj-ea"/>
                <a:cs typeface="+mj-cs"/>
              </a:rPr>
              <a:t>Гёте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2357438" cy="2357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565400"/>
            <a:ext cx="4535488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14290"/>
            <a:ext cx="8501122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>
                  <a:prstDash val="solid"/>
                </a:ln>
                <a:solidFill>
                  <a:srgbClr val="FF0000"/>
                </a:solidFill>
                <a:latin typeface="+mn-lt"/>
                <a:cs typeface="+mn-cs"/>
              </a:rPr>
              <a:t>МЕТОДЫ ИЗУЧЕНИЯ ПРИРОДЫ</a:t>
            </a:r>
          </a:p>
        </p:txBody>
      </p:sp>
      <p:sp>
        <p:nvSpPr>
          <p:cNvPr id="5123" name="TextBox 4"/>
          <p:cNvSpPr txBox="1">
            <a:spLocks noChangeArrowheads="1"/>
          </p:cNvSpPr>
          <p:nvPr/>
        </p:nvSpPr>
        <p:spPr bwMode="auto">
          <a:xfrm>
            <a:off x="971550" y="2476500"/>
            <a:ext cx="6450013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4400" b="1">
                <a:latin typeface="Times New Roman" pitchFamily="18" charset="0"/>
              </a:rPr>
              <a:t>НАБЛЮДЕНИЕ</a:t>
            </a:r>
          </a:p>
          <a:p>
            <a:pPr algn="ctr" eaLnBrk="1" hangingPunct="1"/>
            <a:r>
              <a:rPr lang="ru-RU" sz="4400" b="1">
                <a:latin typeface="Times New Roman" pitchFamily="18" charset="0"/>
              </a:rPr>
              <a:t>ОПИСАНИЕ</a:t>
            </a:r>
          </a:p>
          <a:p>
            <a:pPr algn="ctr" eaLnBrk="1" hangingPunct="1"/>
            <a:r>
              <a:rPr lang="ru-RU" sz="4400" b="1">
                <a:latin typeface="Times New Roman" pitchFamily="18" charset="0"/>
              </a:rPr>
              <a:t>ЭКСПЕРИМЕНТ</a:t>
            </a:r>
          </a:p>
          <a:p>
            <a:pPr algn="ctr" eaLnBrk="1" hangingPunct="1"/>
            <a:r>
              <a:rPr lang="ru-RU" sz="4400" b="1">
                <a:latin typeface="Times New Roman" pitchFamily="18" charset="0"/>
              </a:rPr>
              <a:t>ИЗМЕРЕНИЕ</a:t>
            </a:r>
          </a:p>
          <a:p>
            <a:pPr algn="ctr" eaLnBrk="1" hangingPunct="1"/>
            <a:r>
              <a:rPr lang="ru-RU" sz="4400" b="1">
                <a:latin typeface="Times New Roman" pitchFamily="18" charset="0"/>
              </a:rPr>
              <a:t>МОДЕЛИРОВАНИЕ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92200"/>
            <a:ext cx="1655763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 descr="http://cdn1.askiitians.com/Images/201499-155120571-4093-mad_scientist_swirli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188" y="3230563"/>
            <a:ext cx="2286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2"/>
          <p:cNvSpPr>
            <a:spLocks noChangeArrowheads="1"/>
          </p:cNvSpPr>
          <p:nvPr/>
        </p:nvSpPr>
        <p:spPr bwMode="auto">
          <a:xfrm>
            <a:off x="742950" y="0"/>
            <a:ext cx="7848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/>
              <a:t>Измерительные приборы и инструменты разнообразны. </a:t>
            </a:r>
          </a:p>
          <a:p>
            <a:pPr algn="ctr"/>
            <a:r>
              <a:rPr lang="ru-RU" sz="2400" b="1"/>
              <a:t>Это весы, термометр, секундомер, часы, линейка, рулетка.</a:t>
            </a:r>
          </a:p>
        </p:txBody>
      </p:sp>
      <p:pic>
        <p:nvPicPr>
          <p:cNvPr id="6147" name="Picture 1" descr="image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1389063"/>
            <a:ext cx="2944812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" descr="image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525" y="1484313"/>
            <a:ext cx="2870200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3" descr="image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3671888"/>
            <a:ext cx="135096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4" descr="image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889375"/>
            <a:ext cx="2095500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5" descr="image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192588"/>
            <a:ext cx="1690688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6" descr="image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385888"/>
            <a:ext cx="1498600" cy="498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Прямоугольник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260350"/>
            <a:ext cx="4518025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23850" y="1428750"/>
            <a:ext cx="864076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sz="2800" b="1">
                <a:latin typeface="Arial" pitchFamily="34" charset="0"/>
              </a:rPr>
              <a:t>Наблюдение – это один из методов, или способов, изучения природы.</a:t>
            </a:r>
          </a:p>
          <a:p>
            <a:pPr algn="just" eaLnBrk="1" hangingPunct="1"/>
            <a:r>
              <a:rPr lang="ru-RU" sz="2800" b="1">
                <a:latin typeface="Arial" pitchFamily="34" charset="0"/>
              </a:rPr>
              <a:t>От греческого слова «методос» – способ, прием.</a:t>
            </a:r>
          </a:p>
        </p:txBody>
      </p:sp>
      <p:pic>
        <p:nvPicPr>
          <p:cNvPr id="7172" name="Рисунок 3" descr="3ed19675a81738d150877fb3cd03f0b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00438"/>
            <a:ext cx="2427288" cy="2952750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7" descr="мульт звездочет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244850"/>
            <a:ext cx="2003425" cy="328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04_02_02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65175"/>
            <a:ext cx="7993063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Прямоугольник 2"/>
          <p:cNvSpPr>
            <a:spLocks noChangeArrowheads="1"/>
          </p:cNvSpPr>
          <p:nvPr/>
        </p:nvSpPr>
        <p:spPr bwMode="auto">
          <a:xfrm>
            <a:off x="250825" y="6021388"/>
            <a:ext cx="81375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rebuchet MS" pitchFamily="34" charset="0"/>
              </a:rPr>
              <a:t>1 — лупа; 2 — световой микроскоп; 3 — электронный микроскоп; 4 — бинокль; 5 — телескоп; 6 — подзорная труба</a:t>
            </a:r>
          </a:p>
        </p:txBody>
      </p:sp>
      <p:pic>
        <p:nvPicPr>
          <p:cNvPr id="8196" name="Прямоугольник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450"/>
            <a:ext cx="80883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6" descr="lu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3448050"/>
            <a:ext cx="1800225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23850" y="6180138"/>
            <a:ext cx="18002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2400" b="1"/>
              <a:t>Ручная лупа</a:t>
            </a:r>
            <a:endParaRPr lang="ru-RU" sz="2400">
              <a:solidFill>
                <a:schemeClr val="accent2"/>
              </a:solidFill>
            </a:endParaRPr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762000" y="6035675"/>
            <a:ext cx="4359275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sz="2400"/>
          </a:p>
          <a:p>
            <a:pPr eaLnBrk="1" hangingPunct="1"/>
            <a:endParaRPr lang="ru-RU" sz="2400"/>
          </a:p>
          <a:p>
            <a:pPr eaLnBrk="1" hangingPunct="1"/>
            <a:endParaRPr lang="ru-RU" sz="2400"/>
          </a:p>
          <a:p>
            <a:pPr eaLnBrk="1" hangingPunct="1"/>
            <a:endParaRPr lang="ru-RU" sz="2400"/>
          </a:p>
          <a:p>
            <a:pPr eaLnBrk="1" hangingPunct="1"/>
            <a:endParaRPr lang="ru-RU" sz="2400"/>
          </a:p>
        </p:txBody>
      </p:sp>
      <p:pic>
        <p:nvPicPr>
          <p:cNvPr id="9221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278188"/>
            <a:ext cx="2314575" cy="244475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Содержимое 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275013"/>
            <a:ext cx="2500313" cy="257175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3" name="Прямоугольник 2"/>
          <p:cNvSpPr>
            <a:spLocks noChangeArrowheads="1"/>
          </p:cNvSpPr>
          <p:nvPr/>
        </p:nvSpPr>
        <p:spPr bwMode="auto">
          <a:xfrm>
            <a:off x="6337300" y="5949950"/>
            <a:ext cx="2527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Aharoni" pitchFamily="2" charset="-79"/>
              </a:rPr>
              <a:t>Лупа штативная  </a:t>
            </a:r>
            <a:endParaRPr lang="ru-RU" sz="2400" b="1">
              <a:cs typeface="Aharoni" pitchFamily="2" charset="-79"/>
            </a:endParaRPr>
          </a:p>
        </p:txBody>
      </p:sp>
      <p:sp>
        <p:nvSpPr>
          <p:cNvPr id="9224" name="Прямоугольник 3"/>
          <p:cNvSpPr>
            <a:spLocks noChangeArrowheads="1"/>
          </p:cNvSpPr>
          <p:nvPr/>
        </p:nvSpPr>
        <p:spPr bwMode="auto">
          <a:xfrm>
            <a:off x="3348038" y="6056313"/>
            <a:ext cx="2609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Aharoni" pitchFamily="2" charset="-79"/>
              </a:rPr>
              <a:t>Лупа контактная</a:t>
            </a:r>
            <a:endParaRPr lang="ru-RU" sz="2400" b="1">
              <a:solidFill>
                <a:srgbClr val="000000"/>
              </a:solidFill>
              <a:cs typeface="Aharoni" pitchFamily="2" charset="-79"/>
            </a:endParaRPr>
          </a:p>
        </p:txBody>
      </p:sp>
      <p:sp>
        <p:nvSpPr>
          <p:cNvPr id="9225" name="Прямоугольник 4"/>
          <p:cNvSpPr>
            <a:spLocks noChangeArrowheads="1"/>
          </p:cNvSpPr>
          <p:nvPr/>
        </p:nvSpPr>
        <p:spPr bwMode="auto">
          <a:xfrm>
            <a:off x="323850" y="258763"/>
            <a:ext cx="8208963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Arial" pitchFamily="34" charset="0"/>
              </a:rPr>
              <a:t>Простейшим увеличительным прибором является лупа. Она состоит из двояковыпуклой линзы, оправленной в деревянный, пластиковый или металлический контур. Лупы дают небольшое увеличение — всего до 40—50 раз. Поэтому с их помощью можно изучать только наиболее общие детали строения.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75" y="357188"/>
            <a:ext cx="5683250" cy="4500562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Микроско́п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— лабораторная оптическая система для получения увеличенных изображений малых объектов с целью рассмотрения, изучения и применения на практике.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285728"/>
            <a:ext cx="2500330" cy="92869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>
                <a:solidFill>
                  <a:srgbClr val="FFFFFF"/>
                </a:solidFill>
                <a:latin typeface="Century Schoolbook" pitchFamily="18" charset="0"/>
              </a:rPr>
              <a:t>Словарь </a:t>
            </a:r>
          </a:p>
        </p:txBody>
      </p:sp>
      <p:pic>
        <p:nvPicPr>
          <p:cNvPr id="10246" name="Picture 8" descr="микроскоп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4005263"/>
            <a:ext cx="1995488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16113"/>
            <a:ext cx="233362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612</Words>
  <Application>Microsoft Office PowerPoint</Application>
  <PresentationFormat>Экран (4:3)</PresentationFormat>
  <Paragraphs>97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Как изучают окружающий мир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АФАНАСИЙ  КИРХЕР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Подумаем! </vt:lpstr>
      <vt:lpstr>Итог урока:</vt:lpstr>
      <vt:lpstr>Вывод:</vt:lpstr>
      <vt:lpstr>Использованные материалы: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изучают окружающий мир</dc:title>
  <dc:creator>Ольга</dc:creator>
  <cp:lastModifiedBy>Admin</cp:lastModifiedBy>
  <cp:revision>13</cp:revision>
  <dcterms:created xsi:type="dcterms:W3CDTF">2015-06-29T07:40:49Z</dcterms:created>
  <dcterms:modified xsi:type="dcterms:W3CDTF">2015-10-12T08:56:03Z</dcterms:modified>
</cp:coreProperties>
</file>