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9" r:id="rId3"/>
    <p:sldId id="264" r:id="rId4"/>
    <p:sldId id="263" r:id="rId5"/>
    <p:sldId id="265" r:id="rId6"/>
    <p:sldId id="266" r:id="rId7"/>
    <p:sldId id="267" r:id="rId8"/>
    <p:sldId id="268" r:id="rId9"/>
    <p:sldId id="269" r:id="rId10"/>
    <p:sldId id="270" r:id="rId11"/>
    <p:sldId id="271" r:id="rId12"/>
    <p:sldId id="272" r:id="rId13"/>
    <p:sldId id="273" r:id="rId14"/>
    <p:sldId id="274" r:id="rId15"/>
    <p:sldId id="275" r:id="rId16"/>
    <p:sldId id="276" r:id="rId17"/>
    <p:sldId id="277" r:id="rId18"/>
    <p:sldId id="278" r:id="rId19"/>
    <p:sldId id="279" r:id="rId20"/>
    <p:sldId id="260" r:id="rId21"/>
    <p:sldId id="262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B38D98-B139-4DAD-91EE-4142083F2C03}" type="datetimeFigureOut">
              <a:rPr lang="ru-RU" smtClean="0"/>
              <a:pPr/>
              <a:t>19.01.2015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4E8305-B796-4277-B868-525F21AC595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 advClick="0" advTm="500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B38D98-B139-4DAD-91EE-4142083F2C03}" type="datetimeFigureOut">
              <a:rPr lang="ru-RU" smtClean="0"/>
              <a:pPr/>
              <a:t>19.01.2015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4E8305-B796-4277-B868-525F21AC595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500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B38D98-B139-4DAD-91EE-4142083F2C03}" type="datetimeFigureOut">
              <a:rPr lang="ru-RU" smtClean="0"/>
              <a:pPr/>
              <a:t>19.01.2015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4E8305-B796-4277-B868-525F21AC595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500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B38D98-B139-4DAD-91EE-4142083F2C03}" type="datetimeFigureOut">
              <a:rPr lang="ru-RU" smtClean="0"/>
              <a:pPr/>
              <a:t>19.01.2015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4E8305-B796-4277-B868-525F21AC595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500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B38D98-B139-4DAD-91EE-4142083F2C03}" type="datetimeFigureOut">
              <a:rPr lang="ru-RU" smtClean="0"/>
              <a:pPr/>
              <a:t>19.01.2015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4E8305-B796-4277-B868-525F21AC595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 advClick="0" advTm="500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B38D98-B139-4DAD-91EE-4142083F2C03}" type="datetimeFigureOut">
              <a:rPr lang="ru-RU" smtClean="0"/>
              <a:pPr/>
              <a:t>19.01.2015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4E8305-B796-4277-B868-525F21AC595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500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B38D98-B139-4DAD-91EE-4142083F2C03}" type="datetimeFigureOut">
              <a:rPr lang="ru-RU" smtClean="0"/>
              <a:pPr/>
              <a:t>19.01.2015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4E8305-B796-4277-B868-525F21AC595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500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B38D98-B139-4DAD-91EE-4142083F2C03}" type="datetimeFigureOut">
              <a:rPr lang="ru-RU" smtClean="0"/>
              <a:pPr/>
              <a:t>19.01.2015</a:t>
            </a:fld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34E8305-B796-4277-B868-525F21AC595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med" advClick="0" advTm="500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B38D98-B139-4DAD-91EE-4142083F2C03}" type="datetimeFigureOut">
              <a:rPr lang="ru-RU" smtClean="0"/>
              <a:pPr/>
              <a:t>19.01.2015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4E8305-B796-4277-B868-525F21AC595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500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B38D98-B139-4DAD-91EE-4142083F2C03}" type="datetimeFigureOut">
              <a:rPr lang="ru-RU" smtClean="0"/>
              <a:pPr/>
              <a:t>19.01.2015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934E8305-B796-4277-B868-525F21AC595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500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1EB38D98-B139-4DAD-91EE-4142083F2C03}" type="datetimeFigureOut">
              <a:rPr lang="ru-RU" smtClean="0"/>
              <a:pPr/>
              <a:t>19.01.2015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4E8305-B796-4277-B868-525F21AC595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500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олилиния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1EB38D98-B139-4DAD-91EE-4142083F2C03}" type="datetimeFigureOut">
              <a:rPr lang="ru-RU" smtClean="0"/>
              <a:pPr/>
              <a:t>19.01.2015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934E8305-B796-4277-B868-525F21AC595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med" advClick="0" advTm="500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jpeg"/><Relationship Id="rId3" Type="http://schemas.openxmlformats.org/officeDocument/2006/relationships/image" Target="../media/image16.jpeg"/><Relationship Id="rId7" Type="http://schemas.openxmlformats.org/officeDocument/2006/relationships/image" Target="../media/image20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10" Type="http://schemas.openxmlformats.org/officeDocument/2006/relationships/image" Target="../media/image22.jpeg"/><Relationship Id="rId4" Type="http://schemas.openxmlformats.org/officeDocument/2006/relationships/image" Target="../media/image17.jpeg"/><Relationship Id="rId9" Type="http://schemas.openxmlformats.org/officeDocument/2006/relationships/image" Target="../media/image1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786050" y="3337560"/>
            <a:ext cx="6143668" cy="230124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400" dirty="0" smtClean="0"/>
              <a:t>К 70-летию Победы в ВОВ.</a:t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1800" dirty="0" smtClean="0"/>
              <a:t>Автор работы: </a:t>
            </a:r>
            <a:r>
              <a:rPr lang="ru-RU" sz="1600" b="0" i="1" dirty="0" smtClean="0">
                <a:effectLst/>
              </a:rPr>
              <a:t>Чайко Марина Владимировна, преподаватель русского языка и литературы.</a:t>
            </a:r>
            <a:br>
              <a:rPr lang="ru-RU" sz="1600" b="0" i="1" dirty="0" smtClean="0">
                <a:effectLst/>
              </a:rPr>
            </a:br>
            <a:r>
              <a:rPr lang="ru-RU" sz="1600" b="0" i="1" dirty="0" smtClean="0">
                <a:effectLst/>
              </a:rPr>
              <a:t>МБОУ «СОШ №2 ст.Архонская»</a:t>
            </a:r>
            <a:r>
              <a:rPr lang="ru-RU" sz="2400" i="1" dirty="0" smtClean="0">
                <a:effectLst/>
              </a:rPr>
              <a:t/>
            </a:r>
            <a:br>
              <a:rPr lang="ru-RU" sz="2400" i="1" dirty="0" smtClean="0">
                <a:effectLst/>
              </a:rPr>
            </a:br>
            <a:endParaRPr lang="ru-RU" sz="2400" i="1" dirty="0">
              <a:effectLst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85852" y="1285860"/>
            <a:ext cx="7643866" cy="1785950"/>
          </a:xfrm>
        </p:spPr>
        <p:txBody>
          <a:bodyPr>
            <a:normAutofit fontScale="92500"/>
          </a:bodyPr>
          <a:lstStyle/>
          <a:p>
            <a:r>
              <a:rPr lang="ru-RU" sz="4800" i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«Помним  </a:t>
            </a:r>
            <a:r>
              <a:rPr lang="ru-RU" sz="4800" i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 </a:t>
            </a:r>
            <a:r>
              <a:rPr lang="ru-RU" sz="4800" i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чтим</a:t>
            </a:r>
            <a:r>
              <a:rPr lang="ru-RU" sz="4800" i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4800" i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наших родных прадедов </a:t>
            </a:r>
            <a:r>
              <a:rPr lang="ru-RU" sz="4800" i="1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 дедов</a:t>
            </a:r>
            <a:r>
              <a:rPr lang="ru-RU" sz="4800" i="1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».</a:t>
            </a:r>
            <a:endParaRPr lang="ru-RU" sz="4800" i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074" name="Picture 2" descr="C:\Users\User\Desktop\cb7769d2760a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28926" y="5500702"/>
            <a:ext cx="3402019" cy="1034290"/>
          </a:xfrm>
          <a:prstGeom prst="rect">
            <a:avLst/>
          </a:prstGeom>
          <a:noFill/>
        </p:spPr>
      </p:pic>
      <p:pic>
        <p:nvPicPr>
          <p:cNvPr id="3075" name="Picture 3" descr="C:\Users\User\Desktop\cb7769d2760a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5400000">
            <a:off x="-905777" y="2477356"/>
            <a:ext cx="3616333" cy="804712"/>
          </a:xfrm>
          <a:prstGeom prst="rect">
            <a:avLst/>
          </a:prstGeom>
          <a:noFill/>
        </p:spPr>
      </p:pic>
      <p:pic>
        <p:nvPicPr>
          <p:cNvPr id="3076" name="Picture 4" descr="C:\Users\User\Desktop\2836139-a62eb246f0b74492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1472" y="4714884"/>
            <a:ext cx="2321372" cy="1938346"/>
          </a:xfrm>
          <a:prstGeom prst="rect">
            <a:avLst/>
          </a:prstGeom>
          <a:noFill/>
        </p:spPr>
      </p:pic>
    </p:spTree>
  </p:cSld>
  <p:clrMapOvr>
    <a:masterClrMapping/>
  </p:clrMapOvr>
  <p:transition spd="med" advClick="0" advTm="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 </a:t>
            </a:r>
            <a:r>
              <a:rPr lang="ru-RU" i="1" dirty="0" smtClean="0"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Война –это ужас…</a:t>
            </a:r>
            <a:endParaRPr lang="ru-RU" i="1" dirty="0">
              <a:solidFill>
                <a:schemeClr val="accent2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115328" cy="4525963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/>
              <a:t>  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Осуждение войны как противного человеческому разуму события - вот проблема, над которой рассуждают многие писатели и поэты.</a:t>
            </a:r>
          </a:p>
          <a:p>
            <a:pPr>
              <a:buNone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Вопрос этот относится к категории вечных. Сколько существует человечество, столько и осуждает оно войну. Великие писатели - гуманисты Л. Толстой, М. Шолохов, В. Астафьев в своих произведениях изобразили войну, как преступление против людей всех наций…</a:t>
            </a:r>
          </a:p>
          <a:p>
            <a:endParaRPr lang="ru-RU" dirty="0"/>
          </a:p>
        </p:txBody>
      </p:sp>
      <p:pic>
        <p:nvPicPr>
          <p:cNvPr id="4" name="Picture 2" descr="C:\Users\User\Desktop\100437397_Lenta__2_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71736" y="5995588"/>
            <a:ext cx="3824262" cy="862412"/>
          </a:xfrm>
          <a:prstGeom prst="rect">
            <a:avLst/>
          </a:prstGeom>
          <a:noFill/>
        </p:spPr>
      </p:pic>
    </p:spTree>
  </p:cSld>
  <p:clrMapOvr>
    <a:masterClrMapping/>
  </p:clrMapOvr>
  <p:transition spd="med" advClick="0" advTm="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28671"/>
            <a:ext cx="7467600" cy="4786346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dirty="0" smtClean="0"/>
              <a:t>  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 этой же позиции белорусский прозаик Василь Быков показывает последние минуты жизни русского солдата 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Глечика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которому так хотелось жить. «Пусть в стуже, голоде, страхе, хоть в таком кошмарном аду, как война – только бы жить». Используя яркую метафору, автор сравнивает юного солдата с подбитым журавликом, который не может догнать свою стаю…Это ли не осуждение войны?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Picture 2" descr="C:\Users\User\Desktop\100437397_Lenta__2_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43174" y="5995588"/>
            <a:ext cx="3824262" cy="862412"/>
          </a:xfrm>
          <a:prstGeom prst="rect">
            <a:avLst/>
          </a:prstGeom>
          <a:noFill/>
        </p:spPr>
      </p:pic>
    </p:spTree>
  </p:cSld>
  <p:clrMapOvr>
    <a:masterClrMapping/>
  </p:clrMapOvr>
  <p:transition spd="med" advClick="0" advTm="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 этой мысли на поле Аустерлица приходит главный герой романа Л. Н. Толстого « Война и мир» Андрей Болконский. Он, когда-то мечтавший о славе, испытавший ранение, боль, страдание, осознает, что человек рожден для жизни, созидания, а не для войны…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Picture 2" descr="C:\Users\User\Desktop\100437397_Lenta__2_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43174" y="5995588"/>
            <a:ext cx="3824262" cy="862412"/>
          </a:xfrm>
          <a:prstGeom prst="rect">
            <a:avLst/>
          </a:prstGeom>
          <a:noFill/>
        </p:spPr>
      </p:pic>
    </p:spTree>
  </p:cSld>
  <p:clrMapOvr>
    <a:masterClrMapping/>
  </p:clrMapOvr>
  <p:transition spd="med" advClick="0" advTm="5000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57298"/>
            <a:ext cx="7467600" cy="4768865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 Еще острее эта мысль звучит в одном из рассказов Леонида Андреева. Старший брат, вернувшийся с войны без ног, не желает даже о ней вспоминать. Горячая ванна, чистое белье, любимый письменный стол, книги – это для него такое счастье! Пусть без ног, но он будет жить!</a:t>
            </a:r>
            <a:endParaRPr lang="ru-RU" dirty="0"/>
          </a:p>
        </p:txBody>
      </p:sp>
      <p:pic>
        <p:nvPicPr>
          <p:cNvPr id="4" name="Picture 2" descr="C:\Users\User\Desktop\100437397_Lenta__2_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43174" y="5995588"/>
            <a:ext cx="3824262" cy="862412"/>
          </a:xfrm>
          <a:prstGeom prst="rect">
            <a:avLst/>
          </a:prstGeom>
          <a:noFill/>
        </p:spPr>
      </p:pic>
    </p:spTree>
  </p:cSld>
  <p:clrMapOvr>
    <a:masterClrMapping/>
  </p:clrMapOvr>
  <p:transition spd="med" advClick="0" advTm="5000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 сожалению, герой В. Быкова погибает, погибает, совершая подвиг, и одновременно слышит «далекий призывный крик»… Крик, обличающий войну как событие, « противное человеческому разуму»…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Picture 2" descr="C:\Users\User\Desktop\100437397_Lenta__2_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43174" y="5995588"/>
            <a:ext cx="3824262" cy="862412"/>
          </a:xfrm>
          <a:prstGeom prst="rect">
            <a:avLst/>
          </a:prstGeom>
          <a:noFill/>
        </p:spPr>
      </p:pic>
      <p:pic>
        <p:nvPicPr>
          <p:cNvPr id="5" name="Picture 4" descr="C:\Users\User\Desktop\b01d981ba73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15140" y="214290"/>
            <a:ext cx="2220924" cy="1495422"/>
          </a:xfrm>
          <a:prstGeom prst="rect">
            <a:avLst/>
          </a:prstGeom>
          <a:noFill/>
        </p:spPr>
      </p:pic>
      <p:pic>
        <p:nvPicPr>
          <p:cNvPr id="6" name="Picture 2" descr="C:\Users\User\Desktop\100437397_Lenta__2_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71736" y="5995588"/>
            <a:ext cx="3824262" cy="862412"/>
          </a:xfrm>
          <a:prstGeom prst="rect">
            <a:avLst/>
          </a:prstGeom>
          <a:noFill/>
        </p:spPr>
      </p:pic>
    </p:spTree>
  </p:cSld>
  <p:clrMapOvr>
    <a:masterClrMapping/>
  </p:clrMapOvr>
  <p:transition spd="med" advClick="0" advTm="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000108"/>
            <a:ext cx="7467600" cy="92869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700" b="1" i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Как влияет война на душевное состояние человека - вот вопрос, над которым размышляет Л. Н. Андреев.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/>
              <a:t> </a:t>
            </a:r>
          </a:p>
          <a:p>
            <a:pPr>
              <a:buNone/>
            </a:pPr>
            <a:r>
              <a:rPr lang="ru-RU" dirty="0" smtClean="0"/>
              <a:t>   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Писатель рассуждает о том, как война меняет человека, его душевные качества. В пример он берет героя, который о войне знает понаслышке и, не понимая, что творится вокруг него в суровое военное время, задается вопросом: «Что же это такое, ведь это сумасшествие?» Юноша честно признается, что начинает «привыкать ко всем страданием», становится «менее чувствителен, менее отзывчив». </a:t>
            </a:r>
            <a:r>
              <a:rPr lang="ru-RU" dirty="0" smtClean="0"/>
              <a:t> </a:t>
            </a:r>
          </a:p>
          <a:p>
            <a:endParaRPr lang="ru-RU" dirty="0"/>
          </a:p>
        </p:txBody>
      </p:sp>
      <p:pic>
        <p:nvPicPr>
          <p:cNvPr id="4" name="Picture 2" descr="C:\Users\User\Desktop\100437397_Lenta__2_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71736" y="5995588"/>
            <a:ext cx="3824262" cy="862412"/>
          </a:xfrm>
          <a:prstGeom prst="rect">
            <a:avLst/>
          </a:prstGeom>
          <a:noFill/>
        </p:spPr>
      </p:pic>
    </p:spTree>
  </p:cSld>
  <p:clrMapOvr>
    <a:masterClrMapping/>
  </p:clrMapOvr>
  <p:transition spd="med" advClick="0" advTm="5000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  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Автор уверен, что безумие войны притупляет такие лучшие качества людей, как чувствительность, сострадание. </a:t>
            </a:r>
          </a:p>
          <a:p>
            <a:pPr>
              <a:buNone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Я не разделяю точку зрения писателя: война способна изменить человека, но почему в худшую сторону? Считаю, что она учит людей ценить мир, быть добрее, милосерднее. Докажем  это примерами из классики.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Picture 2" descr="C:\Users\User\Desktop\100437397_Lenta__2_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71736" y="5995588"/>
            <a:ext cx="3824262" cy="862412"/>
          </a:xfrm>
          <a:prstGeom prst="rect">
            <a:avLst/>
          </a:prstGeom>
          <a:noFill/>
        </p:spPr>
      </p:pic>
      <p:pic>
        <p:nvPicPr>
          <p:cNvPr id="7170" name="Picture 2" descr="C:\Users\User\Desktop\b15cedd812a4ee787d95838edd31318d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00892" y="285728"/>
            <a:ext cx="1785950" cy="1239003"/>
          </a:xfrm>
          <a:prstGeom prst="rect">
            <a:avLst/>
          </a:prstGeom>
          <a:noFill/>
        </p:spPr>
      </p:pic>
    </p:spTree>
  </p:cSld>
  <p:clrMapOvr>
    <a:masterClrMapping/>
  </p:clrMapOvr>
  <p:transition spd="med" advClick="0" advTm="5000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   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рассказе Михаила Шолохова «Судьба человека» повествуется о том, как Андрей Соколов, побывав на фронте, в плену, потеряв  семью, не ожесточился, не стал «менее чувствителен, менее отзывчив» на чужую беду. Встретив в Урюпинске беспризорника Ванюшу, он назвался его отцом и усыновил мальчика, потерявшего родителей.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Picture 2" descr="C:\Users\User\Desktop\100437397_Lenta__2_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71736" y="5995588"/>
            <a:ext cx="3824262" cy="862412"/>
          </a:xfrm>
          <a:prstGeom prst="rect">
            <a:avLst/>
          </a:prstGeom>
          <a:noFill/>
        </p:spPr>
      </p:pic>
      <p:pic>
        <p:nvPicPr>
          <p:cNvPr id="8194" name="Picture 2" descr="C:\Users\User\Desktop\BCr8Bfy5Qi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58016" y="285728"/>
            <a:ext cx="2040756" cy="1500198"/>
          </a:xfrm>
          <a:prstGeom prst="rect">
            <a:avLst/>
          </a:prstGeom>
          <a:noFill/>
        </p:spPr>
      </p:pic>
    </p:spTree>
  </p:cSld>
  <p:clrMapOvr>
    <a:masterClrMapping/>
  </p:clrMapOvr>
  <p:transition spd="med" advClick="0" advTm="5000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В повести Виталия 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Закруткина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«Матерь человеческая» изображена женщина, которая, казалось бы, должна ожесточиться, озлобиться: ведь фашисты на ее глазах повесили мужа и сына 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Васятку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Но нет! В сердце Марии рядом с ненавистью живет сострадание. Вспомним, как она в одном из подвалов деревни нашла раненого немца. Первое ее желание - убить врага! Но слово «Мама», вылетевшее из уст  врага, заставляет женщину отбросить вилы: страдания не вытравили из ее души милосердия!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Picture 2" descr="C:\Users\User\Desktop\100437397_Lenta__2_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71736" y="5995588"/>
            <a:ext cx="3824262" cy="862412"/>
          </a:xfrm>
          <a:prstGeom prst="rect">
            <a:avLst/>
          </a:prstGeom>
          <a:noFill/>
        </p:spPr>
      </p:pic>
    </p:spTree>
  </p:cSld>
  <p:clrMapOvr>
    <a:masterClrMapping/>
  </p:clrMapOvr>
  <p:transition spd="med" advClick="0" advTm="5000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dirty="0" smtClean="0"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 забывайте о солдатах,</a:t>
            </a:r>
          </a:p>
          <a:p>
            <a:pPr algn="ctr">
              <a:buNone/>
            </a:pPr>
            <a:r>
              <a:rPr lang="ru-RU" dirty="0" smtClean="0"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Что бились из последних сил,</a:t>
            </a:r>
          </a:p>
          <a:p>
            <a:pPr algn="ctr">
              <a:buNone/>
            </a:pPr>
            <a:r>
              <a:rPr lang="ru-RU" dirty="0" smtClean="0"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бинтах стонали в медсанбатах</a:t>
            </a:r>
          </a:p>
          <a:p>
            <a:pPr algn="ctr">
              <a:buNone/>
            </a:pPr>
            <a:r>
              <a:rPr lang="ru-RU" dirty="0" smtClean="0"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 так надеялись на мир!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4" name="Picture 2" descr="C:\Users\User\Desktop\100437397_Lenta__2_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71736" y="5995588"/>
            <a:ext cx="3824262" cy="862412"/>
          </a:xfrm>
          <a:prstGeom prst="rect">
            <a:avLst/>
          </a:prstGeom>
          <a:noFill/>
        </p:spPr>
      </p:pic>
      <p:pic>
        <p:nvPicPr>
          <p:cNvPr id="6" name="Picture 2" descr="C:\Users\User\Desktop\0880152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868" y="4286256"/>
            <a:ext cx="1571636" cy="1178727"/>
          </a:xfrm>
          <a:prstGeom prst="rect">
            <a:avLst/>
          </a:prstGeom>
          <a:noFill/>
        </p:spPr>
      </p:pic>
      <p:pic>
        <p:nvPicPr>
          <p:cNvPr id="7" name="Picture 2" descr="C:\Users\User\Desktop\0880152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14414" y="4786322"/>
            <a:ext cx="1714497" cy="1285873"/>
          </a:xfrm>
          <a:prstGeom prst="rect">
            <a:avLst/>
          </a:prstGeom>
          <a:noFill/>
        </p:spPr>
      </p:pic>
      <p:pic>
        <p:nvPicPr>
          <p:cNvPr id="8" name="Picture 2" descr="C:\Users\User\Desktop\08801520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929454" y="428604"/>
            <a:ext cx="1809748" cy="1357311"/>
          </a:xfrm>
          <a:prstGeom prst="rect">
            <a:avLst/>
          </a:prstGeom>
          <a:noFill/>
        </p:spPr>
      </p:pic>
      <p:pic>
        <p:nvPicPr>
          <p:cNvPr id="9" name="Picture 2" descr="C:\Users\User\Desktop\08801520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57158" y="1214422"/>
            <a:ext cx="1204922" cy="903692"/>
          </a:xfrm>
          <a:prstGeom prst="rect">
            <a:avLst/>
          </a:prstGeom>
          <a:noFill/>
        </p:spPr>
      </p:pic>
      <p:pic>
        <p:nvPicPr>
          <p:cNvPr id="10" name="Picture 2" descr="C:\Users\User\Desktop\08801520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57158" y="3286124"/>
            <a:ext cx="1047743" cy="785807"/>
          </a:xfrm>
          <a:prstGeom prst="rect">
            <a:avLst/>
          </a:prstGeom>
          <a:noFill/>
        </p:spPr>
      </p:pic>
      <p:pic>
        <p:nvPicPr>
          <p:cNvPr id="11" name="Picture 2" descr="C:\Users\User\Desktop\08801520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500958" y="2000240"/>
            <a:ext cx="1409712" cy="1057284"/>
          </a:xfrm>
          <a:prstGeom prst="rect">
            <a:avLst/>
          </a:prstGeom>
          <a:noFill/>
        </p:spPr>
      </p:pic>
      <p:pic>
        <p:nvPicPr>
          <p:cNvPr id="12" name="Picture 2" descr="C:\Users\User\Desktop\08801520.jpg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6429388" y="4786322"/>
            <a:ext cx="2286001" cy="1714501"/>
          </a:xfrm>
          <a:prstGeom prst="rect">
            <a:avLst/>
          </a:prstGeom>
          <a:noFill/>
        </p:spPr>
      </p:pic>
      <p:pic>
        <p:nvPicPr>
          <p:cNvPr id="13" name="Picture 2" descr="C:\Users\User\Desktop\08801520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4857752" y="5143512"/>
            <a:ext cx="1346193" cy="1009645"/>
          </a:xfrm>
          <a:prstGeom prst="rect">
            <a:avLst/>
          </a:prstGeom>
          <a:noFill/>
        </p:spPr>
      </p:pic>
    </p:spTree>
  </p:cSld>
  <p:clrMapOvr>
    <a:masterClrMapping/>
  </p:clrMapOvr>
  <p:transition spd="med" advClick="0" advTm="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Война…</a:t>
            </a:r>
            <a:endParaRPr lang="ru-RU" b="1" dirty="0">
              <a:solidFill>
                <a:schemeClr val="accent2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050" name="Picture 2" descr="C:\Users\User\Desktop\100437397_Lenta__2_.pn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357422" y="5619923"/>
            <a:ext cx="4357718" cy="1238077"/>
          </a:xfrm>
          <a:prstGeom prst="rect">
            <a:avLst/>
          </a:prstGeom>
          <a:noFill/>
        </p:spPr>
      </p:pic>
      <p:pic>
        <p:nvPicPr>
          <p:cNvPr id="2051" name="Picture 3" descr="C:\Users\User\Desktop\1368030928_vov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57950" y="357166"/>
            <a:ext cx="1236579" cy="1176296"/>
          </a:xfrm>
          <a:prstGeom prst="rect">
            <a:avLst/>
          </a:prstGeom>
          <a:noFill/>
        </p:spPr>
      </p:pic>
      <p:pic>
        <p:nvPicPr>
          <p:cNvPr id="2052" name="Picture 4" descr="C:\Users\User\Desktop\b01d981ba73e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5720" y="4929198"/>
            <a:ext cx="2220924" cy="1495422"/>
          </a:xfrm>
          <a:prstGeom prst="rect">
            <a:avLst/>
          </a:prstGeom>
          <a:noFill/>
        </p:spPr>
      </p:pic>
      <p:pic>
        <p:nvPicPr>
          <p:cNvPr id="2053" name="Picture 5" descr="C:\Users\User\Desktop\2c061228f908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786578" y="2857496"/>
            <a:ext cx="2143120" cy="2178839"/>
          </a:xfrm>
          <a:prstGeom prst="rect">
            <a:avLst/>
          </a:prstGeom>
          <a:noFill/>
        </p:spPr>
      </p:pic>
      <p:pic>
        <p:nvPicPr>
          <p:cNvPr id="2054" name="Picture 6" descr="C:\Users\User\Desktop\main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286512" y="4714884"/>
            <a:ext cx="785818" cy="951456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714348" y="1571612"/>
            <a:ext cx="5357850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Война — какое беспощадное и тяжелое время, которое уносит жизни многих ни в чем не повинных людей. Те, кто затевают войны, думают только о себе и видят только себя главным во всем мире.</a:t>
            </a:r>
          </a:p>
        </p:txBody>
      </p:sp>
      <p:pic>
        <p:nvPicPr>
          <p:cNvPr id="10" name="Picture 5" descr="C:\Users\User\Desktop\2c061228f908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715140" y="2857496"/>
            <a:ext cx="2143120" cy="2178839"/>
          </a:xfrm>
          <a:prstGeom prst="rect">
            <a:avLst/>
          </a:prstGeom>
          <a:noFill/>
        </p:spPr>
      </p:pic>
    </p:spTree>
  </p:cSld>
  <p:clrMapOvr>
    <a:masterClrMapping/>
  </p:clrMapOvr>
  <p:transition spd="med" advClick="0" advTm="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54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Память жива!</a:t>
            </a:r>
            <a:endParaRPr lang="ru-RU" sz="5400" b="1" dirty="0">
              <a:solidFill>
                <a:schemeClr val="accent2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Picture 2" descr="C:\Users\User\Desktop\100437397_Lenta__2_.pn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071670" y="5486193"/>
            <a:ext cx="4924436" cy="1371807"/>
          </a:xfrm>
          <a:prstGeom prst="rect">
            <a:avLst/>
          </a:prstGeom>
          <a:noFill/>
        </p:spPr>
      </p:pic>
      <p:pic>
        <p:nvPicPr>
          <p:cNvPr id="6146" name="Picture 2" descr="C:\Users\User\Desktop\george_ribbon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2357430"/>
            <a:ext cx="9144000" cy="3138651"/>
          </a:xfrm>
          <a:prstGeom prst="rect">
            <a:avLst/>
          </a:prstGeom>
          <a:noFill/>
        </p:spPr>
      </p:pic>
    </p:spTree>
  </p:cSld>
  <p:clrMapOvr>
    <a:masterClrMapping/>
  </p:clrMapOvr>
  <p:transition spd="med" advClick="0" advTm="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9" name="Picture 3" descr="C:\Users\User\Desktop\53682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med" advClick="0" advTm="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2800" dirty="0" smtClean="0"/>
              <a:t>    </a:t>
            </a: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Они не любят мир вокруг, не ценят его богатства и уважают только себя. А на самом деле все люди равны. Я живу, радуюсь, печалюсь как и все. Но только жизненный путь у каждого свой. </a:t>
            </a:r>
            <a:endParaRPr lang="ru-RU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Picture 2" descr="C:\Users\User\Desktop\100437397_Lenta__2_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71736" y="5619923"/>
            <a:ext cx="4357718" cy="1238077"/>
          </a:xfrm>
          <a:prstGeom prst="rect">
            <a:avLst/>
          </a:prstGeom>
          <a:noFill/>
        </p:spPr>
      </p:pic>
      <p:pic>
        <p:nvPicPr>
          <p:cNvPr id="5" name="Picture 3" descr="C:\Users\User\Desktop\1368030928_vov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429520" y="428604"/>
            <a:ext cx="1236579" cy="1176296"/>
          </a:xfrm>
          <a:prstGeom prst="rect">
            <a:avLst/>
          </a:prstGeom>
          <a:noFill/>
        </p:spPr>
      </p:pic>
    </p:spTree>
  </p:cSld>
  <p:clrMapOvr>
    <a:masterClrMapping/>
  </p:clrMapOvr>
  <p:transition spd="med" advClick="0" advTm="500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Трагические события проявляют личные качества человека. Если у человека добрые душа и сердце, он заступится за слабого, не пожалеет своей жизни ради чужой. </a:t>
            </a:r>
            <a:endParaRPr lang="ru-RU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Picture 2" descr="C:\Users\User\Desktop\100437397_Lenta__2_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5984" y="5619923"/>
            <a:ext cx="4357718" cy="1238077"/>
          </a:xfrm>
          <a:prstGeom prst="rect">
            <a:avLst/>
          </a:prstGeom>
          <a:noFill/>
        </p:spPr>
      </p:pic>
      <p:pic>
        <p:nvPicPr>
          <p:cNvPr id="6" name="Picture 5" descr="C:\Users\User\Desktop\2c061228f908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643702" y="3571876"/>
            <a:ext cx="2143120" cy="2178839"/>
          </a:xfrm>
          <a:prstGeom prst="rect">
            <a:avLst/>
          </a:prstGeom>
          <a:noFill/>
        </p:spPr>
      </p:pic>
    </p:spTree>
  </p:cSld>
  <p:clrMapOvr>
    <a:masterClrMapping/>
  </p:clrMapOvr>
  <p:transition spd="med" advClick="0" advTm="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Picture 2" descr="C:\Users\User\Desktop\100437397_Lenta__2_.pn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643174" y="5919389"/>
            <a:ext cx="4138618" cy="938611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1500166" y="1928802"/>
            <a:ext cx="5857916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/>
              <a:t>Таких людей называют героями. Медсестры вытаскивали раненых с поля боя, летчики и танкисты, расстреливая боезапас, шли на таран, партизаны подрывали вражеские эшелоны... </a:t>
            </a:r>
          </a:p>
        </p:txBody>
      </p:sp>
    </p:spTree>
  </p:cSld>
  <p:clrMapOvr>
    <a:masterClrMapping/>
  </p:clrMapOvr>
  <p:transition spd="med" advClick="0" advTm="5000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28662" y="2000240"/>
            <a:ext cx="6996138" cy="4125923"/>
          </a:xfrm>
        </p:spPr>
        <p:txBody>
          <a:bodyPr/>
          <a:lstStyle/>
          <a:p>
            <a:pPr>
              <a:buNone/>
            </a:pP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Люди отдавали свои жизни за родину, за свободу, за мирную жизнь, за будущее. Именно им мы обязаны своей победе над фашизмом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Picture 2" descr="C:\Users\User\Desktop\100437397_Lenta__2_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43174" y="5919389"/>
            <a:ext cx="4138618" cy="938611"/>
          </a:xfrm>
          <a:prstGeom prst="rect">
            <a:avLst/>
          </a:prstGeom>
          <a:noFill/>
        </p:spPr>
      </p:pic>
      <p:pic>
        <p:nvPicPr>
          <p:cNvPr id="9218" name="Picture 2" descr="C:\Users\User\Desktop\ag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472" y="3929066"/>
            <a:ext cx="2571768" cy="1800238"/>
          </a:xfrm>
          <a:prstGeom prst="rect">
            <a:avLst/>
          </a:prstGeom>
          <a:noFill/>
        </p:spPr>
      </p:pic>
      <p:pic>
        <p:nvPicPr>
          <p:cNvPr id="9219" name="Picture 3" descr="C:\Users\User\Desktop\soldaty-194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000232" y="714356"/>
            <a:ext cx="4500550" cy="1247343"/>
          </a:xfrm>
          <a:prstGeom prst="rect">
            <a:avLst/>
          </a:prstGeom>
          <a:noFill/>
        </p:spPr>
      </p:pic>
      <p:pic>
        <p:nvPicPr>
          <p:cNvPr id="9220" name="Picture 4" descr="C:\Users\User\Desktop\1fb2342e376bd24e_large.27lc98t1zcw0k8sggo0sw4csc.ejcuplo1l0oo0sk8c40s8osc4.th.jpe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000364" y="4643446"/>
            <a:ext cx="1381108" cy="1313779"/>
          </a:xfrm>
          <a:prstGeom prst="rect">
            <a:avLst/>
          </a:prstGeom>
          <a:noFill/>
        </p:spPr>
      </p:pic>
      <p:pic>
        <p:nvPicPr>
          <p:cNvPr id="9221" name="Picture 5" descr="C:\Users\User\Desktop\993c94a229605ebc85c9aa5438a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000760" y="3786190"/>
            <a:ext cx="2595554" cy="1946666"/>
          </a:xfrm>
          <a:prstGeom prst="rect">
            <a:avLst/>
          </a:prstGeom>
          <a:noFill/>
        </p:spPr>
      </p:pic>
    </p:spTree>
  </p:cSld>
  <p:clrMapOvr>
    <a:masterClrMapping/>
  </p:clrMapOvr>
  <p:transition spd="med" advClick="0" advTm="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2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2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57224" y="1500174"/>
            <a:ext cx="6996138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Даже сегодня, спустя 70 лет после окончания Великой Отечественной войны, войны, которая научила многие поколения ценить мир и мирную жизнь, гремят взрывы и гибнут люди. </a:t>
            </a:r>
            <a:endParaRPr lang="ru-RU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Picture 2" descr="C:\Users\User\Desktop\100437397_Lenta__2_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43174" y="5919389"/>
            <a:ext cx="4138618" cy="938611"/>
          </a:xfrm>
          <a:prstGeom prst="rect">
            <a:avLst/>
          </a:prstGeom>
          <a:noFill/>
        </p:spPr>
      </p:pic>
    </p:spTree>
  </p:cSld>
  <p:clrMapOvr>
    <a:masterClrMapping/>
  </p:clrMapOvr>
  <p:transition spd="med" advClick="0" advTm="5000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User\Desktop\100437397_Lenta__2_.pn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643174" y="5995588"/>
            <a:ext cx="3824262" cy="862412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071538" y="1714488"/>
            <a:ext cx="6929486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Людям нужно понять: войнами они разрушат наш хрупкий мир! Ведь можно решить любой вопрос без помощи оружия и угроз. Нужно просто иметь терпение и, тогда любой спор решится без драки. Но зло и добро вечны, и поэтому войны будут продолжаться</a:t>
            </a: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r>
              <a:rPr lang="ru-RU" dirty="0"/>
              <a:t> </a:t>
            </a:r>
          </a:p>
        </p:txBody>
      </p:sp>
    </p:spTree>
  </p:cSld>
  <p:clrMapOvr>
    <a:masterClrMapping/>
  </p:clrMapOvr>
  <p:transition spd="med" advClick="0" advTm="5000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Очень хочется, чтобы люди переходили на сторону добра, ведь вместе мы сильнее, храбрее и выносливее во много раз. А пока люди этого не поймут, шансов на победу очень мало. Мы все дети природы и должны ее беречь, иначе наша планета перестанет существовать.</a:t>
            </a:r>
            <a:endParaRPr lang="ru-RU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Picture 2" descr="C:\Users\User\Desktop\100437397_Lenta__2_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43174" y="5995588"/>
            <a:ext cx="3824262" cy="862412"/>
          </a:xfrm>
          <a:prstGeom prst="rect">
            <a:avLst/>
          </a:prstGeom>
          <a:noFill/>
        </p:spPr>
      </p:pic>
      <p:pic>
        <p:nvPicPr>
          <p:cNvPr id="5" name="Picture 6" descr="C:\Users\User\Desktop\main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500958" y="214290"/>
            <a:ext cx="1276629" cy="1545722"/>
          </a:xfrm>
          <a:prstGeom prst="rect">
            <a:avLst/>
          </a:prstGeom>
          <a:noFill/>
        </p:spPr>
      </p:pic>
      <p:pic>
        <p:nvPicPr>
          <p:cNvPr id="6" name="Picture 2" descr="C:\Users\User\Desktop\08801520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500826" y="4786321"/>
            <a:ext cx="2286001" cy="1714501"/>
          </a:xfrm>
          <a:prstGeom prst="rect">
            <a:avLst/>
          </a:prstGeom>
          <a:noFill/>
        </p:spPr>
      </p:pic>
      <p:pic>
        <p:nvPicPr>
          <p:cNvPr id="7" name="Picture 2" descr="C:\Users\User\Desktop\08801520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429388" y="4786322"/>
            <a:ext cx="2286001" cy="1714501"/>
          </a:xfrm>
          <a:prstGeom prst="rect">
            <a:avLst/>
          </a:prstGeom>
          <a:noFill/>
        </p:spPr>
      </p:pic>
    </p:spTree>
  </p:cSld>
  <p:clrMapOvr>
    <a:masterClrMapping/>
  </p:clrMapOvr>
  <p:transition spd="med" advClick="0" advTm="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хническая">
  <a:themeElements>
    <a:clrScheme name="Техническая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Техническая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Техниче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90</TotalTime>
  <Words>521</Words>
  <Application>Microsoft Office PowerPoint</Application>
  <PresentationFormat>Экран (4:3)</PresentationFormat>
  <Paragraphs>30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Техническая</vt:lpstr>
      <vt:lpstr>К 70-летию Победы в ВОВ.   Автор работы: Чайко Марина Владимировна, преподаватель русского языка и литературы. МБОУ «СОШ №2 ст.Архонская» </vt:lpstr>
      <vt:lpstr>Война…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 Война –это ужас…</vt:lpstr>
      <vt:lpstr>Слайд 11</vt:lpstr>
      <vt:lpstr>Слайд 12</vt:lpstr>
      <vt:lpstr>Слайд 13</vt:lpstr>
      <vt:lpstr>Слайд 14</vt:lpstr>
      <vt:lpstr>Как влияет война на душевное состояние человека - вот вопрос, над которым размышляет Л. Н. Андреев. </vt:lpstr>
      <vt:lpstr>Слайд 16</vt:lpstr>
      <vt:lpstr>Слайд 17</vt:lpstr>
      <vt:lpstr>Слайд 18</vt:lpstr>
      <vt:lpstr>Слайд 19</vt:lpstr>
      <vt:lpstr>Память жива!</vt:lpstr>
      <vt:lpstr>Слайд 21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10</cp:revision>
  <dcterms:created xsi:type="dcterms:W3CDTF">2015-01-16T16:44:36Z</dcterms:created>
  <dcterms:modified xsi:type="dcterms:W3CDTF">2015-01-19T13:52:07Z</dcterms:modified>
</cp:coreProperties>
</file>