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sldIdLst>
    <p:sldId id="257" r:id="rId2"/>
    <p:sldId id="258" r:id="rId3"/>
    <p:sldId id="259" r:id="rId4"/>
    <p:sldId id="262" r:id="rId5"/>
    <p:sldId id="260" r:id="rId6"/>
    <p:sldId id="301" r:id="rId7"/>
    <p:sldId id="261" r:id="rId8"/>
    <p:sldId id="263" r:id="rId9"/>
    <p:sldId id="328" r:id="rId10"/>
    <p:sldId id="264" r:id="rId11"/>
    <p:sldId id="265" r:id="rId12"/>
    <p:sldId id="266" r:id="rId13"/>
    <p:sldId id="339" r:id="rId14"/>
    <p:sldId id="267" r:id="rId15"/>
    <p:sldId id="268" r:id="rId16"/>
    <p:sldId id="269" r:id="rId17"/>
    <p:sldId id="270" r:id="rId18"/>
    <p:sldId id="271" r:id="rId19"/>
    <p:sldId id="272" r:id="rId20"/>
    <p:sldId id="273" r:id="rId21"/>
    <p:sldId id="305" r:id="rId22"/>
    <p:sldId id="306" r:id="rId23"/>
    <p:sldId id="275" r:id="rId24"/>
    <p:sldId id="276" r:id="rId25"/>
    <p:sldId id="278" r:id="rId26"/>
    <p:sldId id="279" r:id="rId27"/>
    <p:sldId id="282" r:id="rId28"/>
    <p:sldId id="283" r:id="rId29"/>
    <p:sldId id="284" r:id="rId30"/>
    <p:sldId id="280" r:id="rId31"/>
    <p:sldId id="311" r:id="rId32"/>
    <p:sldId id="312" r:id="rId33"/>
    <p:sldId id="287" r:id="rId34"/>
    <p:sldId id="286" r:id="rId35"/>
    <p:sldId id="340" r:id="rId36"/>
    <p:sldId id="341" r:id="rId37"/>
    <p:sldId id="288" r:id="rId38"/>
    <p:sldId id="289" r:id="rId39"/>
    <p:sldId id="291" r:id="rId40"/>
    <p:sldId id="294" r:id="rId41"/>
    <p:sldId id="309" r:id="rId42"/>
    <p:sldId id="293" r:id="rId43"/>
    <p:sldId id="308" r:id="rId44"/>
    <p:sldId id="313" r:id="rId45"/>
    <p:sldId id="315" r:id="rId46"/>
    <p:sldId id="317" r:id="rId47"/>
    <p:sldId id="296" r:id="rId48"/>
    <p:sldId id="320" r:id="rId49"/>
    <p:sldId id="297" r:id="rId50"/>
    <p:sldId id="303" r:id="rId51"/>
    <p:sldId id="316" r:id="rId52"/>
    <p:sldId id="322" r:id="rId53"/>
    <p:sldId id="277" r:id="rId54"/>
    <p:sldId id="323" r:id="rId55"/>
    <p:sldId id="325" r:id="rId56"/>
    <p:sldId id="324" r:id="rId57"/>
    <p:sldId id="326" r:id="rId58"/>
    <p:sldId id="327" r:id="rId59"/>
    <p:sldId id="299" r:id="rId60"/>
    <p:sldId id="300" r:id="rId61"/>
    <p:sldId id="342" r:id="rId62"/>
    <p:sldId id="343" r:id="rId63"/>
    <p:sldId id="344" r:id="rId6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atasha" initia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373AD"/>
    <a:srgbClr val="0088EE"/>
    <a:srgbClr val="56686A"/>
    <a:srgbClr val="FF3300"/>
    <a:srgbClr val="25C958"/>
    <a:srgbClr val="60E288"/>
    <a:srgbClr val="11755D"/>
    <a:srgbClr val="004D4D"/>
    <a:srgbClr val="20D6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52" autoAdjust="0"/>
    <p:restoredTop sz="94660"/>
  </p:normalViewPr>
  <p:slideViewPr>
    <p:cSldViewPr>
      <p:cViewPr>
        <p:scale>
          <a:sx n="66" d="100"/>
          <a:sy n="66" d="100"/>
        </p:scale>
        <p:origin x="-1212" y="-90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_rels/data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 Id="rId4" Type="http://schemas.openxmlformats.org/officeDocument/2006/relationships/image" Target="../media/image3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22B8EF-2394-4F81-A296-3CBD47AF3B21}" type="doc">
      <dgm:prSet loTypeId="urn:microsoft.com/office/officeart/2005/8/layout/radial2" loCatId="relationship" qsTypeId="urn:microsoft.com/office/officeart/2005/8/quickstyle/3d1" qsCatId="3D" csTypeId="urn:microsoft.com/office/officeart/2005/8/colors/accent1_2" csCatId="accent1" phldr="1"/>
      <dgm:spPr/>
      <dgm:t>
        <a:bodyPr/>
        <a:lstStyle/>
        <a:p>
          <a:endParaRPr lang="ru-RU"/>
        </a:p>
      </dgm:t>
    </dgm:pt>
    <dgm:pt modelId="{CA8A3687-B917-46B4-B009-7B1B01A5C5C6}">
      <dgm:prSet phldrT="[Текст]" custT="1"/>
      <dgm:spPr>
        <a:blipFill rotWithShape="0">
          <a:blip xmlns:r="http://schemas.openxmlformats.org/officeDocument/2006/relationships" r:embed="rId1"/>
          <a:stretch>
            <a:fillRect/>
          </a:stretch>
        </a:blipFill>
      </dgm:spPr>
      <dgm:t>
        <a:bodyPr/>
        <a:lstStyle/>
        <a:p>
          <a:endParaRPr lang="ru-RU" sz="1800" b="1" dirty="0">
            <a:solidFill>
              <a:srgbClr val="002060"/>
            </a:solidFill>
            <a:effectLst>
              <a:outerShdw blurRad="38100" dist="38100" dir="2700000" algn="tl">
                <a:srgbClr val="000000">
                  <a:alpha val="43137"/>
                </a:srgbClr>
              </a:outerShdw>
            </a:effectLst>
          </a:endParaRPr>
        </a:p>
      </dgm:t>
    </dgm:pt>
    <dgm:pt modelId="{798AF98D-15D9-4784-BEA3-20FB52EBC824}" type="parTrans" cxnId="{E46B8185-8F90-49A1-A2EF-74B8C354E7C3}">
      <dgm:prSet/>
      <dgm:spPr/>
      <dgm:t>
        <a:bodyPr/>
        <a:lstStyle/>
        <a:p>
          <a:endParaRPr lang="ru-RU"/>
        </a:p>
      </dgm:t>
    </dgm:pt>
    <dgm:pt modelId="{FFF4CD0D-DE72-4E4E-8E47-63D18FCF9A0A}" type="sibTrans" cxnId="{E46B8185-8F90-49A1-A2EF-74B8C354E7C3}">
      <dgm:prSet/>
      <dgm:spPr/>
      <dgm:t>
        <a:bodyPr/>
        <a:lstStyle/>
        <a:p>
          <a:endParaRPr lang="ru-RU"/>
        </a:p>
      </dgm:t>
    </dgm:pt>
    <dgm:pt modelId="{01019F3B-B7EB-45FE-9EEE-8AD0F307774C}">
      <dgm:prSet phldrT="[Текст]"/>
      <dgm:spPr/>
      <dgm:t>
        <a:bodyPr/>
        <a:lstStyle/>
        <a:p>
          <a:r>
            <a:rPr lang="ru-RU" b="1" dirty="0" smtClean="0">
              <a:solidFill>
                <a:srgbClr val="002060"/>
              </a:solidFill>
              <a:effectLst>
                <a:outerShdw blurRad="38100" dist="38100" dir="2700000" algn="tl">
                  <a:srgbClr val="000000">
                    <a:alpha val="43137"/>
                  </a:srgbClr>
                </a:outerShdw>
              </a:effectLst>
            </a:rPr>
            <a:t>Тромбоциты</a:t>
          </a:r>
          <a:endParaRPr lang="ru-RU" b="1" dirty="0">
            <a:solidFill>
              <a:srgbClr val="002060"/>
            </a:solidFill>
            <a:effectLst>
              <a:outerShdw blurRad="38100" dist="38100" dir="2700000" algn="tl">
                <a:srgbClr val="000000">
                  <a:alpha val="43137"/>
                </a:srgbClr>
              </a:outerShdw>
            </a:effectLst>
          </a:endParaRPr>
        </a:p>
      </dgm:t>
    </dgm:pt>
    <dgm:pt modelId="{B7EED139-BA5A-4543-A868-1E8F6D0015F8}" type="parTrans" cxnId="{B4509E65-CDE8-473C-874C-6E3E3F862769}">
      <dgm:prSet/>
      <dgm:spPr/>
      <dgm:t>
        <a:bodyPr/>
        <a:lstStyle/>
        <a:p>
          <a:endParaRPr lang="ru-RU"/>
        </a:p>
      </dgm:t>
    </dgm:pt>
    <dgm:pt modelId="{BE8B4DE8-0143-4FC3-9FBA-4F292D4F1D60}" type="sibTrans" cxnId="{B4509E65-CDE8-473C-874C-6E3E3F862769}">
      <dgm:prSet/>
      <dgm:spPr/>
      <dgm:t>
        <a:bodyPr/>
        <a:lstStyle/>
        <a:p>
          <a:endParaRPr lang="ru-RU"/>
        </a:p>
      </dgm:t>
    </dgm:pt>
    <dgm:pt modelId="{41AC6303-5955-4FAF-8975-C039243D135F}">
      <dgm:prSet phldrT="[Текст]" custT="1"/>
      <dgm:spPr>
        <a:blipFill rotWithShape="0">
          <a:blip xmlns:r="http://schemas.openxmlformats.org/officeDocument/2006/relationships" r:embed="rId2"/>
          <a:stretch>
            <a:fillRect/>
          </a:stretch>
        </a:blipFill>
      </dgm:spPr>
      <dgm:t>
        <a:bodyPr/>
        <a:lstStyle/>
        <a:p>
          <a:endParaRPr lang="ru-RU" sz="1800" b="1" dirty="0">
            <a:solidFill>
              <a:schemeClr val="bg1"/>
            </a:solidFill>
            <a:effectLst>
              <a:outerShdw blurRad="38100" dist="38100" dir="2700000" algn="tl">
                <a:srgbClr val="000000">
                  <a:alpha val="43137"/>
                </a:srgbClr>
              </a:outerShdw>
            </a:effectLst>
          </a:endParaRPr>
        </a:p>
      </dgm:t>
    </dgm:pt>
    <dgm:pt modelId="{7B2CDAA9-CAB0-4953-8C0F-746ACCCEBC80}" type="parTrans" cxnId="{CF621907-6562-4ADE-BF5F-5A6EBF985657}">
      <dgm:prSet/>
      <dgm:spPr/>
      <dgm:t>
        <a:bodyPr/>
        <a:lstStyle/>
        <a:p>
          <a:endParaRPr lang="ru-RU"/>
        </a:p>
      </dgm:t>
    </dgm:pt>
    <dgm:pt modelId="{05061FB3-2BAF-4AA4-959F-5DCF41377FC5}" type="sibTrans" cxnId="{CF621907-6562-4ADE-BF5F-5A6EBF985657}">
      <dgm:prSet/>
      <dgm:spPr/>
      <dgm:t>
        <a:bodyPr/>
        <a:lstStyle/>
        <a:p>
          <a:endParaRPr lang="ru-RU"/>
        </a:p>
      </dgm:t>
    </dgm:pt>
    <dgm:pt modelId="{593EFB56-50E3-4535-A605-178FEAE3441A}">
      <dgm:prSet phldrT="[Текст]"/>
      <dgm:spPr/>
      <dgm:t>
        <a:bodyPr/>
        <a:lstStyle/>
        <a:p>
          <a:r>
            <a:rPr lang="ru-RU" b="1" dirty="0" smtClean="0">
              <a:solidFill>
                <a:srgbClr val="C00000"/>
              </a:solidFill>
              <a:effectLst>
                <a:outerShdw blurRad="38100" dist="38100" dir="2700000" algn="tl">
                  <a:srgbClr val="000000">
                    <a:alpha val="43137"/>
                  </a:srgbClr>
                </a:outerShdw>
              </a:effectLst>
            </a:rPr>
            <a:t>Эритроциты</a:t>
          </a:r>
          <a:endParaRPr lang="ru-RU" b="1" dirty="0">
            <a:solidFill>
              <a:srgbClr val="C00000"/>
            </a:solidFill>
            <a:effectLst>
              <a:outerShdw blurRad="38100" dist="38100" dir="2700000" algn="tl">
                <a:srgbClr val="000000">
                  <a:alpha val="43137"/>
                </a:srgbClr>
              </a:outerShdw>
            </a:effectLst>
          </a:endParaRPr>
        </a:p>
      </dgm:t>
    </dgm:pt>
    <dgm:pt modelId="{F634CBFF-8F15-4F21-8D1C-1A17240FBBC1}" type="parTrans" cxnId="{FA811045-D5F8-49A8-B30C-02F65AB43D69}">
      <dgm:prSet/>
      <dgm:spPr/>
      <dgm:t>
        <a:bodyPr/>
        <a:lstStyle/>
        <a:p>
          <a:endParaRPr lang="ru-RU"/>
        </a:p>
      </dgm:t>
    </dgm:pt>
    <dgm:pt modelId="{88FFDA94-FFC8-4A36-BB2B-2EF55DA813A9}" type="sibTrans" cxnId="{FA811045-D5F8-49A8-B30C-02F65AB43D69}">
      <dgm:prSet/>
      <dgm:spPr/>
      <dgm:t>
        <a:bodyPr/>
        <a:lstStyle/>
        <a:p>
          <a:endParaRPr lang="ru-RU"/>
        </a:p>
      </dgm:t>
    </dgm:pt>
    <dgm:pt modelId="{BF923C18-B7DE-4A48-BE0B-9249674ED1E8}">
      <dgm:prSet phldrT="[Текст]"/>
      <dgm:spPr>
        <a:blipFill rotWithShape="0">
          <a:blip xmlns:r="http://schemas.openxmlformats.org/officeDocument/2006/relationships" r:embed="rId3"/>
          <a:stretch>
            <a:fillRect/>
          </a:stretch>
        </a:blipFill>
      </dgm:spPr>
      <dgm:t>
        <a:bodyPr/>
        <a:lstStyle/>
        <a:p>
          <a:endParaRPr lang="ru-RU" dirty="0"/>
        </a:p>
      </dgm:t>
    </dgm:pt>
    <dgm:pt modelId="{AC60B611-0B74-4450-B81B-DC4E2A49A4F4}" type="parTrans" cxnId="{9FB6BB09-63D3-4232-988A-827B3AB0341A}">
      <dgm:prSet/>
      <dgm:spPr/>
      <dgm:t>
        <a:bodyPr/>
        <a:lstStyle/>
        <a:p>
          <a:endParaRPr lang="ru-RU"/>
        </a:p>
      </dgm:t>
    </dgm:pt>
    <dgm:pt modelId="{47A0D6FD-1B65-474E-8AED-157369174DF4}" type="sibTrans" cxnId="{9FB6BB09-63D3-4232-988A-827B3AB0341A}">
      <dgm:prSet/>
      <dgm:spPr/>
      <dgm:t>
        <a:bodyPr/>
        <a:lstStyle/>
        <a:p>
          <a:endParaRPr lang="ru-RU"/>
        </a:p>
      </dgm:t>
    </dgm:pt>
    <dgm:pt modelId="{5CFA3CAF-5C17-42CB-9DD9-0EBDAFC2E302}">
      <dgm:prSet phldrT="[Текст]"/>
      <dgm:spPr/>
      <dgm:t>
        <a:bodyPr/>
        <a:lstStyle/>
        <a:p>
          <a:r>
            <a:rPr lang="ru-RU" b="1" dirty="0" smtClean="0">
              <a:solidFill>
                <a:schemeClr val="bg1"/>
              </a:solidFill>
              <a:effectLst>
                <a:outerShdw blurRad="38100" dist="38100" dir="2700000" algn="tl">
                  <a:srgbClr val="000000">
                    <a:alpha val="43137"/>
                  </a:srgbClr>
                </a:outerShdw>
              </a:effectLst>
            </a:rPr>
            <a:t>Лейкоциты</a:t>
          </a:r>
          <a:endParaRPr lang="ru-RU" b="1" dirty="0">
            <a:solidFill>
              <a:schemeClr val="bg1"/>
            </a:solidFill>
            <a:effectLst>
              <a:outerShdw blurRad="38100" dist="38100" dir="2700000" algn="tl">
                <a:srgbClr val="000000">
                  <a:alpha val="43137"/>
                </a:srgbClr>
              </a:outerShdw>
            </a:effectLst>
          </a:endParaRPr>
        </a:p>
      </dgm:t>
    </dgm:pt>
    <dgm:pt modelId="{4104BA86-CAAA-4DA0-BC3D-16F5C129DEB5}" type="parTrans" cxnId="{73A7786D-B58F-4A8F-96F5-E24812C044BE}">
      <dgm:prSet/>
      <dgm:spPr/>
      <dgm:t>
        <a:bodyPr/>
        <a:lstStyle/>
        <a:p>
          <a:endParaRPr lang="ru-RU"/>
        </a:p>
      </dgm:t>
    </dgm:pt>
    <dgm:pt modelId="{11715ED3-298D-47EC-AD64-7E301CE09726}" type="sibTrans" cxnId="{73A7786D-B58F-4A8F-96F5-E24812C044BE}">
      <dgm:prSet/>
      <dgm:spPr/>
      <dgm:t>
        <a:bodyPr/>
        <a:lstStyle/>
        <a:p>
          <a:endParaRPr lang="ru-RU"/>
        </a:p>
      </dgm:t>
    </dgm:pt>
    <dgm:pt modelId="{F896F4C8-7CF2-4FED-B3DE-032A67AAA93C}" type="pres">
      <dgm:prSet presAssocID="{7222B8EF-2394-4F81-A296-3CBD47AF3B21}" presName="composite" presStyleCnt="0">
        <dgm:presLayoutVars>
          <dgm:chMax val="5"/>
          <dgm:dir/>
          <dgm:animLvl val="ctr"/>
          <dgm:resizeHandles val="exact"/>
        </dgm:presLayoutVars>
      </dgm:prSet>
      <dgm:spPr/>
      <dgm:t>
        <a:bodyPr/>
        <a:lstStyle/>
        <a:p>
          <a:endParaRPr lang="ru-RU"/>
        </a:p>
      </dgm:t>
    </dgm:pt>
    <dgm:pt modelId="{A2F7E847-B19B-4A80-A1C8-B54B07321B1B}" type="pres">
      <dgm:prSet presAssocID="{7222B8EF-2394-4F81-A296-3CBD47AF3B21}" presName="cycle" presStyleCnt="0"/>
      <dgm:spPr/>
    </dgm:pt>
    <dgm:pt modelId="{72D546D0-CFD0-491F-A383-6DD92040B8F5}" type="pres">
      <dgm:prSet presAssocID="{7222B8EF-2394-4F81-A296-3CBD47AF3B21}" presName="centerShape" presStyleCnt="0"/>
      <dgm:spPr/>
    </dgm:pt>
    <dgm:pt modelId="{01047379-C08F-4FD4-A8B5-327CAA4DBC56}" type="pres">
      <dgm:prSet presAssocID="{7222B8EF-2394-4F81-A296-3CBD47AF3B21}" presName="connSite" presStyleLbl="node1" presStyleIdx="0" presStyleCnt="4"/>
      <dgm:spPr/>
    </dgm:pt>
    <dgm:pt modelId="{89D19774-7031-429A-A379-51D880979967}" type="pres">
      <dgm:prSet presAssocID="{7222B8EF-2394-4F81-A296-3CBD47AF3B21}" presName="visible" presStyleLbl="node1" presStyleIdx="0" presStyleCnt="4" custLinFactNeighborX="1286" custLinFactNeighborY="939"/>
      <dgm:spPr>
        <a:blipFill rotWithShape="0">
          <a:blip xmlns:r="http://schemas.openxmlformats.org/officeDocument/2006/relationships" r:embed="rId4"/>
          <a:stretch>
            <a:fillRect/>
          </a:stretch>
        </a:blipFill>
      </dgm:spPr>
      <dgm:t>
        <a:bodyPr/>
        <a:lstStyle/>
        <a:p>
          <a:endParaRPr lang="ru-RU"/>
        </a:p>
      </dgm:t>
    </dgm:pt>
    <dgm:pt modelId="{AEB41B8B-2B52-49C1-9E0A-8A6057A1CC68}" type="pres">
      <dgm:prSet presAssocID="{798AF98D-15D9-4784-BEA3-20FB52EBC824}" presName="Name25" presStyleLbl="parChTrans1D1" presStyleIdx="0" presStyleCnt="3"/>
      <dgm:spPr/>
      <dgm:t>
        <a:bodyPr/>
        <a:lstStyle/>
        <a:p>
          <a:endParaRPr lang="ru-RU"/>
        </a:p>
      </dgm:t>
    </dgm:pt>
    <dgm:pt modelId="{028215FF-44E4-44B4-A3F6-B9AFC0F32410}" type="pres">
      <dgm:prSet presAssocID="{CA8A3687-B917-46B4-B009-7B1B01A5C5C6}" presName="node" presStyleCnt="0"/>
      <dgm:spPr/>
    </dgm:pt>
    <dgm:pt modelId="{752D7F56-8DA5-40A2-8DBC-50209DFC73C4}" type="pres">
      <dgm:prSet presAssocID="{CA8A3687-B917-46B4-B009-7B1B01A5C5C6}" presName="parentNode" presStyleLbl="node1" presStyleIdx="1" presStyleCnt="4" custLinFactY="100000" custLinFactNeighborX="11973" custLinFactNeighborY="126760">
        <dgm:presLayoutVars>
          <dgm:chMax val="1"/>
          <dgm:bulletEnabled val="1"/>
        </dgm:presLayoutVars>
      </dgm:prSet>
      <dgm:spPr/>
      <dgm:t>
        <a:bodyPr/>
        <a:lstStyle/>
        <a:p>
          <a:endParaRPr lang="ru-RU"/>
        </a:p>
      </dgm:t>
    </dgm:pt>
    <dgm:pt modelId="{6FBCA692-E34A-465B-9E03-69516B34AA75}" type="pres">
      <dgm:prSet presAssocID="{CA8A3687-B917-46B4-B009-7B1B01A5C5C6}" presName="childNode" presStyleLbl="revTx" presStyleIdx="0" presStyleCnt="3">
        <dgm:presLayoutVars>
          <dgm:bulletEnabled val="1"/>
        </dgm:presLayoutVars>
      </dgm:prSet>
      <dgm:spPr/>
      <dgm:t>
        <a:bodyPr/>
        <a:lstStyle/>
        <a:p>
          <a:endParaRPr lang="ru-RU"/>
        </a:p>
      </dgm:t>
    </dgm:pt>
    <dgm:pt modelId="{568F1B75-3028-4A38-B182-93D93387F8F6}" type="pres">
      <dgm:prSet presAssocID="{7B2CDAA9-CAB0-4953-8C0F-746ACCCEBC80}" presName="Name25" presStyleLbl="parChTrans1D1" presStyleIdx="1" presStyleCnt="3"/>
      <dgm:spPr/>
      <dgm:t>
        <a:bodyPr/>
        <a:lstStyle/>
        <a:p>
          <a:endParaRPr lang="ru-RU"/>
        </a:p>
      </dgm:t>
    </dgm:pt>
    <dgm:pt modelId="{D2C785A8-442B-4A09-B28F-795DD51E8AE0}" type="pres">
      <dgm:prSet presAssocID="{41AC6303-5955-4FAF-8975-C039243D135F}" presName="node" presStyleCnt="0"/>
      <dgm:spPr/>
    </dgm:pt>
    <dgm:pt modelId="{3DB913E2-EBCF-4076-9895-3BA8AB359136}" type="pres">
      <dgm:prSet presAssocID="{41AC6303-5955-4FAF-8975-C039243D135F}" presName="parentNode" presStyleLbl="node1" presStyleIdx="2" presStyleCnt="4" custLinFactY="-26529" custLinFactNeighborX="4497" custLinFactNeighborY="-100000">
        <dgm:presLayoutVars>
          <dgm:chMax val="1"/>
          <dgm:bulletEnabled val="1"/>
        </dgm:presLayoutVars>
      </dgm:prSet>
      <dgm:spPr/>
      <dgm:t>
        <a:bodyPr/>
        <a:lstStyle/>
        <a:p>
          <a:endParaRPr lang="ru-RU"/>
        </a:p>
      </dgm:t>
    </dgm:pt>
    <dgm:pt modelId="{BA36760E-2F48-4B99-9386-B9B83932D936}" type="pres">
      <dgm:prSet presAssocID="{41AC6303-5955-4FAF-8975-C039243D135F}" presName="childNode" presStyleLbl="revTx" presStyleIdx="1" presStyleCnt="3">
        <dgm:presLayoutVars>
          <dgm:bulletEnabled val="1"/>
        </dgm:presLayoutVars>
      </dgm:prSet>
      <dgm:spPr/>
      <dgm:t>
        <a:bodyPr/>
        <a:lstStyle/>
        <a:p>
          <a:endParaRPr lang="ru-RU"/>
        </a:p>
      </dgm:t>
    </dgm:pt>
    <dgm:pt modelId="{3F16800A-E71B-461B-9A63-B8771A17800C}" type="pres">
      <dgm:prSet presAssocID="{AC60B611-0B74-4450-B81B-DC4E2A49A4F4}" presName="Name25" presStyleLbl="parChTrans1D1" presStyleIdx="2" presStyleCnt="3"/>
      <dgm:spPr/>
      <dgm:t>
        <a:bodyPr/>
        <a:lstStyle/>
        <a:p>
          <a:endParaRPr lang="ru-RU"/>
        </a:p>
      </dgm:t>
    </dgm:pt>
    <dgm:pt modelId="{0539D664-EA42-4EA2-80E3-2E084BFBAA1E}" type="pres">
      <dgm:prSet presAssocID="{BF923C18-B7DE-4A48-BE0B-9249674ED1E8}" presName="node" presStyleCnt="0"/>
      <dgm:spPr/>
    </dgm:pt>
    <dgm:pt modelId="{66500B7E-624A-4EF0-BFD1-60AD36CE9F69}" type="pres">
      <dgm:prSet presAssocID="{BF923C18-B7DE-4A48-BE0B-9249674ED1E8}" presName="parentNode" presStyleLbl="node1" presStyleIdx="3" presStyleCnt="4" custLinFactY="-30544" custLinFactNeighborX="41789" custLinFactNeighborY="-100000">
        <dgm:presLayoutVars>
          <dgm:chMax val="1"/>
          <dgm:bulletEnabled val="1"/>
        </dgm:presLayoutVars>
      </dgm:prSet>
      <dgm:spPr/>
      <dgm:t>
        <a:bodyPr/>
        <a:lstStyle/>
        <a:p>
          <a:endParaRPr lang="ru-RU"/>
        </a:p>
      </dgm:t>
    </dgm:pt>
    <dgm:pt modelId="{0D311E62-30FC-4296-BF4C-927DF1E117A5}" type="pres">
      <dgm:prSet presAssocID="{BF923C18-B7DE-4A48-BE0B-9249674ED1E8}" presName="childNode" presStyleLbl="revTx" presStyleIdx="2" presStyleCnt="3">
        <dgm:presLayoutVars>
          <dgm:bulletEnabled val="1"/>
        </dgm:presLayoutVars>
      </dgm:prSet>
      <dgm:spPr/>
      <dgm:t>
        <a:bodyPr/>
        <a:lstStyle/>
        <a:p>
          <a:endParaRPr lang="ru-RU"/>
        </a:p>
      </dgm:t>
    </dgm:pt>
  </dgm:ptLst>
  <dgm:cxnLst>
    <dgm:cxn modelId="{74B94B1F-FA96-47A3-9D6E-C67D2F0BB270}" type="presOf" srcId="{7B2CDAA9-CAB0-4953-8C0F-746ACCCEBC80}" destId="{568F1B75-3028-4A38-B182-93D93387F8F6}" srcOrd="0" destOrd="0" presId="urn:microsoft.com/office/officeart/2005/8/layout/radial2"/>
    <dgm:cxn modelId="{FA811045-D5F8-49A8-B30C-02F65AB43D69}" srcId="{41AC6303-5955-4FAF-8975-C039243D135F}" destId="{593EFB56-50E3-4535-A605-178FEAE3441A}" srcOrd="0" destOrd="0" parTransId="{F634CBFF-8F15-4F21-8D1C-1A17240FBBC1}" sibTransId="{88FFDA94-FFC8-4A36-BB2B-2EF55DA813A9}"/>
    <dgm:cxn modelId="{E46B8185-8F90-49A1-A2EF-74B8C354E7C3}" srcId="{7222B8EF-2394-4F81-A296-3CBD47AF3B21}" destId="{CA8A3687-B917-46B4-B009-7B1B01A5C5C6}" srcOrd="0" destOrd="0" parTransId="{798AF98D-15D9-4784-BEA3-20FB52EBC824}" sibTransId="{FFF4CD0D-DE72-4E4E-8E47-63D18FCF9A0A}"/>
    <dgm:cxn modelId="{73A7786D-B58F-4A8F-96F5-E24812C044BE}" srcId="{BF923C18-B7DE-4A48-BE0B-9249674ED1E8}" destId="{5CFA3CAF-5C17-42CB-9DD9-0EBDAFC2E302}" srcOrd="0" destOrd="0" parTransId="{4104BA86-CAAA-4DA0-BC3D-16F5C129DEB5}" sibTransId="{11715ED3-298D-47EC-AD64-7E301CE09726}"/>
    <dgm:cxn modelId="{A380C431-3D26-4072-A5D9-E3930414D282}" type="presOf" srcId="{5CFA3CAF-5C17-42CB-9DD9-0EBDAFC2E302}" destId="{0D311E62-30FC-4296-BF4C-927DF1E117A5}" srcOrd="0" destOrd="0" presId="urn:microsoft.com/office/officeart/2005/8/layout/radial2"/>
    <dgm:cxn modelId="{68F467E7-E845-4D69-BE66-2CEA5F5247C2}" type="presOf" srcId="{BF923C18-B7DE-4A48-BE0B-9249674ED1E8}" destId="{66500B7E-624A-4EF0-BFD1-60AD36CE9F69}" srcOrd="0" destOrd="0" presId="urn:microsoft.com/office/officeart/2005/8/layout/radial2"/>
    <dgm:cxn modelId="{4C812984-1116-4737-9456-3962E5550313}" type="presOf" srcId="{AC60B611-0B74-4450-B81B-DC4E2A49A4F4}" destId="{3F16800A-E71B-461B-9A63-B8771A17800C}" srcOrd="0" destOrd="0" presId="urn:microsoft.com/office/officeart/2005/8/layout/radial2"/>
    <dgm:cxn modelId="{35FEB881-6A4D-4656-B596-E819B412BD01}" type="presOf" srcId="{01019F3B-B7EB-45FE-9EEE-8AD0F307774C}" destId="{6FBCA692-E34A-465B-9E03-69516B34AA75}" srcOrd="0" destOrd="0" presId="urn:microsoft.com/office/officeart/2005/8/layout/radial2"/>
    <dgm:cxn modelId="{C787D656-F5A4-4839-93E8-897F8DEAF6D6}" type="presOf" srcId="{41AC6303-5955-4FAF-8975-C039243D135F}" destId="{3DB913E2-EBCF-4076-9895-3BA8AB359136}" srcOrd="0" destOrd="0" presId="urn:microsoft.com/office/officeart/2005/8/layout/radial2"/>
    <dgm:cxn modelId="{CF621907-6562-4ADE-BF5F-5A6EBF985657}" srcId="{7222B8EF-2394-4F81-A296-3CBD47AF3B21}" destId="{41AC6303-5955-4FAF-8975-C039243D135F}" srcOrd="1" destOrd="0" parTransId="{7B2CDAA9-CAB0-4953-8C0F-746ACCCEBC80}" sibTransId="{05061FB3-2BAF-4AA4-959F-5DCF41377FC5}"/>
    <dgm:cxn modelId="{8856B3A1-442B-4695-AFD1-4BC95B451C48}" type="presOf" srcId="{798AF98D-15D9-4784-BEA3-20FB52EBC824}" destId="{AEB41B8B-2B52-49C1-9E0A-8A6057A1CC68}" srcOrd="0" destOrd="0" presId="urn:microsoft.com/office/officeart/2005/8/layout/radial2"/>
    <dgm:cxn modelId="{B4509E65-CDE8-473C-874C-6E3E3F862769}" srcId="{CA8A3687-B917-46B4-B009-7B1B01A5C5C6}" destId="{01019F3B-B7EB-45FE-9EEE-8AD0F307774C}" srcOrd="0" destOrd="0" parTransId="{B7EED139-BA5A-4543-A868-1E8F6D0015F8}" sibTransId="{BE8B4DE8-0143-4FC3-9FBA-4F292D4F1D60}"/>
    <dgm:cxn modelId="{9FB6BB09-63D3-4232-988A-827B3AB0341A}" srcId="{7222B8EF-2394-4F81-A296-3CBD47AF3B21}" destId="{BF923C18-B7DE-4A48-BE0B-9249674ED1E8}" srcOrd="2" destOrd="0" parTransId="{AC60B611-0B74-4450-B81B-DC4E2A49A4F4}" sibTransId="{47A0D6FD-1B65-474E-8AED-157369174DF4}"/>
    <dgm:cxn modelId="{DDAE8E53-5B86-4519-BF38-D8E4B5EC8AC7}" type="presOf" srcId="{7222B8EF-2394-4F81-A296-3CBD47AF3B21}" destId="{F896F4C8-7CF2-4FED-B3DE-032A67AAA93C}" srcOrd="0" destOrd="0" presId="urn:microsoft.com/office/officeart/2005/8/layout/radial2"/>
    <dgm:cxn modelId="{A18EDD23-D549-47C0-AC49-273E37250CF2}" type="presOf" srcId="{593EFB56-50E3-4535-A605-178FEAE3441A}" destId="{BA36760E-2F48-4B99-9386-B9B83932D936}" srcOrd="0" destOrd="0" presId="urn:microsoft.com/office/officeart/2005/8/layout/radial2"/>
    <dgm:cxn modelId="{0FD546E5-A9FD-447A-89E3-57DB72FAE290}" type="presOf" srcId="{CA8A3687-B917-46B4-B009-7B1B01A5C5C6}" destId="{752D7F56-8DA5-40A2-8DBC-50209DFC73C4}" srcOrd="0" destOrd="0" presId="urn:microsoft.com/office/officeart/2005/8/layout/radial2"/>
    <dgm:cxn modelId="{5D2597F6-6CA6-4E15-AD3F-A9658975418B}" type="presParOf" srcId="{F896F4C8-7CF2-4FED-B3DE-032A67AAA93C}" destId="{A2F7E847-B19B-4A80-A1C8-B54B07321B1B}" srcOrd="0" destOrd="0" presId="urn:microsoft.com/office/officeart/2005/8/layout/radial2"/>
    <dgm:cxn modelId="{B0AD26C2-5BBF-4A81-A1A9-E1370307484C}" type="presParOf" srcId="{A2F7E847-B19B-4A80-A1C8-B54B07321B1B}" destId="{72D546D0-CFD0-491F-A383-6DD92040B8F5}" srcOrd="0" destOrd="0" presId="urn:microsoft.com/office/officeart/2005/8/layout/radial2"/>
    <dgm:cxn modelId="{EC2C88A5-C6E1-4053-9E5B-02CB6A98E17B}" type="presParOf" srcId="{72D546D0-CFD0-491F-A383-6DD92040B8F5}" destId="{01047379-C08F-4FD4-A8B5-327CAA4DBC56}" srcOrd="0" destOrd="0" presId="urn:microsoft.com/office/officeart/2005/8/layout/radial2"/>
    <dgm:cxn modelId="{7210702B-55F4-4FEE-97C0-97EFA04CA656}" type="presParOf" srcId="{72D546D0-CFD0-491F-A383-6DD92040B8F5}" destId="{89D19774-7031-429A-A379-51D880979967}" srcOrd="1" destOrd="0" presId="urn:microsoft.com/office/officeart/2005/8/layout/radial2"/>
    <dgm:cxn modelId="{F477317E-E8E2-4BCB-A1B7-C2244315C5E0}" type="presParOf" srcId="{A2F7E847-B19B-4A80-A1C8-B54B07321B1B}" destId="{AEB41B8B-2B52-49C1-9E0A-8A6057A1CC68}" srcOrd="1" destOrd="0" presId="urn:microsoft.com/office/officeart/2005/8/layout/radial2"/>
    <dgm:cxn modelId="{5BE57114-A203-40F0-B9E4-F304EFC7A174}" type="presParOf" srcId="{A2F7E847-B19B-4A80-A1C8-B54B07321B1B}" destId="{028215FF-44E4-44B4-A3F6-B9AFC0F32410}" srcOrd="2" destOrd="0" presId="urn:microsoft.com/office/officeart/2005/8/layout/radial2"/>
    <dgm:cxn modelId="{5BBAAA83-C505-4C98-80AF-1873825B7022}" type="presParOf" srcId="{028215FF-44E4-44B4-A3F6-B9AFC0F32410}" destId="{752D7F56-8DA5-40A2-8DBC-50209DFC73C4}" srcOrd="0" destOrd="0" presId="urn:microsoft.com/office/officeart/2005/8/layout/radial2"/>
    <dgm:cxn modelId="{625581F7-539E-4CE1-B6CF-A0C077F0F6BF}" type="presParOf" srcId="{028215FF-44E4-44B4-A3F6-B9AFC0F32410}" destId="{6FBCA692-E34A-465B-9E03-69516B34AA75}" srcOrd="1" destOrd="0" presId="urn:microsoft.com/office/officeart/2005/8/layout/radial2"/>
    <dgm:cxn modelId="{93F1BD74-0734-4203-8380-28239CB28DD1}" type="presParOf" srcId="{A2F7E847-B19B-4A80-A1C8-B54B07321B1B}" destId="{568F1B75-3028-4A38-B182-93D93387F8F6}" srcOrd="3" destOrd="0" presId="urn:microsoft.com/office/officeart/2005/8/layout/radial2"/>
    <dgm:cxn modelId="{AB5C729A-4A82-4C1D-8C41-0A12B9E342B4}" type="presParOf" srcId="{A2F7E847-B19B-4A80-A1C8-B54B07321B1B}" destId="{D2C785A8-442B-4A09-B28F-795DD51E8AE0}" srcOrd="4" destOrd="0" presId="urn:microsoft.com/office/officeart/2005/8/layout/radial2"/>
    <dgm:cxn modelId="{7DEF8D6A-12B4-4586-B05F-F4984F112ECC}" type="presParOf" srcId="{D2C785A8-442B-4A09-B28F-795DD51E8AE0}" destId="{3DB913E2-EBCF-4076-9895-3BA8AB359136}" srcOrd="0" destOrd="0" presId="urn:microsoft.com/office/officeart/2005/8/layout/radial2"/>
    <dgm:cxn modelId="{52490BD8-49CE-4997-B718-511A1C4EF402}" type="presParOf" srcId="{D2C785A8-442B-4A09-B28F-795DD51E8AE0}" destId="{BA36760E-2F48-4B99-9386-B9B83932D936}" srcOrd="1" destOrd="0" presId="urn:microsoft.com/office/officeart/2005/8/layout/radial2"/>
    <dgm:cxn modelId="{E0CA99D9-2547-41D9-98D4-3A33F46CAD9F}" type="presParOf" srcId="{A2F7E847-B19B-4A80-A1C8-B54B07321B1B}" destId="{3F16800A-E71B-461B-9A63-B8771A17800C}" srcOrd="5" destOrd="0" presId="urn:microsoft.com/office/officeart/2005/8/layout/radial2"/>
    <dgm:cxn modelId="{87CFBBC9-E962-4948-86ED-DC5618B446ED}" type="presParOf" srcId="{A2F7E847-B19B-4A80-A1C8-B54B07321B1B}" destId="{0539D664-EA42-4EA2-80E3-2E084BFBAA1E}" srcOrd="6" destOrd="0" presId="urn:microsoft.com/office/officeart/2005/8/layout/radial2"/>
    <dgm:cxn modelId="{53C18D03-B083-4513-B1D4-7D6710F6702E}" type="presParOf" srcId="{0539D664-EA42-4EA2-80E3-2E084BFBAA1E}" destId="{66500B7E-624A-4EF0-BFD1-60AD36CE9F69}" srcOrd="0" destOrd="0" presId="urn:microsoft.com/office/officeart/2005/8/layout/radial2"/>
    <dgm:cxn modelId="{D49E7792-B019-44B2-B536-84FB9C4FBDA9}" type="presParOf" srcId="{0539D664-EA42-4EA2-80E3-2E084BFBAA1E}" destId="{0D311E62-30FC-4296-BF4C-927DF1E117A5}"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FEF247-DDFB-4E75-B1DD-12C49A451624}" type="doc">
      <dgm:prSet loTypeId="urn:microsoft.com/office/officeart/2005/8/layout/radial6" loCatId="cycle" qsTypeId="urn:microsoft.com/office/officeart/2005/8/quickstyle/3d2" qsCatId="3D" csTypeId="urn:microsoft.com/office/officeart/2005/8/colors/colorful2" csCatId="colorful" phldr="1"/>
      <dgm:spPr/>
      <dgm:t>
        <a:bodyPr/>
        <a:lstStyle/>
        <a:p>
          <a:endParaRPr lang="ru-RU"/>
        </a:p>
      </dgm:t>
    </dgm:pt>
    <dgm:pt modelId="{4A00A477-A59C-416D-863A-150C398E0002}">
      <dgm:prSet phldrT="[Текст]"/>
      <dgm:spPr/>
      <dgm:t>
        <a:bodyPr/>
        <a:lstStyle/>
        <a:p>
          <a:r>
            <a:rPr lang="ru-RU" dirty="0" smtClean="0"/>
            <a:t>Неизвестно</a:t>
          </a:r>
          <a:endParaRPr lang="ru-RU" dirty="0"/>
        </a:p>
      </dgm:t>
    </dgm:pt>
    <dgm:pt modelId="{E046FADD-8AEC-4DF6-9696-105742E14904}" type="parTrans" cxnId="{D3977BE3-7EFA-4CBE-A606-FC3D373DC27E}">
      <dgm:prSet/>
      <dgm:spPr/>
      <dgm:t>
        <a:bodyPr/>
        <a:lstStyle/>
        <a:p>
          <a:endParaRPr lang="ru-RU"/>
        </a:p>
      </dgm:t>
    </dgm:pt>
    <dgm:pt modelId="{26E052FA-291A-43E2-8660-D2279DF52974}" type="sibTrans" cxnId="{D3977BE3-7EFA-4CBE-A606-FC3D373DC27E}">
      <dgm:prSet/>
      <dgm:spPr/>
      <dgm:t>
        <a:bodyPr/>
        <a:lstStyle/>
        <a:p>
          <a:endParaRPr lang="ru-RU"/>
        </a:p>
      </dgm:t>
    </dgm:pt>
    <dgm:pt modelId="{EDEB5753-706B-481B-9C84-D606962683A5}">
      <dgm:prSet phldrT="[Текст]" custT="1"/>
      <dgm:spPr/>
      <dgm:t>
        <a:bodyPr/>
        <a:lstStyle/>
        <a:p>
          <a:r>
            <a:rPr lang="ru-RU" sz="4400" dirty="0" smtClean="0"/>
            <a:t>1</a:t>
          </a:r>
          <a:endParaRPr lang="ru-RU" sz="4400" dirty="0"/>
        </a:p>
      </dgm:t>
    </dgm:pt>
    <dgm:pt modelId="{55676003-5D92-4B94-A512-E8767191334B}" type="parTrans" cxnId="{BC2724F0-441F-43E5-856B-87E80CFA9E4A}">
      <dgm:prSet/>
      <dgm:spPr/>
      <dgm:t>
        <a:bodyPr/>
        <a:lstStyle/>
        <a:p>
          <a:endParaRPr lang="ru-RU"/>
        </a:p>
      </dgm:t>
    </dgm:pt>
    <dgm:pt modelId="{B4CABA26-A941-477B-B8D2-9FE51299A0AE}" type="sibTrans" cxnId="{BC2724F0-441F-43E5-856B-87E80CFA9E4A}">
      <dgm:prSet/>
      <dgm:spPr/>
      <dgm:t>
        <a:bodyPr/>
        <a:lstStyle/>
        <a:p>
          <a:endParaRPr lang="ru-RU"/>
        </a:p>
      </dgm:t>
    </dgm:pt>
    <dgm:pt modelId="{62585A0F-DB85-4DD3-99C6-37CF0C5EF8F7}">
      <dgm:prSet phldrT="[Текст]" custT="1"/>
      <dgm:spPr/>
      <dgm:t>
        <a:bodyPr/>
        <a:lstStyle/>
        <a:p>
          <a:r>
            <a:rPr lang="ru-RU" sz="4400" dirty="0" smtClean="0"/>
            <a:t>2</a:t>
          </a:r>
          <a:endParaRPr lang="ru-RU" sz="4400" dirty="0"/>
        </a:p>
      </dgm:t>
    </dgm:pt>
    <dgm:pt modelId="{F13EB285-819F-4E51-B33D-ECA7420D0039}" type="parTrans" cxnId="{0691F3CF-EDB9-4FB8-99D6-778ED32D4CE9}">
      <dgm:prSet/>
      <dgm:spPr/>
      <dgm:t>
        <a:bodyPr/>
        <a:lstStyle/>
        <a:p>
          <a:endParaRPr lang="ru-RU"/>
        </a:p>
      </dgm:t>
    </dgm:pt>
    <dgm:pt modelId="{90230A40-0DB3-4C50-8DE8-59DA40D1E536}" type="sibTrans" cxnId="{0691F3CF-EDB9-4FB8-99D6-778ED32D4CE9}">
      <dgm:prSet/>
      <dgm:spPr/>
      <dgm:t>
        <a:bodyPr/>
        <a:lstStyle/>
        <a:p>
          <a:endParaRPr lang="ru-RU"/>
        </a:p>
      </dgm:t>
    </dgm:pt>
    <dgm:pt modelId="{1E494DFE-B20B-4899-B75D-D971AF98AC45}">
      <dgm:prSet phldrT="[Текст]" custT="1"/>
      <dgm:spPr/>
      <dgm:t>
        <a:bodyPr/>
        <a:lstStyle/>
        <a:p>
          <a:r>
            <a:rPr lang="ru-RU" sz="4400" dirty="0" smtClean="0"/>
            <a:t>3</a:t>
          </a:r>
          <a:endParaRPr lang="ru-RU" sz="4400" dirty="0"/>
        </a:p>
      </dgm:t>
    </dgm:pt>
    <dgm:pt modelId="{391FF477-82C2-4025-98E2-DDB9AB99344D}" type="parTrans" cxnId="{2898AC16-5D10-4FB1-B294-C395855B0CE3}">
      <dgm:prSet/>
      <dgm:spPr/>
      <dgm:t>
        <a:bodyPr/>
        <a:lstStyle/>
        <a:p>
          <a:endParaRPr lang="ru-RU"/>
        </a:p>
      </dgm:t>
    </dgm:pt>
    <dgm:pt modelId="{A059FD6B-5DFF-4FF7-ABB5-91F61AE141B4}" type="sibTrans" cxnId="{2898AC16-5D10-4FB1-B294-C395855B0CE3}">
      <dgm:prSet/>
      <dgm:spPr/>
      <dgm:t>
        <a:bodyPr/>
        <a:lstStyle/>
        <a:p>
          <a:endParaRPr lang="ru-RU"/>
        </a:p>
      </dgm:t>
    </dgm:pt>
    <dgm:pt modelId="{390C695B-AA9D-46DC-BFBF-5E801A9AC881}">
      <dgm:prSet phldrT="[Текст]" custT="1"/>
      <dgm:spPr/>
      <dgm:t>
        <a:bodyPr/>
        <a:lstStyle/>
        <a:p>
          <a:r>
            <a:rPr lang="ru-RU" sz="4400" dirty="0" smtClean="0"/>
            <a:t>4</a:t>
          </a:r>
          <a:endParaRPr lang="ru-RU" sz="4400" dirty="0"/>
        </a:p>
      </dgm:t>
    </dgm:pt>
    <dgm:pt modelId="{25D7BE8E-D491-44A8-B73B-4DD81C8F4E5B}" type="parTrans" cxnId="{CA0005D4-0270-45CC-A018-4B7B69A51919}">
      <dgm:prSet/>
      <dgm:spPr/>
      <dgm:t>
        <a:bodyPr/>
        <a:lstStyle/>
        <a:p>
          <a:endParaRPr lang="ru-RU"/>
        </a:p>
      </dgm:t>
    </dgm:pt>
    <dgm:pt modelId="{0AED8A96-6457-4B20-A201-E03B8D79D1FD}" type="sibTrans" cxnId="{CA0005D4-0270-45CC-A018-4B7B69A51919}">
      <dgm:prSet/>
      <dgm:spPr/>
      <dgm:t>
        <a:bodyPr/>
        <a:lstStyle/>
        <a:p>
          <a:endParaRPr lang="ru-RU"/>
        </a:p>
      </dgm:t>
    </dgm:pt>
    <dgm:pt modelId="{5BB55AF4-533E-4E87-A7B3-BCDF013BE818}" type="pres">
      <dgm:prSet presAssocID="{12FEF247-DDFB-4E75-B1DD-12C49A451624}" presName="Name0" presStyleCnt="0">
        <dgm:presLayoutVars>
          <dgm:chMax val="1"/>
          <dgm:dir/>
          <dgm:animLvl val="ctr"/>
          <dgm:resizeHandles val="exact"/>
        </dgm:presLayoutVars>
      </dgm:prSet>
      <dgm:spPr/>
      <dgm:t>
        <a:bodyPr/>
        <a:lstStyle/>
        <a:p>
          <a:endParaRPr lang="ru-RU"/>
        </a:p>
      </dgm:t>
    </dgm:pt>
    <dgm:pt modelId="{98DFE4E2-00C8-4D68-84F5-EB462A9420AE}" type="pres">
      <dgm:prSet presAssocID="{4A00A477-A59C-416D-863A-150C398E0002}" presName="centerShape" presStyleLbl="node0" presStyleIdx="0" presStyleCnt="1" custLinFactNeighborX="466" custLinFactNeighborY="-1798"/>
      <dgm:spPr/>
      <dgm:t>
        <a:bodyPr/>
        <a:lstStyle/>
        <a:p>
          <a:endParaRPr lang="ru-RU"/>
        </a:p>
      </dgm:t>
    </dgm:pt>
    <dgm:pt modelId="{1036B544-84B3-438F-B3AC-9407F547F5AA}" type="pres">
      <dgm:prSet presAssocID="{EDEB5753-706B-481B-9C84-D606962683A5}" presName="node" presStyleLbl="node1" presStyleIdx="0" presStyleCnt="4">
        <dgm:presLayoutVars>
          <dgm:bulletEnabled val="1"/>
        </dgm:presLayoutVars>
      </dgm:prSet>
      <dgm:spPr/>
      <dgm:t>
        <a:bodyPr/>
        <a:lstStyle/>
        <a:p>
          <a:endParaRPr lang="ru-RU"/>
        </a:p>
      </dgm:t>
    </dgm:pt>
    <dgm:pt modelId="{AA55E7A8-5569-4209-94DB-FE44141A44D1}" type="pres">
      <dgm:prSet presAssocID="{EDEB5753-706B-481B-9C84-D606962683A5}" presName="dummy" presStyleCnt="0"/>
      <dgm:spPr/>
    </dgm:pt>
    <dgm:pt modelId="{834699FF-8FA9-49C5-A7EF-45729094E1F9}" type="pres">
      <dgm:prSet presAssocID="{B4CABA26-A941-477B-B8D2-9FE51299A0AE}" presName="sibTrans" presStyleLbl="sibTrans2D1" presStyleIdx="0" presStyleCnt="4"/>
      <dgm:spPr/>
      <dgm:t>
        <a:bodyPr/>
        <a:lstStyle/>
        <a:p>
          <a:endParaRPr lang="ru-RU"/>
        </a:p>
      </dgm:t>
    </dgm:pt>
    <dgm:pt modelId="{8F556B87-3471-4439-BF01-9B47DE827D71}" type="pres">
      <dgm:prSet presAssocID="{62585A0F-DB85-4DD3-99C6-37CF0C5EF8F7}" presName="node" presStyleLbl="node1" presStyleIdx="1" presStyleCnt="4">
        <dgm:presLayoutVars>
          <dgm:bulletEnabled val="1"/>
        </dgm:presLayoutVars>
      </dgm:prSet>
      <dgm:spPr/>
      <dgm:t>
        <a:bodyPr/>
        <a:lstStyle/>
        <a:p>
          <a:endParaRPr lang="ru-RU"/>
        </a:p>
      </dgm:t>
    </dgm:pt>
    <dgm:pt modelId="{FC96E773-2F9F-4BB0-B34A-B826F83DF421}" type="pres">
      <dgm:prSet presAssocID="{62585A0F-DB85-4DD3-99C6-37CF0C5EF8F7}" presName="dummy" presStyleCnt="0"/>
      <dgm:spPr/>
    </dgm:pt>
    <dgm:pt modelId="{CEAFAE9D-C55C-4D63-AD05-A9828F7BE75C}" type="pres">
      <dgm:prSet presAssocID="{90230A40-0DB3-4C50-8DE8-59DA40D1E536}" presName="sibTrans" presStyleLbl="sibTrans2D1" presStyleIdx="1" presStyleCnt="4"/>
      <dgm:spPr/>
      <dgm:t>
        <a:bodyPr/>
        <a:lstStyle/>
        <a:p>
          <a:endParaRPr lang="ru-RU"/>
        </a:p>
      </dgm:t>
    </dgm:pt>
    <dgm:pt modelId="{EF5CAFA5-B8A9-4AC8-8F88-A345990280EA}" type="pres">
      <dgm:prSet presAssocID="{1E494DFE-B20B-4899-B75D-D971AF98AC45}" presName="node" presStyleLbl="node1" presStyleIdx="2" presStyleCnt="4">
        <dgm:presLayoutVars>
          <dgm:bulletEnabled val="1"/>
        </dgm:presLayoutVars>
      </dgm:prSet>
      <dgm:spPr/>
      <dgm:t>
        <a:bodyPr/>
        <a:lstStyle/>
        <a:p>
          <a:endParaRPr lang="ru-RU"/>
        </a:p>
      </dgm:t>
    </dgm:pt>
    <dgm:pt modelId="{5DEA3EC6-CFBE-4D2A-8BC3-AC25FC987BA6}" type="pres">
      <dgm:prSet presAssocID="{1E494DFE-B20B-4899-B75D-D971AF98AC45}" presName="dummy" presStyleCnt="0"/>
      <dgm:spPr/>
    </dgm:pt>
    <dgm:pt modelId="{34F6DFC6-65B7-45EB-9EC7-18ED12639C15}" type="pres">
      <dgm:prSet presAssocID="{A059FD6B-5DFF-4FF7-ABB5-91F61AE141B4}" presName="sibTrans" presStyleLbl="sibTrans2D1" presStyleIdx="2" presStyleCnt="4"/>
      <dgm:spPr/>
      <dgm:t>
        <a:bodyPr/>
        <a:lstStyle/>
        <a:p>
          <a:endParaRPr lang="ru-RU"/>
        </a:p>
      </dgm:t>
    </dgm:pt>
    <dgm:pt modelId="{63E0A4F9-C782-49BB-97C0-940A65526BCB}" type="pres">
      <dgm:prSet presAssocID="{390C695B-AA9D-46DC-BFBF-5E801A9AC881}" presName="node" presStyleLbl="node1" presStyleIdx="3" presStyleCnt="4">
        <dgm:presLayoutVars>
          <dgm:bulletEnabled val="1"/>
        </dgm:presLayoutVars>
      </dgm:prSet>
      <dgm:spPr/>
      <dgm:t>
        <a:bodyPr/>
        <a:lstStyle/>
        <a:p>
          <a:endParaRPr lang="ru-RU"/>
        </a:p>
      </dgm:t>
    </dgm:pt>
    <dgm:pt modelId="{F803AB5E-3EC0-4348-9898-98AF16A0ECBA}" type="pres">
      <dgm:prSet presAssocID="{390C695B-AA9D-46DC-BFBF-5E801A9AC881}" presName="dummy" presStyleCnt="0"/>
      <dgm:spPr/>
    </dgm:pt>
    <dgm:pt modelId="{BEDFD05A-D1AC-4E2D-AF99-7D0D98AB5CDA}" type="pres">
      <dgm:prSet presAssocID="{0AED8A96-6457-4B20-A201-E03B8D79D1FD}" presName="sibTrans" presStyleLbl="sibTrans2D1" presStyleIdx="3" presStyleCnt="4"/>
      <dgm:spPr/>
      <dgm:t>
        <a:bodyPr/>
        <a:lstStyle/>
        <a:p>
          <a:endParaRPr lang="ru-RU"/>
        </a:p>
      </dgm:t>
    </dgm:pt>
  </dgm:ptLst>
  <dgm:cxnLst>
    <dgm:cxn modelId="{CA0005D4-0270-45CC-A018-4B7B69A51919}" srcId="{4A00A477-A59C-416D-863A-150C398E0002}" destId="{390C695B-AA9D-46DC-BFBF-5E801A9AC881}" srcOrd="3" destOrd="0" parTransId="{25D7BE8E-D491-44A8-B73B-4DD81C8F4E5B}" sibTransId="{0AED8A96-6457-4B20-A201-E03B8D79D1FD}"/>
    <dgm:cxn modelId="{470BB097-85DF-40B9-9F68-39C8D49FBDC4}" type="presOf" srcId="{EDEB5753-706B-481B-9C84-D606962683A5}" destId="{1036B544-84B3-438F-B3AC-9407F547F5AA}" srcOrd="0" destOrd="0" presId="urn:microsoft.com/office/officeart/2005/8/layout/radial6"/>
    <dgm:cxn modelId="{2891825D-CB82-4BA2-A570-B4796EC5326A}" type="presOf" srcId="{390C695B-AA9D-46DC-BFBF-5E801A9AC881}" destId="{63E0A4F9-C782-49BB-97C0-940A65526BCB}" srcOrd="0" destOrd="0" presId="urn:microsoft.com/office/officeart/2005/8/layout/radial6"/>
    <dgm:cxn modelId="{11A159C2-CB08-4C89-AC2B-384FBA654A7A}" type="presOf" srcId="{A059FD6B-5DFF-4FF7-ABB5-91F61AE141B4}" destId="{34F6DFC6-65B7-45EB-9EC7-18ED12639C15}" srcOrd="0" destOrd="0" presId="urn:microsoft.com/office/officeart/2005/8/layout/radial6"/>
    <dgm:cxn modelId="{2898AC16-5D10-4FB1-B294-C395855B0CE3}" srcId="{4A00A477-A59C-416D-863A-150C398E0002}" destId="{1E494DFE-B20B-4899-B75D-D971AF98AC45}" srcOrd="2" destOrd="0" parTransId="{391FF477-82C2-4025-98E2-DDB9AB99344D}" sibTransId="{A059FD6B-5DFF-4FF7-ABB5-91F61AE141B4}"/>
    <dgm:cxn modelId="{D3977BE3-7EFA-4CBE-A606-FC3D373DC27E}" srcId="{12FEF247-DDFB-4E75-B1DD-12C49A451624}" destId="{4A00A477-A59C-416D-863A-150C398E0002}" srcOrd="0" destOrd="0" parTransId="{E046FADD-8AEC-4DF6-9696-105742E14904}" sibTransId="{26E052FA-291A-43E2-8660-D2279DF52974}"/>
    <dgm:cxn modelId="{67D48AE3-3EA8-4972-A6E0-74083639FA96}" type="presOf" srcId="{90230A40-0DB3-4C50-8DE8-59DA40D1E536}" destId="{CEAFAE9D-C55C-4D63-AD05-A9828F7BE75C}" srcOrd="0" destOrd="0" presId="urn:microsoft.com/office/officeart/2005/8/layout/radial6"/>
    <dgm:cxn modelId="{531F0664-7F31-479F-AA94-39100EE73BA9}" type="presOf" srcId="{4A00A477-A59C-416D-863A-150C398E0002}" destId="{98DFE4E2-00C8-4D68-84F5-EB462A9420AE}" srcOrd="0" destOrd="0" presId="urn:microsoft.com/office/officeart/2005/8/layout/radial6"/>
    <dgm:cxn modelId="{BC2724F0-441F-43E5-856B-87E80CFA9E4A}" srcId="{4A00A477-A59C-416D-863A-150C398E0002}" destId="{EDEB5753-706B-481B-9C84-D606962683A5}" srcOrd="0" destOrd="0" parTransId="{55676003-5D92-4B94-A512-E8767191334B}" sibTransId="{B4CABA26-A941-477B-B8D2-9FE51299A0AE}"/>
    <dgm:cxn modelId="{BD52C5B9-71FB-4FD2-A491-7D1AD23385E5}" type="presOf" srcId="{0AED8A96-6457-4B20-A201-E03B8D79D1FD}" destId="{BEDFD05A-D1AC-4E2D-AF99-7D0D98AB5CDA}" srcOrd="0" destOrd="0" presId="urn:microsoft.com/office/officeart/2005/8/layout/radial6"/>
    <dgm:cxn modelId="{6C19CB7B-1790-4C82-821D-B99DAD0FCC22}" type="presOf" srcId="{1E494DFE-B20B-4899-B75D-D971AF98AC45}" destId="{EF5CAFA5-B8A9-4AC8-8F88-A345990280EA}" srcOrd="0" destOrd="0" presId="urn:microsoft.com/office/officeart/2005/8/layout/radial6"/>
    <dgm:cxn modelId="{1E4C8235-5BA0-4628-8055-0737F94AF55C}" type="presOf" srcId="{62585A0F-DB85-4DD3-99C6-37CF0C5EF8F7}" destId="{8F556B87-3471-4439-BF01-9B47DE827D71}" srcOrd="0" destOrd="0" presId="urn:microsoft.com/office/officeart/2005/8/layout/radial6"/>
    <dgm:cxn modelId="{BB04483F-FD40-4942-848D-DF73BDEF4520}" type="presOf" srcId="{B4CABA26-A941-477B-B8D2-9FE51299A0AE}" destId="{834699FF-8FA9-49C5-A7EF-45729094E1F9}" srcOrd="0" destOrd="0" presId="urn:microsoft.com/office/officeart/2005/8/layout/radial6"/>
    <dgm:cxn modelId="{0691F3CF-EDB9-4FB8-99D6-778ED32D4CE9}" srcId="{4A00A477-A59C-416D-863A-150C398E0002}" destId="{62585A0F-DB85-4DD3-99C6-37CF0C5EF8F7}" srcOrd="1" destOrd="0" parTransId="{F13EB285-819F-4E51-B33D-ECA7420D0039}" sibTransId="{90230A40-0DB3-4C50-8DE8-59DA40D1E536}"/>
    <dgm:cxn modelId="{E25140BF-1C7E-4925-841C-853D83B3B395}" type="presOf" srcId="{12FEF247-DDFB-4E75-B1DD-12C49A451624}" destId="{5BB55AF4-533E-4E87-A7B3-BCDF013BE818}" srcOrd="0" destOrd="0" presId="urn:microsoft.com/office/officeart/2005/8/layout/radial6"/>
    <dgm:cxn modelId="{79C98EBA-3037-4A4B-96E3-C5091473D8E4}" type="presParOf" srcId="{5BB55AF4-533E-4E87-A7B3-BCDF013BE818}" destId="{98DFE4E2-00C8-4D68-84F5-EB462A9420AE}" srcOrd="0" destOrd="0" presId="urn:microsoft.com/office/officeart/2005/8/layout/radial6"/>
    <dgm:cxn modelId="{FF75EA38-7A5E-489F-91C6-CDDAA78EF350}" type="presParOf" srcId="{5BB55AF4-533E-4E87-A7B3-BCDF013BE818}" destId="{1036B544-84B3-438F-B3AC-9407F547F5AA}" srcOrd="1" destOrd="0" presId="urn:microsoft.com/office/officeart/2005/8/layout/radial6"/>
    <dgm:cxn modelId="{22C90009-390B-4267-BD29-9638BA9CF3CD}" type="presParOf" srcId="{5BB55AF4-533E-4E87-A7B3-BCDF013BE818}" destId="{AA55E7A8-5569-4209-94DB-FE44141A44D1}" srcOrd="2" destOrd="0" presId="urn:microsoft.com/office/officeart/2005/8/layout/radial6"/>
    <dgm:cxn modelId="{153A789C-DCB4-4D48-B74C-C1FDA6302E28}" type="presParOf" srcId="{5BB55AF4-533E-4E87-A7B3-BCDF013BE818}" destId="{834699FF-8FA9-49C5-A7EF-45729094E1F9}" srcOrd="3" destOrd="0" presId="urn:microsoft.com/office/officeart/2005/8/layout/radial6"/>
    <dgm:cxn modelId="{190BD0D1-FB32-422B-B9A5-3E402F1DBC91}" type="presParOf" srcId="{5BB55AF4-533E-4E87-A7B3-BCDF013BE818}" destId="{8F556B87-3471-4439-BF01-9B47DE827D71}" srcOrd="4" destOrd="0" presId="urn:microsoft.com/office/officeart/2005/8/layout/radial6"/>
    <dgm:cxn modelId="{744AC08A-5F0F-437C-B38E-A563D6C40609}" type="presParOf" srcId="{5BB55AF4-533E-4E87-A7B3-BCDF013BE818}" destId="{FC96E773-2F9F-4BB0-B34A-B826F83DF421}" srcOrd="5" destOrd="0" presId="urn:microsoft.com/office/officeart/2005/8/layout/radial6"/>
    <dgm:cxn modelId="{AD2C9AEE-76BD-4C88-815E-275DBE23CBEB}" type="presParOf" srcId="{5BB55AF4-533E-4E87-A7B3-BCDF013BE818}" destId="{CEAFAE9D-C55C-4D63-AD05-A9828F7BE75C}" srcOrd="6" destOrd="0" presId="urn:microsoft.com/office/officeart/2005/8/layout/radial6"/>
    <dgm:cxn modelId="{2D669E85-9054-43F6-9F8F-C89349909F90}" type="presParOf" srcId="{5BB55AF4-533E-4E87-A7B3-BCDF013BE818}" destId="{EF5CAFA5-B8A9-4AC8-8F88-A345990280EA}" srcOrd="7" destOrd="0" presId="urn:microsoft.com/office/officeart/2005/8/layout/radial6"/>
    <dgm:cxn modelId="{5C99E44F-0ABC-4D71-AD04-012AA77D497E}" type="presParOf" srcId="{5BB55AF4-533E-4E87-A7B3-BCDF013BE818}" destId="{5DEA3EC6-CFBE-4D2A-8BC3-AC25FC987BA6}" srcOrd="8" destOrd="0" presId="urn:microsoft.com/office/officeart/2005/8/layout/radial6"/>
    <dgm:cxn modelId="{2598FB75-2959-460E-8853-B07AA69BEAB7}" type="presParOf" srcId="{5BB55AF4-533E-4E87-A7B3-BCDF013BE818}" destId="{34F6DFC6-65B7-45EB-9EC7-18ED12639C15}" srcOrd="9" destOrd="0" presId="urn:microsoft.com/office/officeart/2005/8/layout/radial6"/>
    <dgm:cxn modelId="{5112700A-5310-4546-861B-7D89A4E30633}" type="presParOf" srcId="{5BB55AF4-533E-4E87-A7B3-BCDF013BE818}" destId="{63E0A4F9-C782-49BB-97C0-940A65526BCB}" srcOrd="10" destOrd="0" presId="urn:microsoft.com/office/officeart/2005/8/layout/radial6"/>
    <dgm:cxn modelId="{24C0CA41-EEF3-4F60-8AAC-342E0B94ED6F}" type="presParOf" srcId="{5BB55AF4-533E-4E87-A7B3-BCDF013BE818}" destId="{F803AB5E-3EC0-4348-9898-98AF16A0ECBA}" srcOrd="11" destOrd="0" presId="urn:microsoft.com/office/officeart/2005/8/layout/radial6"/>
    <dgm:cxn modelId="{2ED08EF5-7C59-4E48-B07D-A76F739A40E6}" type="presParOf" srcId="{5BB55AF4-533E-4E87-A7B3-BCDF013BE818}" destId="{BEDFD05A-D1AC-4E2D-AF99-7D0D98AB5CDA}"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2FEF247-DDFB-4E75-B1DD-12C49A451624}" type="doc">
      <dgm:prSet loTypeId="urn:microsoft.com/office/officeart/2005/8/layout/radial6" loCatId="cycle" qsTypeId="urn:microsoft.com/office/officeart/2005/8/quickstyle/3d2" qsCatId="3D" csTypeId="urn:microsoft.com/office/officeart/2005/8/colors/colorful2" csCatId="colorful" phldr="1"/>
      <dgm:spPr/>
      <dgm:t>
        <a:bodyPr/>
        <a:lstStyle/>
        <a:p>
          <a:endParaRPr lang="ru-RU"/>
        </a:p>
      </dgm:t>
    </dgm:pt>
    <dgm:pt modelId="{4A00A477-A59C-416D-863A-150C398E0002}">
      <dgm:prSet phldrT="[Текст]"/>
      <dgm:spPr/>
      <dgm:t>
        <a:bodyPr/>
        <a:lstStyle/>
        <a:p>
          <a:r>
            <a:rPr lang="ru-RU" dirty="0" smtClean="0"/>
            <a:t>15%</a:t>
          </a:r>
          <a:endParaRPr lang="ru-RU" dirty="0"/>
        </a:p>
      </dgm:t>
    </dgm:pt>
    <dgm:pt modelId="{E046FADD-8AEC-4DF6-9696-105742E14904}" type="parTrans" cxnId="{D3977BE3-7EFA-4CBE-A606-FC3D373DC27E}">
      <dgm:prSet/>
      <dgm:spPr/>
      <dgm:t>
        <a:bodyPr/>
        <a:lstStyle/>
        <a:p>
          <a:endParaRPr lang="ru-RU"/>
        </a:p>
      </dgm:t>
    </dgm:pt>
    <dgm:pt modelId="{26E052FA-291A-43E2-8660-D2279DF52974}" type="sibTrans" cxnId="{D3977BE3-7EFA-4CBE-A606-FC3D373DC27E}">
      <dgm:prSet/>
      <dgm:spPr/>
      <dgm:t>
        <a:bodyPr/>
        <a:lstStyle/>
        <a:p>
          <a:endParaRPr lang="ru-RU"/>
        </a:p>
      </dgm:t>
    </dgm:pt>
    <dgm:pt modelId="{EDEB5753-706B-481B-9C84-D606962683A5}">
      <dgm:prSet phldrT="[Текст]"/>
      <dgm:spPr/>
      <dgm:t>
        <a:bodyPr/>
        <a:lstStyle/>
        <a:p>
          <a:r>
            <a:rPr lang="ru-RU" dirty="0" smtClean="0"/>
            <a:t>29%</a:t>
          </a:r>
          <a:endParaRPr lang="ru-RU" dirty="0"/>
        </a:p>
      </dgm:t>
    </dgm:pt>
    <dgm:pt modelId="{55676003-5D92-4B94-A512-E8767191334B}" type="parTrans" cxnId="{BC2724F0-441F-43E5-856B-87E80CFA9E4A}">
      <dgm:prSet/>
      <dgm:spPr/>
      <dgm:t>
        <a:bodyPr/>
        <a:lstStyle/>
        <a:p>
          <a:endParaRPr lang="ru-RU"/>
        </a:p>
      </dgm:t>
    </dgm:pt>
    <dgm:pt modelId="{B4CABA26-A941-477B-B8D2-9FE51299A0AE}" type="sibTrans" cxnId="{BC2724F0-441F-43E5-856B-87E80CFA9E4A}">
      <dgm:prSet/>
      <dgm:spPr/>
      <dgm:t>
        <a:bodyPr/>
        <a:lstStyle/>
        <a:p>
          <a:endParaRPr lang="ru-RU"/>
        </a:p>
      </dgm:t>
    </dgm:pt>
    <dgm:pt modelId="{62585A0F-DB85-4DD3-99C6-37CF0C5EF8F7}">
      <dgm:prSet phldrT="[Текст]"/>
      <dgm:spPr/>
      <dgm:t>
        <a:bodyPr/>
        <a:lstStyle/>
        <a:p>
          <a:r>
            <a:rPr lang="ru-RU" dirty="0" smtClean="0"/>
            <a:t>21%</a:t>
          </a:r>
          <a:endParaRPr lang="ru-RU" dirty="0"/>
        </a:p>
      </dgm:t>
    </dgm:pt>
    <dgm:pt modelId="{F13EB285-819F-4E51-B33D-ECA7420D0039}" type="parTrans" cxnId="{0691F3CF-EDB9-4FB8-99D6-778ED32D4CE9}">
      <dgm:prSet/>
      <dgm:spPr/>
      <dgm:t>
        <a:bodyPr/>
        <a:lstStyle/>
        <a:p>
          <a:endParaRPr lang="ru-RU"/>
        </a:p>
      </dgm:t>
    </dgm:pt>
    <dgm:pt modelId="{90230A40-0DB3-4C50-8DE8-59DA40D1E536}" type="sibTrans" cxnId="{0691F3CF-EDB9-4FB8-99D6-778ED32D4CE9}">
      <dgm:prSet/>
      <dgm:spPr/>
      <dgm:t>
        <a:bodyPr/>
        <a:lstStyle/>
        <a:p>
          <a:endParaRPr lang="ru-RU"/>
        </a:p>
      </dgm:t>
    </dgm:pt>
    <dgm:pt modelId="{1E494DFE-B20B-4899-B75D-D971AF98AC45}">
      <dgm:prSet phldrT="[Текст]"/>
      <dgm:spPr/>
      <dgm:t>
        <a:bodyPr/>
        <a:lstStyle/>
        <a:p>
          <a:r>
            <a:rPr lang="ru-RU" dirty="0" smtClean="0"/>
            <a:t>35%</a:t>
          </a:r>
          <a:endParaRPr lang="ru-RU" dirty="0"/>
        </a:p>
      </dgm:t>
    </dgm:pt>
    <dgm:pt modelId="{391FF477-82C2-4025-98E2-DDB9AB99344D}" type="parTrans" cxnId="{2898AC16-5D10-4FB1-B294-C395855B0CE3}">
      <dgm:prSet/>
      <dgm:spPr/>
      <dgm:t>
        <a:bodyPr/>
        <a:lstStyle/>
        <a:p>
          <a:endParaRPr lang="ru-RU"/>
        </a:p>
      </dgm:t>
    </dgm:pt>
    <dgm:pt modelId="{A059FD6B-5DFF-4FF7-ABB5-91F61AE141B4}" type="sibTrans" cxnId="{2898AC16-5D10-4FB1-B294-C395855B0CE3}">
      <dgm:prSet/>
      <dgm:spPr/>
      <dgm:t>
        <a:bodyPr/>
        <a:lstStyle/>
        <a:p>
          <a:endParaRPr lang="ru-RU"/>
        </a:p>
      </dgm:t>
    </dgm:pt>
    <dgm:pt modelId="{390C695B-AA9D-46DC-BFBF-5E801A9AC881}">
      <dgm:prSet phldrT="[Текст]"/>
      <dgm:spPr/>
      <dgm:t>
        <a:bodyPr/>
        <a:lstStyle/>
        <a:p>
          <a:r>
            <a:rPr lang="ru-RU" dirty="0" smtClean="0"/>
            <a:t>0%</a:t>
          </a:r>
          <a:endParaRPr lang="ru-RU" dirty="0"/>
        </a:p>
      </dgm:t>
    </dgm:pt>
    <dgm:pt modelId="{25D7BE8E-D491-44A8-B73B-4DD81C8F4E5B}" type="parTrans" cxnId="{CA0005D4-0270-45CC-A018-4B7B69A51919}">
      <dgm:prSet/>
      <dgm:spPr/>
      <dgm:t>
        <a:bodyPr/>
        <a:lstStyle/>
        <a:p>
          <a:endParaRPr lang="ru-RU"/>
        </a:p>
      </dgm:t>
    </dgm:pt>
    <dgm:pt modelId="{0AED8A96-6457-4B20-A201-E03B8D79D1FD}" type="sibTrans" cxnId="{CA0005D4-0270-45CC-A018-4B7B69A51919}">
      <dgm:prSet/>
      <dgm:spPr/>
      <dgm:t>
        <a:bodyPr/>
        <a:lstStyle/>
        <a:p>
          <a:endParaRPr lang="ru-RU"/>
        </a:p>
      </dgm:t>
    </dgm:pt>
    <dgm:pt modelId="{5BB55AF4-533E-4E87-A7B3-BCDF013BE818}" type="pres">
      <dgm:prSet presAssocID="{12FEF247-DDFB-4E75-B1DD-12C49A451624}" presName="Name0" presStyleCnt="0">
        <dgm:presLayoutVars>
          <dgm:chMax val="1"/>
          <dgm:dir/>
          <dgm:animLvl val="ctr"/>
          <dgm:resizeHandles val="exact"/>
        </dgm:presLayoutVars>
      </dgm:prSet>
      <dgm:spPr/>
      <dgm:t>
        <a:bodyPr/>
        <a:lstStyle/>
        <a:p>
          <a:endParaRPr lang="ru-RU"/>
        </a:p>
      </dgm:t>
    </dgm:pt>
    <dgm:pt modelId="{98DFE4E2-00C8-4D68-84F5-EB462A9420AE}" type="pres">
      <dgm:prSet presAssocID="{4A00A477-A59C-416D-863A-150C398E0002}" presName="centerShape" presStyleLbl="node0" presStyleIdx="0" presStyleCnt="1" custLinFactNeighborX="466" custLinFactNeighborY="-1798"/>
      <dgm:spPr/>
      <dgm:t>
        <a:bodyPr/>
        <a:lstStyle/>
        <a:p>
          <a:endParaRPr lang="ru-RU"/>
        </a:p>
      </dgm:t>
    </dgm:pt>
    <dgm:pt modelId="{1036B544-84B3-438F-B3AC-9407F547F5AA}" type="pres">
      <dgm:prSet presAssocID="{EDEB5753-706B-481B-9C84-D606962683A5}" presName="node" presStyleLbl="node1" presStyleIdx="0" presStyleCnt="4">
        <dgm:presLayoutVars>
          <dgm:bulletEnabled val="1"/>
        </dgm:presLayoutVars>
      </dgm:prSet>
      <dgm:spPr/>
      <dgm:t>
        <a:bodyPr/>
        <a:lstStyle/>
        <a:p>
          <a:endParaRPr lang="ru-RU"/>
        </a:p>
      </dgm:t>
    </dgm:pt>
    <dgm:pt modelId="{AA55E7A8-5569-4209-94DB-FE44141A44D1}" type="pres">
      <dgm:prSet presAssocID="{EDEB5753-706B-481B-9C84-D606962683A5}" presName="dummy" presStyleCnt="0"/>
      <dgm:spPr/>
    </dgm:pt>
    <dgm:pt modelId="{834699FF-8FA9-49C5-A7EF-45729094E1F9}" type="pres">
      <dgm:prSet presAssocID="{B4CABA26-A941-477B-B8D2-9FE51299A0AE}" presName="sibTrans" presStyleLbl="sibTrans2D1" presStyleIdx="0" presStyleCnt="4"/>
      <dgm:spPr/>
      <dgm:t>
        <a:bodyPr/>
        <a:lstStyle/>
        <a:p>
          <a:endParaRPr lang="ru-RU"/>
        </a:p>
      </dgm:t>
    </dgm:pt>
    <dgm:pt modelId="{8F556B87-3471-4439-BF01-9B47DE827D71}" type="pres">
      <dgm:prSet presAssocID="{62585A0F-DB85-4DD3-99C6-37CF0C5EF8F7}" presName="node" presStyleLbl="node1" presStyleIdx="1" presStyleCnt="4">
        <dgm:presLayoutVars>
          <dgm:bulletEnabled val="1"/>
        </dgm:presLayoutVars>
      </dgm:prSet>
      <dgm:spPr/>
      <dgm:t>
        <a:bodyPr/>
        <a:lstStyle/>
        <a:p>
          <a:endParaRPr lang="ru-RU"/>
        </a:p>
      </dgm:t>
    </dgm:pt>
    <dgm:pt modelId="{FC96E773-2F9F-4BB0-B34A-B826F83DF421}" type="pres">
      <dgm:prSet presAssocID="{62585A0F-DB85-4DD3-99C6-37CF0C5EF8F7}" presName="dummy" presStyleCnt="0"/>
      <dgm:spPr/>
    </dgm:pt>
    <dgm:pt modelId="{CEAFAE9D-C55C-4D63-AD05-A9828F7BE75C}" type="pres">
      <dgm:prSet presAssocID="{90230A40-0DB3-4C50-8DE8-59DA40D1E536}" presName="sibTrans" presStyleLbl="sibTrans2D1" presStyleIdx="1" presStyleCnt="4"/>
      <dgm:spPr/>
      <dgm:t>
        <a:bodyPr/>
        <a:lstStyle/>
        <a:p>
          <a:endParaRPr lang="ru-RU"/>
        </a:p>
      </dgm:t>
    </dgm:pt>
    <dgm:pt modelId="{EF5CAFA5-B8A9-4AC8-8F88-A345990280EA}" type="pres">
      <dgm:prSet presAssocID="{1E494DFE-B20B-4899-B75D-D971AF98AC45}" presName="node" presStyleLbl="node1" presStyleIdx="2" presStyleCnt="4">
        <dgm:presLayoutVars>
          <dgm:bulletEnabled val="1"/>
        </dgm:presLayoutVars>
      </dgm:prSet>
      <dgm:spPr/>
      <dgm:t>
        <a:bodyPr/>
        <a:lstStyle/>
        <a:p>
          <a:endParaRPr lang="ru-RU"/>
        </a:p>
      </dgm:t>
    </dgm:pt>
    <dgm:pt modelId="{5DEA3EC6-CFBE-4D2A-8BC3-AC25FC987BA6}" type="pres">
      <dgm:prSet presAssocID="{1E494DFE-B20B-4899-B75D-D971AF98AC45}" presName="dummy" presStyleCnt="0"/>
      <dgm:spPr/>
    </dgm:pt>
    <dgm:pt modelId="{34F6DFC6-65B7-45EB-9EC7-18ED12639C15}" type="pres">
      <dgm:prSet presAssocID="{A059FD6B-5DFF-4FF7-ABB5-91F61AE141B4}" presName="sibTrans" presStyleLbl="sibTrans2D1" presStyleIdx="2" presStyleCnt="4"/>
      <dgm:spPr/>
      <dgm:t>
        <a:bodyPr/>
        <a:lstStyle/>
        <a:p>
          <a:endParaRPr lang="ru-RU"/>
        </a:p>
      </dgm:t>
    </dgm:pt>
    <dgm:pt modelId="{63E0A4F9-C782-49BB-97C0-940A65526BCB}" type="pres">
      <dgm:prSet presAssocID="{390C695B-AA9D-46DC-BFBF-5E801A9AC881}" presName="node" presStyleLbl="node1" presStyleIdx="3" presStyleCnt="4">
        <dgm:presLayoutVars>
          <dgm:bulletEnabled val="1"/>
        </dgm:presLayoutVars>
      </dgm:prSet>
      <dgm:spPr/>
      <dgm:t>
        <a:bodyPr/>
        <a:lstStyle/>
        <a:p>
          <a:endParaRPr lang="ru-RU"/>
        </a:p>
      </dgm:t>
    </dgm:pt>
    <dgm:pt modelId="{F803AB5E-3EC0-4348-9898-98AF16A0ECBA}" type="pres">
      <dgm:prSet presAssocID="{390C695B-AA9D-46DC-BFBF-5E801A9AC881}" presName="dummy" presStyleCnt="0"/>
      <dgm:spPr/>
    </dgm:pt>
    <dgm:pt modelId="{BEDFD05A-D1AC-4E2D-AF99-7D0D98AB5CDA}" type="pres">
      <dgm:prSet presAssocID="{0AED8A96-6457-4B20-A201-E03B8D79D1FD}" presName="sibTrans" presStyleLbl="sibTrans2D1" presStyleIdx="3" presStyleCnt="4" custLinFactNeighborX="415" custLinFactNeighborY="-1519"/>
      <dgm:spPr/>
      <dgm:t>
        <a:bodyPr/>
        <a:lstStyle/>
        <a:p>
          <a:endParaRPr lang="ru-RU"/>
        </a:p>
      </dgm:t>
    </dgm:pt>
  </dgm:ptLst>
  <dgm:cxnLst>
    <dgm:cxn modelId="{CCAA5BEA-D66C-4B59-A32A-B4029AAEF64A}" type="presOf" srcId="{390C695B-AA9D-46DC-BFBF-5E801A9AC881}" destId="{63E0A4F9-C782-49BB-97C0-940A65526BCB}" srcOrd="0" destOrd="0" presId="urn:microsoft.com/office/officeart/2005/8/layout/radial6"/>
    <dgm:cxn modelId="{E6747746-E14A-429F-A0B9-8C99282ABC5F}" type="presOf" srcId="{0AED8A96-6457-4B20-A201-E03B8D79D1FD}" destId="{BEDFD05A-D1AC-4E2D-AF99-7D0D98AB5CDA}" srcOrd="0" destOrd="0" presId="urn:microsoft.com/office/officeart/2005/8/layout/radial6"/>
    <dgm:cxn modelId="{CA0005D4-0270-45CC-A018-4B7B69A51919}" srcId="{4A00A477-A59C-416D-863A-150C398E0002}" destId="{390C695B-AA9D-46DC-BFBF-5E801A9AC881}" srcOrd="3" destOrd="0" parTransId="{25D7BE8E-D491-44A8-B73B-4DD81C8F4E5B}" sibTransId="{0AED8A96-6457-4B20-A201-E03B8D79D1FD}"/>
    <dgm:cxn modelId="{2898AC16-5D10-4FB1-B294-C395855B0CE3}" srcId="{4A00A477-A59C-416D-863A-150C398E0002}" destId="{1E494DFE-B20B-4899-B75D-D971AF98AC45}" srcOrd="2" destOrd="0" parTransId="{391FF477-82C2-4025-98E2-DDB9AB99344D}" sibTransId="{A059FD6B-5DFF-4FF7-ABB5-91F61AE141B4}"/>
    <dgm:cxn modelId="{78BF2975-98A5-4168-8142-13025DA31BF4}" type="presOf" srcId="{A059FD6B-5DFF-4FF7-ABB5-91F61AE141B4}" destId="{34F6DFC6-65B7-45EB-9EC7-18ED12639C15}" srcOrd="0" destOrd="0" presId="urn:microsoft.com/office/officeart/2005/8/layout/radial6"/>
    <dgm:cxn modelId="{D3977BE3-7EFA-4CBE-A606-FC3D373DC27E}" srcId="{12FEF247-DDFB-4E75-B1DD-12C49A451624}" destId="{4A00A477-A59C-416D-863A-150C398E0002}" srcOrd="0" destOrd="0" parTransId="{E046FADD-8AEC-4DF6-9696-105742E14904}" sibTransId="{26E052FA-291A-43E2-8660-D2279DF52974}"/>
    <dgm:cxn modelId="{0AE63E4C-30B2-4922-990B-355199A0E2D2}" type="presOf" srcId="{62585A0F-DB85-4DD3-99C6-37CF0C5EF8F7}" destId="{8F556B87-3471-4439-BF01-9B47DE827D71}" srcOrd="0" destOrd="0" presId="urn:microsoft.com/office/officeart/2005/8/layout/radial6"/>
    <dgm:cxn modelId="{60440AEA-2119-45DD-A08F-0894C86C4572}" type="presOf" srcId="{EDEB5753-706B-481B-9C84-D606962683A5}" destId="{1036B544-84B3-438F-B3AC-9407F547F5AA}" srcOrd="0" destOrd="0" presId="urn:microsoft.com/office/officeart/2005/8/layout/radial6"/>
    <dgm:cxn modelId="{68788625-4611-4731-B64F-3187FB52D6F5}" type="presOf" srcId="{B4CABA26-A941-477B-B8D2-9FE51299A0AE}" destId="{834699FF-8FA9-49C5-A7EF-45729094E1F9}" srcOrd="0" destOrd="0" presId="urn:microsoft.com/office/officeart/2005/8/layout/radial6"/>
    <dgm:cxn modelId="{E6ECD560-A8AF-49D5-B50F-B4C18F6B6919}" type="presOf" srcId="{90230A40-0DB3-4C50-8DE8-59DA40D1E536}" destId="{CEAFAE9D-C55C-4D63-AD05-A9828F7BE75C}" srcOrd="0" destOrd="0" presId="urn:microsoft.com/office/officeart/2005/8/layout/radial6"/>
    <dgm:cxn modelId="{BC2724F0-441F-43E5-856B-87E80CFA9E4A}" srcId="{4A00A477-A59C-416D-863A-150C398E0002}" destId="{EDEB5753-706B-481B-9C84-D606962683A5}" srcOrd="0" destOrd="0" parTransId="{55676003-5D92-4B94-A512-E8767191334B}" sibTransId="{B4CABA26-A941-477B-B8D2-9FE51299A0AE}"/>
    <dgm:cxn modelId="{5F142B95-45F4-41D6-BCA0-31F0339B5C7B}" type="presOf" srcId="{1E494DFE-B20B-4899-B75D-D971AF98AC45}" destId="{EF5CAFA5-B8A9-4AC8-8F88-A345990280EA}" srcOrd="0" destOrd="0" presId="urn:microsoft.com/office/officeart/2005/8/layout/radial6"/>
    <dgm:cxn modelId="{B3647458-DFC5-4CE8-BD74-9F393ADEEB35}" type="presOf" srcId="{4A00A477-A59C-416D-863A-150C398E0002}" destId="{98DFE4E2-00C8-4D68-84F5-EB462A9420AE}" srcOrd="0" destOrd="0" presId="urn:microsoft.com/office/officeart/2005/8/layout/radial6"/>
    <dgm:cxn modelId="{9BA47C5F-AD75-48E7-BA9B-718B3B055FC4}" type="presOf" srcId="{12FEF247-DDFB-4E75-B1DD-12C49A451624}" destId="{5BB55AF4-533E-4E87-A7B3-BCDF013BE818}" srcOrd="0" destOrd="0" presId="urn:microsoft.com/office/officeart/2005/8/layout/radial6"/>
    <dgm:cxn modelId="{0691F3CF-EDB9-4FB8-99D6-778ED32D4CE9}" srcId="{4A00A477-A59C-416D-863A-150C398E0002}" destId="{62585A0F-DB85-4DD3-99C6-37CF0C5EF8F7}" srcOrd="1" destOrd="0" parTransId="{F13EB285-819F-4E51-B33D-ECA7420D0039}" sibTransId="{90230A40-0DB3-4C50-8DE8-59DA40D1E536}"/>
    <dgm:cxn modelId="{D0AA52E5-8A7F-4D98-8366-3F3733FE0B7A}" type="presParOf" srcId="{5BB55AF4-533E-4E87-A7B3-BCDF013BE818}" destId="{98DFE4E2-00C8-4D68-84F5-EB462A9420AE}" srcOrd="0" destOrd="0" presId="urn:microsoft.com/office/officeart/2005/8/layout/radial6"/>
    <dgm:cxn modelId="{F5072E03-EDD2-48D3-B65E-6520292358FE}" type="presParOf" srcId="{5BB55AF4-533E-4E87-A7B3-BCDF013BE818}" destId="{1036B544-84B3-438F-B3AC-9407F547F5AA}" srcOrd="1" destOrd="0" presId="urn:microsoft.com/office/officeart/2005/8/layout/radial6"/>
    <dgm:cxn modelId="{46E4D9DD-BB07-4626-8590-45DCBB0D909F}" type="presParOf" srcId="{5BB55AF4-533E-4E87-A7B3-BCDF013BE818}" destId="{AA55E7A8-5569-4209-94DB-FE44141A44D1}" srcOrd="2" destOrd="0" presId="urn:microsoft.com/office/officeart/2005/8/layout/radial6"/>
    <dgm:cxn modelId="{0D002F67-3846-4A96-B2DD-5359657F8314}" type="presParOf" srcId="{5BB55AF4-533E-4E87-A7B3-BCDF013BE818}" destId="{834699FF-8FA9-49C5-A7EF-45729094E1F9}" srcOrd="3" destOrd="0" presId="urn:microsoft.com/office/officeart/2005/8/layout/radial6"/>
    <dgm:cxn modelId="{59232FCF-7DF9-4ADE-A4FB-8490F311FD10}" type="presParOf" srcId="{5BB55AF4-533E-4E87-A7B3-BCDF013BE818}" destId="{8F556B87-3471-4439-BF01-9B47DE827D71}" srcOrd="4" destOrd="0" presId="urn:microsoft.com/office/officeart/2005/8/layout/radial6"/>
    <dgm:cxn modelId="{E0791119-910C-4620-8838-9CD6D97D1156}" type="presParOf" srcId="{5BB55AF4-533E-4E87-A7B3-BCDF013BE818}" destId="{FC96E773-2F9F-4BB0-B34A-B826F83DF421}" srcOrd="5" destOrd="0" presId="urn:microsoft.com/office/officeart/2005/8/layout/radial6"/>
    <dgm:cxn modelId="{3C3942DC-A5B1-4CBD-A6DC-0F8D6D0647C8}" type="presParOf" srcId="{5BB55AF4-533E-4E87-A7B3-BCDF013BE818}" destId="{CEAFAE9D-C55C-4D63-AD05-A9828F7BE75C}" srcOrd="6" destOrd="0" presId="urn:microsoft.com/office/officeart/2005/8/layout/radial6"/>
    <dgm:cxn modelId="{84AB6D42-5D31-41D5-B15D-6E9786AC1AB1}" type="presParOf" srcId="{5BB55AF4-533E-4E87-A7B3-BCDF013BE818}" destId="{EF5CAFA5-B8A9-4AC8-8F88-A345990280EA}" srcOrd="7" destOrd="0" presId="urn:microsoft.com/office/officeart/2005/8/layout/radial6"/>
    <dgm:cxn modelId="{0A56BD25-AB81-4CE7-8470-BC5D416DE01D}" type="presParOf" srcId="{5BB55AF4-533E-4E87-A7B3-BCDF013BE818}" destId="{5DEA3EC6-CFBE-4D2A-8BC3-AC25FC987BA6}" srcOrd="8" destOrd="0" presId="urn:microsoft.com/office/officeart/2005/8/layout/radial6"/>
    <dgm:cxn modelId="{51692ABE-781B-45D6-AC32-2538DF456016}" type="presParOf" srcId="{5BB55AF4-533E-4E87-A7B3-BCDF013BE818}" destId="{34F6DFC6-65B7-45EB-9EC7-18ED12639C15}" srcOrd="9" destOrd="0" presId="urn:microsoft.com/office/officeart/2005/8/layout/radial6"/>
    <dgm:cxn modelId="{F4BE7DDD-C7E7-4D09-96D2-BD61A9F928D8}" type="presParOf" srcId="{5BB55AF4-533E-4E87-A7B3-BCDF013BE818}" destId="{63E0A4F9-C782-49BB-97C0-940A65526BCB}" srcOrd="10" destOrd="0" presId="urn:microsoft.com/office/officeart/2005/8/layout/radial6"/>
    <dgm:cxn modelId="{5C8A615D-2FBB-436A-8751-8F1904C2C9FD}" type="presParOf" srcId="{5BB55AF4-533E-4E87-A7B3-BCDF013BE818}" destId="{F803AB5E-3EC0-4348-9898-98AF16A0ECBA}" srcOrd="11" destOrd="0" presId="urn:microsoft.com/office/officeart/2005/8/layout/radial6"/>
    <dgm:cxn modelId="{493C6627-A49E-4D87-86D4-DE971DAE6F09}" type="presParOf" srcId="{5BB55AF4-533E-4E87-A7B3-BCDF013BE818}" destId="{BEDFD05A-D1AC-4E2D-AF99-7D0D98AB5CDA}" srcOrd="12" destOrd="0" presId="urn:microsoft.com/office/officeart/2005/8/layout/radial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045116A-E3E4-4DA7-AEB9-204EBA092A99}" type="doc">
      <dgm:prSet loTypeId="urn:microsoft.com/office/officeart/2005/8/layout/arrow2" loCatId="process" qsTypeId="urn:microsoft.com/office/officeart/2005/8/quickstyle/simple1" qsCatId="simple" csTypeId="urn:microsoft.com/office/officeart/2005/8/colors/accent6_2" csCatId="accent6" phldr="1"/>
      <dgm:spPr/>
    </dgm:pt>
    <dgm:pt modelId="{34092F82-7336-4F6C-98F3-5476CF5D2619}">
      <dgm:prSet phldrT="[Текст]"/>
      <dgm:spPr/>
      <dgm:t>
        <a:bodyPr/>
        <a:lstStyle/>
        <a:p>
          <a:r>
            <a:rPr lang="ru-RU" b="1" cap="none" spc="0" dirty="0" smtClean="0">
              <a:ln w="17780" cmpd="sng">
                <a:prstDash val="solid"/>
                <a:miter lim="800000"/>
              </a:ln>
              <a:solidFill>
                <a:srgbClr val="56686A"/>
              </a:solidFill>
              <a:effectLst>
                <a:outerShdw blurRad="55000" dist="50800" dir="5400000" algn="tl">
                  <a:srgbClr val="000000">
                    <a:alpha val="33000"/>
                  </a:srgbClr>
                </a:outerShdw>
              </a:effectLst>
            </a:rPr>
            <a:t>2-21%</a:t>
          </a:r>
          <a:endParaRPr lang="ru-RU" b="1" cap="none" spc="0" dirty="0">
            <a:ln w="17780" cmpd="sng">
              <a:prstDash val="solid"/>
              <a:miter lim="800000"/>
            </a:ln>
            <a:solidFill>
              <a:srgbClr val="56686A"/>
            </a:solidFill>
            <a:effectLst>
              <a:outerShdw blurRad="55000" dist="50800" dir="5400000" algn="tl">
                <a:srgbClr val="000000">
                  <a:alpha val="33000"/>
                </a:srgbClr>
              </a:outerShdw>
            </a:effectLst>
          </a:endParaRPr>
        </a:p>
      </dgm:t>
    </dgm:pt>
    <dgm:pt modelId="{4D7F6B87-21F8-4ECF-B5EB-13365DAFF909}" type="parTrans" cxnId="{DA0898BB-DF97-4469-A57F-2CB706DCFDAD}">
      <dgm:prSet/>
      <dgm:spPr/>
      <dgm:t>
        <a:bodyPr/>
        <a:lstStyle/>
        <a:p>
          <a:endParaRPr lang="ru-RU"/>
        </a:p>
      </dgm:t>
    </dgm:pt>
    <dgm:pt modelId="{48A006DE-A543-468A-AC71-D1A49E306BB3}" type="sibTrans" cxnId="{DA0898BB-DF97-4469-A57F-2CB706DCFDAD}">
      <dgm:prSet/>
      <dgm:spPr/>
      <dgm:t>
        <a:bodyPr/>
        <a:lstStyle/>
        <a:p>
          <a:endParaRPr lang="ru-RU"/>
        </a:p>
      </dgm:t>
    </dgm:pt>
    <dgm:pt modelId="{F84267CC-63EC-42B7-8B3C-C155EE406ED9}">
      <dgm:prSet phldrT="[Текст]"/>
      <dgm:spPr/>
      <dgm:t>
        <a:bodyPr/>
        <a:lstStyle/>
        <a:p>
          <a:r>
            <a:rPr lang="ru-RU" b="1" cap="none" spc="0" dirty="0" smtClean="0">
              <a:ln w="17780" cmpd="sng">
                <a:prstDash val="solid"/>
                <a:miter lim="800000"/>
              </a:ln>
              <a:solidFill>
                <a:srgbClr val="56686A"/>
              </a:solidFill>
              <a:effectLst>
                <a:outerShdw blurRad="55000" dist="50800" dir="5400000" algn="tl">
                  <a:srgbClr val="000000">
                    <a:alpha val="33000"/>
                  </a:srgbClr>
                </a:outerShdw>
              </a:effectLst>
            </a:rPr>
            <a:t>1-29%</a:t>
          </a:r>
          <a:endParaRPr lang="ru-RU" b="1" cap="none" spc="0" dirty="0">
            <a:ln w="17780" cmpd="sng">
              <a:prstDash val="solid"/>
              <a:miter lim="800000"/>
            </a:ln>
            <a:solidFill>
              <a:srgbClr val="56686A"/>
            </a:solidFill>
            <a:effectLst>
              <a:outerShdw blurRad="55000" dist="50800" dir="5400000" algn="tl">
                <a:srgbClr val="000000">
                  <a:alpha val="33000"/>
                </a:srgbClr>
              </a:outerShdw>
            </a:effectLst>
          </a:endParaRPr>
        </a:p>
      </dgm:t>
    </dgm:pt>
    <dgm:pt modelId="{BADE2A4B-2B8F-4369-90C4-30D9F8E7FDCC}" type="parTrans" cxnId="{EF71401D-44C1-44A1-88FC-4CE13A61D65B}">
      <dgm:prSet/>
      <dgm:spPr/>
      <dgm:t>
        <a:bodyPr/>
        <a:lstStyle/>
        <a:p>
          <a:endParaRPr lang="ru-RU"/>
        </a:p>
      </dgm:t>
    </dgm:pt>
    <dgm:pt modelId="{6B3377D6-73C3-4313-AFDE-73BB898A339B}" type="sibTrans" cxnId="{EF71401D-44C1-44A1-88FC-4CE13A61D65B}">
      <dgm:prSet/>
      <dgm:spPr/>
      <dgm:t>
        <a:bodyPr/>
        <a:lstStyle/>
        <a:p>
          <a:endParaRPr lang="ru-RU"/>
        </a:p>
      </dgm:t>
    </dgm:pt>
    <dgm:pt modelId="{7B8DE7BC-3C86-46FC-94B7-D627D73FB23A}">
      <dgm:prSet phldrT="[Текст]"/>
      <dgm:spPr/>
      <dgm:t>
        <a:bodyPr/>
        <a:lstStyle/>
        <a:p>
          <a:r>
            <a:rPr lang="ru-RU" b="1" cap="none" spc="0" dirty="0" smtClean="0">
              <a:ln w="17780" cmpd="sng">
                <a:prstDash val="solid"/>
                <a:miter lim="800000"/>
              </a:ln>
              <a:solidFill>
                <a:srgbClr val="56686A"/>
              </a:solidFill>
              <a:effectLst>
                <a:outerShdw blurRad="55000" dist="50800" dir="5400000" algn="tl">
                  <a:srgbClr val="000000">
                    <a:alpha val="33000"/>
                  </a:srgbClr>
                </a:outerShdw>
              </a:effectLst>
            </a:rPr>
            <a:t>3-35%</a:t>
          </a:r>
          <a:endParaRPr lang="ru-RU" b="1" cap="none" spc="0" dirty="0">
            <a:ln w="17780" cmpd="sng">
              <a:prstDash val="solid"/>
              <a:miter lim="800000"/>
            </a:ln>
            <a:solidFill>
              <a:srgbClr val="56686A"/>
            </a:solidFill>
            <a:effectLst>
              <a:outerShdw blurRad="55000" dist="50800" dir="5400000" algn="tl">
                <a:srgbClr val="000000">
                  <a:alpha val="33000"/>
                </a:srgbClr>
              </a:outerShdw>
            </a:effectLst>
          </a:endParaRPr>
        </a:p>
      </dgm:t>
    </dgm:pt>
    <dgm:pt modelId="{0046231E-A267-4CBE-9151-EB6945D91EE6}" type="parTrans" cxnId="{5F8BFC63-B9B0-427E-8509-1A9E242A5C0F}">
      <dgm:prSet/>
      <dgm:spPr/>
      <dgm:t>
        <a:bodyPr/>
        <a:lstStyle/>
        <a:p>
          <a:endParaRPr lang="ru-RU"/>
        </a:p>
      </dgm:t>
    </dgm:pt>
    <dgm:pt modelId="{31FCDF02-3566-48BF-8229-8F277863AC78}" type="sibTrans" cxnId="{5F8BFC63-B9B0-427E-8509-1A9E242A5C0F}">
      <dgm:prSet/>
      <dgm:spPr/>
      <dgm:t>
        <a:bodyPr/>
        <a:lstStyle/>
        <a:p>
          <a:endParaRPr lang="ru-RU"/>
        </a:p>
      </dgm:t>
    </dgm:pt>
    <dgm:pt modelId="{6050D6DD-265E-4DAB-AAD9-BCAFCACAB984}">
      <dgm:prSet/>
      <dgm:spPr/>
      <dgm:t>
        <a:bodyPr/>
        <a:lstStyle/>
        <a:p>
          <a:r>
            <a:rPr lang="ru-RU" b="1" cap="none" spc="0" dirty="0" smtClean="0">
              <a:ln w="17780" cmpd="sng">
                <a:prstDash val="solid"/>
                <a:miter lim="800000"/>
              </a:ln>
              <a:solidFill>
                <a:srgbClr val="56686A"/>
              </a:solidFill>
              <a:effectLst>
                <a:outerShdw blurRad="55000" dist="50800" dir="5400000" algn="tl">
                  <a:srgbClr val="000000">
                    <a:alpha val="33000"/>
                  </a:srgbClr>
                </a:outerShdw>
              </a:effectLst>
            </a:rPr>
            <a:t>4-0%</a:t>
          </a:r>
          <a:endParaRPr lang="ru-RU" b="1" cap="none" spc="0" dirty="0">
            <a:ln w="17780" cmpd="sng">
              <a:prstDash val="solid"/>
              <a:miter lim="800000"/>
            </a:ln>
            <a:solidFill>
              <a:srgbClr val="56686A"/>
            </a:solidFill>
            <a:effectLst>
              <a:outerShdw blurRad="55000" dist="50800" dir="5400000" algn="tl">
                <a:srgbClr val="000000">
                  <a:alpha val="33000"/>
                </a:srgbClr>
              </a:outerShdw>
            </a:effectLst>
          </a:endParaRPr>
        </a:p>
      </dgm:t>
    </dgm:pt>
    <dgm:pt modelId="{7BDFFBAA-0F46-4254-A8ED-F8AF929BDADD}" type="parTrans" cxnId="{0B73934A-558F-4A1F-8EA3-30A48E48D70D}">
      <dgm:prSet/>
      <dgm:spPr/>
      <dgm:t>
        <a:bodyPr/>
        <a:lstStyle/>
        <a:p>
          <a:endParaRPr lang="ru-RU"/>
        </a:p>
      </dgm:t>
    </dgm:pt>
    <dgm:pt modelId="{C5A37E56-4144-4260-B968-E882D8BA683E}" type="sibTrans" cxnId="{0B73934A-558F-4A1F-8EA3-30A48E48D70D}">
      <dgm:prSet/>
      <dgm:spPr/>
      <dgm:t>
        <a:bodyPr/>
        <a:lstStyle/>
        <a:p>
          <a:endParaRPr lang="ru-RU"/>
        </a:p>
      </dgm:t>
    </dgm:pt>
    <dgm:pt modelId="{B95343D1-0801-42FB-B89A-8C4D64593415}" type="pres">
      <dgm:prSet presAssocID="{5045116A-E3E4-4DA7-AEB9-204EBA092A99}" presName="arrowDiagram" presStyleCnt="0">
        <dgm:presLayoutVars>
          <dgm:chMax val="5"/>
          <dgm:dir/>
          <dgm:resizeHandles val="exact"/>
        </dgm:presLayoutVars>
      </dgm:prSet>
      <dgm:spPr/>
    </dgm:pt>
    <dgm:pt modelId="{36D8EF75-D331-4C8D-94A6-A1DDF2A09C91}" type="pres">
      <dgm:prSet presAssocID="{5045116A-E3E4-4DA7-AEB9-204EBA092A99}" presName="arrow" presStyleLbl="bgShp" presStyleIdx="0" presStyleCnt="1"/>
      <dgm:spPr/>
      <dgm:t>
        <a:bodyPr/>
        <a:lstStyle/>
        <a:p>
          <a:endParaRPr lang="ru-RU"/>
        </a:p>
      </dgm:t>
    </dgm:pt>
    <dgm:pt modelId="{D9AE55BF-8F44-4249-A771-35BB80930F11}" type="pres">
      <dgm:prSet presAssocID="{5045116A-E3E4-4DA7-AEB9-204EBA092A99}" presName="arrowDiagram4" presStyleCnt="0"/>
      <dgm:spPr/>
    </dgm:pt>
    <dgm:pt modelId="{85AFFF87-AB78-4C93-8DB7-9327CE3E781D}" type="pres">
      <dgm:prSet presAssocID="{6050D6DD-265E-4DAB-AAD9-BCAFCACAB984}" presName="bullet4a" presStyleLbl="node1" presStyleIdx="0" presStyleCnt="4"/>
      <dgm:spPr/>
    </dgm:pt>
    <dgm:pt modelId="{B60F1010-311E-4E7A-ACEC-65FA4C42C20B}" type="pres">
      <dgm:prSet presAssocID="{6050D6DD-265E-4DAB-AAD9-BCAFCACAB984}" presName="textBox4a" presStyleLbl="revTx" presStyleIdx="0" presStyleCnt="4">
        <dgm:presLayoutVars>
          <dgm:bulletEnabled val="1"/>
        </dgm:presLayoutVars>
      </dgm:prSet>
      <dgm:spPr/>
      <dgm:t>
        <a:bodyPr/>
        <a:lstStyle/>
        <a:p>
          <a:endParaRPr lang="ru-RU"/>
        </a:p>
      </dgm:t>
    </dgm:pt>
    <dgm:pt modelId="{971F1BF5-07D9-44DF-9C31-A3237219DE07}" type="pres">
      <dgm:prSet presAssocID="{34092F82-7336-4F6C-98F3-5476CF5D2619}" presName="bullet4b" presStyleLbl="node1" presStyleIdx="1" presStyleCnt="4"/>
      <dgm:spPr/>
    </dgm:pt>
    <dgm:pt modelId="{E249E9B8-B80C-4949-A57F-67BDD2BC0166}" type="pres">
      <dgm:prSet presAssocID="{34092F82-7336-4F6C-98F3-5476CF5D2619}" presName="textBox4b" presStyleLbl="revTx" presStyleIdx="1" presStyleCnt="4" custScaleX="155548" custLinFactNeighborX="24014" custLinFactNeighborY="684">
        <dgm:presLayoutVars>
          <dgm:bulletEnabled val="1"/>
        </dgm:presLayoutVars>
      </dgm:prSet>
      <dgm:spPr/>
      <dgm:t>
        <a:bodyPr/>
        <a:lstStyle/>
        <a:p>
          <a:endParaRPr lang="ru-RU"/>
        </a:p>
      </dgm:t>
    </dgm:pt>
    <dgm:pt modelId="{F8BBFB61-DA9F-404F-9FB1-3E44BA263A0B}" type="pres">
      <dgm:prSet presAssocID="{F84267CC-63EC-42B7-8B3C-C155EE406ED9}" presName="bullet4c" presStyleLbl="node1" presStyleIdx="2" presStyleCnt="4"/>
      <dgm:spPr/>
    </dgm:pt>
    <dgm:pt modelId="{31470BD6-BD07-437F-9A86-753D6916A400}" type="pres">
      <dgm:prSet presAssocID="{F84267CC-63EC-42B7-8B3C-C155EE406ED9}" presName="textBox4c" presStyleLbl="revTx" presStyleIdx="2" presStyleCnt="4" custScaleX="205411" custLinFactNeighborX="55086" custLinFactNeighborY="1017">
        <dgm:presLayoutVars>
          <dgm:bulletEnabled val="1"/>
        </dgm:presLayoutVars>
      </dgm:prSet>
      <dgm:spPr/>
      <dgm:t>
        <a:bodyPr/>
        <a:lstStyle/>
        <a:p>
          <a:endParaRPr lang="ru-RU"/>
        </a:p>
      </dgm:t>
    </dgm:pt>
    <dgm:pt modelId="{D6EED4AB-670D-41C8-A149-156A92C7B762}" type="pres">
      <dgm:prSet presAssocID="{7B8DE7BC-3C86-46FC-94B7-D627D73FB23A}" presName="bullet4d" presStyleLbl="node1" presStyleIdx="3" presStyleCnt="4"/>
      <dgm:spPr/>
    </dgm:pt>
    <dgm:pt modelId="{7809E8EE-0E24-46BB-A833-E4A4907DDD0E}" type="pres">
      <dgm:prSet presAssocID="{7B8DE7BC-3C86-46FC-94B7-D627D73FB23A}" presName="textBox4d" presStyleLbl="revTx" presStyleIdx="3" presStyleCnt="4" custScaleX="188297" custLinFactNeighborX="45761" custLinFactNeighborY="-726">
        <dgm:presLayoutVars>
          <dgm:bulletEnabled val="1"/>
        </dgm:presLayoutVars>
      </dgm:prSet>
      <dgm:spPr/>
      <dgm:t>
        <a:bodyPr/>
        <a:lstStyle/>
        <a:p>
          <a:endParaRPr lang="ru-RU"/>
        </a:p>
      </dgm:t>
    </dgm:pt>
  </dgm:ptLst>
  <dgm:cxnLst>
    <dgm:cxn modelId="{E887F101-ED03-43C3-A62A-7741282F01C3}" type="presOf" srcId="{F84267CC-63EC-42B7-8B3C-C155EE406ED9}" destId="{31470BD6-BD07-437F-9A86-753D6916A400}" srcOrd="0" destOrd="0" presId="urn:microsoft.com/office/officeart/2005/8/layout/arrow2"/>
    <dgm:cxn modelId="{EB8A94DD-765B-4497-AC76-232CD54977B3}" type="presOf" srcId="{7B8DE7BC-3C86-46FC-94B7-D627D73FB23A}" destId="{7809E8EE-0E24-46BB-A833-E4A4907DDD0E}" srcOrd="0" destOrd="0" presId="urn:microsoft.com/office/officeart/2005/8/layout/arrow2"/>
    <dgm:cxn modelId="{DA0898BB-DF97-4469-A57F-2CB706DCFDAD}" srcId="{5045116A-E3E4-4DA7-AEB9-204EBA092A99}" destId="{34092F82-7336-4F6C-98F3-5476CF5D2619}" srcOrd="1" destOrd="0" parTransId="{4D7F6B87-21F8-4ECF-B5EB-13365DAFF909}" sibTransId="{48A006DE-A543-468A-AC71-D1A49E306BB3}"/>
    <dgm:cxn modelId="{0B73934A-558F-4A1F-8EA3-30A48E48D70D}" srcId="{5045116A-E3E4-4DA7-AEB9-204EBA092A99}" destId="{6050D6DD-265E-4DAB-AAD9-BCAFCACAB984}" srcOrd="0" destOrd="0" parTransId="{7BDFFBAA-0F46-4254-A8ED-F8AF929BDADD}" sibTransId="{C5A37E56-4144-4260-B968-E882D8BA683E}"/>
    <dgm:cxn modelId="{473481AA-2B2E-470B-A5AA-8345C9FF47DB}" type="presOf" srcId="{5045116A-E3E4-4DA7-AEB9-204EBA092A99}" destId="{B95343D1-0801-42FB-B89A-8C4D64593415}" srcOrd="0" destOrd="0" presId="urn:microsoft.com/office/officeart/2005/8/layout/arrow2"/>
    <dgm:cxn modelId="{C8984BB6-C669-4F81-9703-D2739B06380F}" type="presOf" srcId="{6050D6DD-265E-4DAB-AAD9-BCAFCACAB984}" destId="{B60F1010-311E-4E7A-ACEC-65FA4C42C20B}" srcOrd="0" destOrd="0" presId="urn:microsoft.com/office/officeart/2005/8/layout/arrow2"/>
    <dgm:cxn modelId="{EF71401D-44C1-44A1-88FC-4CE13A61D65B}" srcId="{5045116A-E3E4-4DA7-AEB9-204EBA092A99}" destId="{F84267CC-63EC-42B7-8B3C-C155EE406ED9}" srcOrd="2" destOrd="0" parTransId="{BADE2A4B-2B8F-4369-90C4-30D9F8E7FDCC}" sibTransId="{6B3377D6-73C3-4313-AFDE-73BB898A339B}"/>
    <dgm:cxn modelId="{5F8BFC63-B9B0-427E-8509-1A9E242A5C0F}" srcId="{5045116A-E3E4-4DA7-AEB9-204EBA092A99}" destId="{7B8DE7BC-3C86-46FC-94B7-D627D73FB23A}" srcOrd="3" destOrd="0" parTransId="{0046231E-A267-4CBE-9151-EB6945D91EE6}" sibTransId="{31FCDF02-3566-48BF-8229-8F277863AC78}"/>
    <dgm:cxn modelId="{F89CE70B-B2BA-44EA-ACBA-07A81E1EE3DB}" type="presOf" srcId="{34092F82-7336-4F6C-98F3-5476CF5D2619}" destId="{E249E9B8-B80C-4949-A57F-67BDD2BC0166}" srcOrd="0" destOrd="0" presId="urn:microsoft.com/office/officeart/2005/8/layout/arrow2"/>
    <dgm:cxn modelId="{EFF83BF3-ED44-4686-B20F-539BBF869BF5}" type="presParOf" srcId="{B95343D1-0801-42FB-B89A-8C4D64593415}" destId="{36D8EF75-D331-4C8D-94A6-A1DDF2A09C91}" srcOrd="0" destOrd="0" presId="urn:microsoft.com/office/officeart/2005/8/layout/arrow2"/>
    <dgm:cxn modelId="{1F45BD70-906D-4457-82F8-1FF5FC1B2C2B}" type="presParOf" srcId="{B95343D1-0801-42FB-B89A-8C4D64593415}" destId="{D9AE55BF-8F44-4249-A771-35BB80930F11}" srcOrd="1" destOrd="0" presId="urn:microsoft.com/office/officeart/2005/8/layout/arrow2"/>
    <dgm:cxn modelId="{0FAB163F-20F6-4341-B53B-FF36DEA2DC3B}" type="presParOf" srcId="{D9AE55BF-8F44-4249-A771-35BB80930F11}" destId="{85AFFF87-AB78-4C93-8DB7-9327CE3E781D}" srcOrd="0" destOrd="0" presId="urn:microsoft.com/office/officeart/2005/8/layout/arrow2"/>
    <dgm:cxn modelId="{AE26CED9-71D0-4B00-B349-BCD1EF5F895B}" type="presParOf" srcId="{D9AE55BF-8F44-4249-A771-35BB80930F11}" destId="{B60F1010-311E-4E7A-ACEC-65FA4C42C20B}" srcOrd="1" destOrd="0" presId="urn:microsoft.com/office/officeart/2005/8/layout/arrow2"/>
    <dgm:cxn modelId="{F02B1E47-E803-4208-A668-F2F710BA28D2}" type="presParOf" srcId="{D9AE55BF-8F44-4249-A771-35BB80930F11}" destId="{971F1BF5-07D9-44DF-9C31-A3237219DE07}" srcOrd="2" destOrd="0" presId="urn:microsoft.com/office/officeart/2005/8/layout/arrow2"/>
    <dgm:cxn modelId="{7F65B34C-5781-4D1D-831A-C7665D7540FE}" type="presParOf" srcId="{D9AE55BF-8F44-4249-A771-35BB80930F11}" destId="{E249E9B8-B80C-4949-A57F-67BDD2BC0166}" srcOrd="3" destOrd="0" presId="urn:microsoft.com/office/officeart/2005/8/layout/arrow2"/>
    <dgm:cxn modelId="{DC74B8CF-2E55-4205-952E-5867BAE8A8F5}" type="presParOf" srcId="{D9AE55BF-8F44-4249-A771-35BB80930F11}" destId="{F8BBFB61-DA9F-404F-9FB1-3E44BA263A0B}" srcOrd="4" destOrd="0" presId="urn:microsoft.com/office/officeart/2005/8/layout/arrow2"/>
    <dgm:cxn modelId="{AA7914E2-2E57-4DF4-BFFE-87C73C9423A2}" type="presParOf" srcId="{D9AE55BF-8F44-4249-A771-35BB80930F11}" destId="{31470BD6-BD07-437F-9A86-753D6916A400}" srcOrd="5" destOrd="0" presId="urn:microsoft.com/office/officeart/2005/8/layout/arrow2"/>
    <dgm:cxn modelId="{A5E599EB-4E20-40B1-BF9A-1D31117084DA}" type="presParOf" srcId="{D9AE55BF-8F44-4249-A771-35BB80930F11}" destId="{D6EED4AB-670D-41C8-A149-156A92C7B762}" srcOrd="6" destOrd="0" presId="urn:microsoft.com/office/officeart/2005/8/layout/arrow2"/>
    <dgm:cxn modelId="{8CAF6199-DE91-4710-895A-DFC6C7E0FCA5}" type="presParOf" srcId="{D9AE55BF-8F44-4249-A771-35BB80930F11}" destId="{7809E8EE-0E24-46BB-A833-E4A4907DDD0E}"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C9CDF7A-F4F9-4647-BEBC-A2D6E0488FCC}" type="doc">
      <dgm:prSet loTypeId="urn:microsoft.com/office/officeart/2005/8/layout/vList3#1" loCatId="list" qsTypeId="urn:microsoft.com/office/officeart/2005/8/quickstyle/3d8" qsCatId="3D" csTypeId="urn:microsoft.com/office/officeart/2005/8/colors/colorful2" csCatId="colorful" phldr="1"/>
      <dgm:spPr/>
      <dgm:t>
        <a:bodyPr/>
        <a:lstStyle/>
        <a:p>
          <a:endParaRPr lang="ru-RU"/>
        </a:p>
      </dgm:t>
    </dgm:pt>
    <dgm:pt modelId="{5807EC29-1D79-447C-8951-111DA7D270EA}">
      <dgm:prSet phldrT="[Текст]"/>
      <dgm:spPr/>
      <dgm:t>
        <a:bodyPr/>
        <a:lstStyle/>
        <a:p>
          <a:r>
            <a:rPr lang="en-US" dirty="0" smtClean="0"/>
            <a:t>100%</a:t>
          </a:r>
          <a:endParaRPr lang="ru-RU" dirty="0"/>
        </a:p>
      </dgm:t>
    </dgm:pt>
    <dgm:pt modelId="{28FAA160-8887-4835-8DBA-C2EDB66149EB}" type="parTrans" cxnId="{56E471BF-DE65-4205-9688-CE7344269EE4}">
      <dgm:prSet/>
      <dgm:spPr/>
      <dgm:t>
        <a:bodyPr/>
        <a:lstStyle/>
        <a:p>
          <a:endParaRPr lang="ru-RU"/>
        </a:p>
      </dgm:t>
    </dgm:pt>
    <dgm:pt modelId="{6797AF93-CE57-43C4-AA8C-26EA9204A088}" type="sibTrans" cxnId="{56E471BF-DE65-4205-9688-CE7344269EE4}">
      <dgm:prSet/>
      <dgm:spPr/>
      <dgm:t>
        <a:bodyPr/>
        <a:lstStyle/>
        <a:p>
          <a:endParaRPr lang="ru-RU"/>
        </a:p>
      </dgm:t>
    </dgm:pt>
    <dgm:pt modelId="{CD50B996-9379-4902-A72D-FC3C1A87D990}">
      <dgm:prSet phldrT="[Текст]"/>
      <dgm:spPr/>
      <dgm:t>
        <a:bodyPr/>
        <a:lstStyle/>
        <a:p>
          <a:r>
            <a:rPr lang="en-US" dirty="0" smtClean="0"/>
            <a:t>0%</a:t>
          </a:r>
          <a:endParaRPr lang="ru-RU" dirty="0"/>
        </a:p>
      </dgm:t>
    </dgm:pt>
    <dgm:pt modelId="{2593CFC3-A940-47CD-B182-ECAFB41F9133}" type="parTrans" cxnId="{60DB1C50-47FE-46A3-8DD8-7E31DA835D30}">
      <dgm:prSet/>
      <dgm:spPr/>
      <dgm:t>
        <a:bodyPr/>
        <a:lstStyle/>
        <a:p>
          <a:endParaRPr lang="ru-RU"/>
        </a:p>
      </dgm:t>
    </dgm:pt>
    <dgm:pt modelId="{B82738AA-965F-46CE-B180-D655FA378E59}" type="sibTrans" cxnId="{60DB1C50-47FE-46A3-8DD8-7E31DA835D30}">
      <dgm:prSet/>
      <dgm:spPr/>
      <dgm:t>
        <a:bodyPr/>
        <a:lstStyle/>
        <a:p>
          <a:endParaRPr lang="ru-RU"/>
        </a:p>
      </dgm:t>
    </dgm:pt>
    <dgm:pt modelId="{3777DAAE-0720-42CF-968F-235F09C91100}" type="pres">
      <dgm:prSet presAssocID="{4C9CDF7A-F4F9-4647-BEBC-A2D6E0488FCC}" presName="linearFlow" presStyleCnt="0">
        <dgm:presLayoutVars>
          <dgm:dir/>
          <dgm:resizeHandles val="exact"/>
        </dgm:presLayoutVars>
      </dgm:prSet>
      <dgm:spPr/>
      <dgm:t>
        <a:bodyPr/>
        <a:lstStyle/>
        <a:p>
          <a:endParaRPr lang="ru-RU"/>
        </a:p>
      </dgm:t>
    </dgm:pt>
    <dgm:pt modelId="{D8017011-13A0-44E1-A81B-753FF759FA65}" type="pres">
      <dgm:prSet presAssocID="{5807EC29-1D79-447C-8951-111DA7D270EA}" presName="composite" presStyleCnt="0"/>
      <dgm:spPr/>
      <dgm:t>
        <a:bodyPr/>
        <a:lstStyle/>
        <a:p>
          <a:endParaRPr lang="ru-RU"/>
        </a:p>
      </dgm:t>
    </dgm:pt>
    <dgm:pt modelId="{A051A793-FD80-438D-BAC6-7D2F71B71707}" type="pres">
      <dgm:prSet presAssocID="{5807EC29-1D79-447C-8951-111DA7D270EA}" presName="imgShp" presStyleLbl="fgImgPlace1" presStyleIdx="0" presStyleCnt="2"/>
      <dgm:spPr/>
      <dgm:t>
        <a:bodyPr/>
        <a:lstStyle/>
        <a:p>
          <a:endParaRPr lang="ru-RU"/>
        </a:p>
      </dgm:t>
    </dgm:pt>
    <dgm:pt modelId="{E81120D5-0A0E-41AD-968C-31571CB2BA27}" type="pres">
      <dgm:prSet presAssocID="{5807EC29-1D79-447C-8951-111DA7D270EA}" presName="txShp" presStyleLbl="node1" presStyleIdx="0" presStyleCnt="2">
        <dgm:presLayoutVars>
          <dgm:bulletEnabled val="1"/>
        </dgm:presLayoutVars>
      </dgm:prSet>
      <dgm:spPr/>
      <dgm:t>
        <a:bodyPr/>
        <a:lstStyle/>
        <a:p>
          <a:endParaRPr lang="ru-RU"/>
        </a:p>
      </dgm:t>
    </dgm:pt>
    <dgm:pt modelId="{1FD58BE1-0EF3-49E4-A6C6-B2282ECD16C2}" type="pres">
      <dgm:prSet presAssocID="{6797AF93-CE57-43C4-AA8C-26EA9204A088}" presName="spacing" presStyleCnt="0"/>
      <dgm:spPr/>
      <dgm:t>
        <a:bodyPr/>
        <a:lstStyle/>
        <a:p>
          <a:endParaRPr lang="ru-RU"/>
        </a:p>
      </dgm:t>
    </dgm:pt>
    <dgm:pt modelId="{CCB0CFFD-214E-40D4-9CB4-09FA5E3ED084}" type="pres">
      <dgm:prSet presAssocID="{CD50B996-9379-4902-A72D-FC3C1A87D990}" presName="composite" presStyleCnt="0"/>
      <dgm:spPr/>
      <dgm:t>
        <a:bodyPr/>
        <a:lstStyle/>
        <a:p>
          <a:endParaRPr lang="ru-RU"/>
        </a:p>
      </dgm:t>
    </dgm:pt>
    <dgm:pt modelId="{74E0B88D-E813-4E48-B159-724638EC1B50}" type="pres">
      <dgm:prSet presAssocID="{CD50B996-9379-4902-A72D-FC3C1A87D990}" presName="imgShp" presStyleLbl="fgImgPlace1" presStyleIdx="1" presStyleCnt="2" custLinFactNeighborX="694" custLinFactNeighborY="-688"/>
      <dgm:spPr/>
      <dgm:t>
        <a:bodyPr/>
        <a:lstStyle/>
        <a:p>
          <a:endParaRPr lang="ru-RU"/>
        </a:p>
      </dgm:t>
    </dgm:pt>
    <dgm:pt modelId="{3E1D2CA1-C2D2-48F6-BAD6-014234495509}" type="pres">
      <dgm:prSet presAssocID="{CD50B996-9379-4902-A72D-FC3C1A87D990}" presName="txShp" presStyleLbl="node1" presStyleIdx="1" presStyleCnt="2">
        <dgm:presLayoutVars>
          <dgm:bulletEnabled val="1"/>
        </dgm:presLayoutVars>
      </dgm:prSet>
      <dgm:spPr/>
      <dgm:t>
        <a:bodyPr/>
        <a:lstStyle/>
        <a:p>
          <a:endParaRPr lang="ru-RU"/>
        </a:p>
      </dgm:t>
    </dgm:pt>
  </dgm:ptLst>
  <dgm:cxnLst>
    <dgm:cxn modelId="{CEE516B3-E48F-4C3C-935B-D1173145ACB7}" type="presOf" srcId="{CD50B996-9379-4902-A72D-FC3C1A87D990}" destId="{3E1D2CA1-C2D2-48F6-BAD6-014234495509}" srcOrd="0" destOrd="0" presId="urn:microsoft.com/office/officeart/2005/8/layout/vList3#1"/>
    <dgm:cxn modelId="{A507648F-2646-4259-A2D7-8B8436993281}" type="presOf" srcId="{4C9CDF7A-F4F9-4647-BEBC-A2D6E0488FCC}" destId="{3777DAAE-0720-42CF-968F-235F09C91100}" srcOrd="0" destOrd="0" presId="urn:microsoft.com/office/officeart/2005/8/layout/vList3#1"/>
    <dgm:cxn modelId="{56E471BF-DE65-4205-9688-CE7344269EE4}" srcId="{4C9CDF7A-F4F9-4647-BEBC-A2D6E0488FCC}" destId="{5807EC29-1D79-447C-8951-111DA7D270EA}" srcOrd="0" destOrd="0" parTransId="{28FAA160-8887-4835-8DBA-C2EDB66149EB}" sibTransId="{6797AF93-CE57-43C4-AA8C-26EA9204A088}"/>
    <dgm:cxn modelId="{E10BDF66-842C-4D44-BA7E-5E3FF0B9BFBB}" type="presOf" srcId="{5807EC29-1D79-447C-8951-111DA7D270EA}" destId="{E81120D5-0A0E-41AD-968C-31571CB2BA27}" srcOrd="0" destOrd="0" presId="urn:microsoft.com/office/officeart/2005/8/layout/vList3#1"/>
    <dgm:cxn modelId="{60DB1C50-47FE-46A3-8DD8-7E31DA835D30}" srcId="{4C9CDF7A-F4F9-4647-BEBC-A2D6E0488FCC}" destId="{CD50B996-9379-4902-A72D-FC3C1A87D990}" srcOrd="1" destOrd="0" parTransId="{2593CFC3-A940-47CD-B182-ECAFB41F9133}" sibTransId="{B82738AA-965F-46CE-B180-D655FA378E59}"/>
    <dgm:cxn modelId="{ACFE9666-C434-48D7-A1AE-5F762122277D}" type="presParOf" srcId="{3777DAAE-0720-42CF-968F-235F09C91100}" destId="{D8017011-13A0-44E1-A81B-753FF759FA65}" srcOrd="0" destOrd="0" presId="urn:microsoft.com/office/officeart/2005/8/layout/vList3#1"/>
    <dgm:cxn modelId="{BD2DBC7E-2A1A-4755-B711-D4BE1CCB47E3}" type="presParOf" srcId="{D8017011-13A0-44E1-A81B-753FF759FA65}" destId="{A051A793-FD80-438D-BAC6-7D2F71B71707}" srcOrd="0" destOrd="0" presId="urn:microsoft.com/office/officeart/2005/8/layout/vList3#1"/>
    <dgm:cxn modelId="{D257BC80-95C7-41D2-BF2D-AA9FBFC40C8A}" type="presParOf" srcId="{D8017011-13A0-44E1-A81B-753FF759FA65}" destId="{E81120D5-0A0E-41AD-968C-31571CB2BA27}" srcOrd="1" destOrd="0" presId="urn:microsoft.com/office/officeart/2005/8/layout/vList3#1"/>
    <dgm:cxn modelId="{BE3A8738-1E39-4BEF-B933-6C2C2C984F46}" type="presParOf" srcId="{3777DAAE-0720-42CF-968F-235F09C91100}" destId="{1FD58BE1-0EF3-49E4-A6C6-B2282ECD16C2}" srcOrd="1" destOrd="0" presId="urn:microsoft.com/office/officeart/2005/8/layout/vList3#1"/>
    <dgm:cxn modelId="{B61BD790-5143-4446-96E5-4E72C781441D}" type="presParOf" srcId="{3777DAAE-0720-42CF-968F-235F09C91100}" destId="{CCB0CFFD-214E-40D4-9CB4-09FA5E3ED084}" srcOrd="2" destOrd="0" presId="urn:microsoft.com/office/officeart/2005/8/layout/vList3#1"/>
    <dgm:cxn modelId="{049FF96C-8E5F-4407-B316-20E129F5E168}" type="presParOf" srcId="{CCB0CFFD-214E-40D4-9CB4-09FA5E3ED084}" destId="{74E0B88D-E813-4E48-B159-724638EC1B50}" srcOrd="0" destOrd="0" presId="urn:microsoft.com/office/officeart/2005/8/layout/vList3#1"/>
    <dgm:cxn modelId="{A9A805AA-E049-4ABF-AEFF-14043CAAE1F1}" type="presParOf" srcId="{CCB0CFFD-214E-40D4-9CB4-09FA5E3ED084}" destId="{3E1D2CA1-C2D2-48F6-BAD6-014234495509}"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B09ABF-506D-44A3-8F56-6FF77029C996}" type="datetimeFigureOut">
              <a:rPr lang="ru-RU" smtClean="0"/>
              <a:pPr/>
              <a:t>18.09.2012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17842A-4022-47BF-94DE-FBCA4684338F}" type="slidenum">
              <a:rPr lang="ru-RU" smtClean="0"/>
              <a:pPr/>
              <a:t>‹#›</a:t>
            </a:fld>
            <a:endParaRPr lang="ru-RU"/>
          </a:p>
        </p:txBody>
      </p:sp>
    </p:spTree>
    <p:extLst>
      <p:ext uri="{BB962C8B-B14F-4D97-AF65-F5344CB8AC3E}">
        <p14:creationId xmlns:p14="http://schemas.microsoft.com/office/powerpoint/2010/main" val="2597703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017842A-4022-47BF-94DE-FBCA4684338F}" type="slidenum">
              <a:rPr lang="ru-RU" smtClean="0"/>
              <a:pPr/>
              <a:t>21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К. </a:t>
            </a:r>
            <a:r>
              <a:rPr kumimoji="0" lang="ru-RU" sz="1200" b="0" i="1"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Ландштейнер</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обнаружил в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зритроцитах</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людей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агглютиногены</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А и В. В плазме крови находятся агглютинины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a</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и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b</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гамма-глобулины</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Согласно </a:t>
            </a: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классификации </a:t>
            </a:r>
            <a:r>
              <a:rPr kumimoji="0" lang="ru-RU" sz="1200" b="0" i="1"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К.Ландштейнера</a:t>
            </a: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и Я.Янского</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в зависимости от наличия или отсутствия в крови конкретного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чеовека</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агглютиногенов</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и агглютининов различают 4 группы крови. Эта</a:t>
            </a: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система получила название АВО</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Группы крови в ней обозначаются цифрами и теми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агглютиногенами</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которые содержатся в эритроцитах данной группы. </a:t>
            </a: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Групповые антигены</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это наследственные врожденные свойства крови, не меняющиеся в течение всей Жизни человека. Агглютининов в плазме крови новорожденных нет. Они образуются </a:t>
            </a: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в течение первого года жизни</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ребенка под влиянием веществ, поступающих с пищей, а также вырабатываемых кишечной микрофлорой, к тем антигенам, которых нет в его собственных эритроцитах. </a:t>
            </a:r>
            <a:endParaRPr kumimoji="0" lang="ru-RU"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I группа (О)</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в эритроцитах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агглютиногенов</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нет, в плазме содержатся агглютинины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a</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и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b</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a:t>
            </a:r>
            <a:endParaRPr kumimoji="0" lang="ru-RU"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II группа (А)</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в эритроцитах содержится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А, в плазме – агглютинин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b</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a:t>
            </a:r>
            <a:endParaRPr kumimoji="0" lang="ru-RU"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III группа (В)</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в</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эритроцитах находится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В, в плазме – агглютинин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a</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a:t>
            </a:r>
            <a:endParaRPr kumimoji="0" lang="ru-RU" sz="1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IV группа (АВ)</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 в эритроцитах обнаруживаются </a:t>
            </a:r>
            <a:r>
              <a:rPr kumimoji="0" lang="ru-RU" sz="1200" b="0" i="0" u="none" strike="noStrike" cap="none" normalizeH="0" baseline="0" dirty="0" err="1" smtClean="0">
                <a:ln>
                  <a:noFill/>
                </a:ln>
                <a:solidFill>
                  <a:schemeClr val="bg1"/>
                </a:solidFill>
                <a:effectLst/>
                <a:latin typeface="Calibri" pitchFamily="34" charset="0"/>
                <a:ea typeface="Times New Roman" pitchFamily="18" charset="0"/>
                <a:cs typeface="Times New Roman" pitchFamily="18" charset="0"/>
              </a:rPr>
              <a:t>агглютиногены</a:t>
            </a:r>
            <a:r>
              <a:rPr kumimoji="0" lang="ru-RU" sz="12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 А и В, в плазме агглютининов нет. </a:t>
            </a:r>
            <a:endParaRPr kumimoji="0" lang="ru-RU" sz="1200" b="0" i="0" u="none" strike="noStrike" cap="none" normalizeH="0" baseline="0" dirty="0" smtClean="0">
              <a:ln>
                <a:noFill/>
              </a:ln>
              <a:solidFill>
                <a:schemeClr val="bg1"/>
              </a:solidFill>
              <a:effectLst/>
              <a:latin typeface="Arial" pitchFamily="34" charset="0"/>
              <a:cs typeface="Arial" pitchFamily="34" charset="0"/>
            </a:endParaRPr>
          </a:p>
        </p:txBody>
      </p:sp>
      <p:sp>
        <p:nvSpPr>
          <p:cNvPr id="4" name="Номер слайда 3"/>
          <p:cNvSpPr>
            <a:spLocks noGrp="1"/>
          </p:cNvSpPr>
          <p:nvPr>
            <p:ph type="sldNum" sz="quarter" idx="10"/>
          </p:nvPr>
        </p:nvSpPr>
        <p:spPr/>
        <p:txBody>
          <a:bodyPr/>
          <a:lstStyle/>
          <a:p>
            <a:fld id="{7017842A-4022-47BF-94DE-FBCA4684338F}" type="slidenum">
              <a:rPr lang="ru-RU" smtClean="0"/>
              <a:pPr/>
              <a:t>22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017842A-4022-47BF-94DE-FBCA4684338F}" type="slidenum">
              <a:rPr lang="ru-RU" smtClean="0"/>
              <a:pPr/>
              <a:t>38</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017842A-4022-47BF-94DE-FBCA4684338F}" type="slidenum">
              <a:rPr lang="ru-RU" smtClean="0"/>
              <a:pPr/>
              <a:t>40</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017842A-4022-47BF-94DE-FBCA4684338F}" type="slidenum">
              <a:rPr lang="ru-RU" smtClean="0"/>
              <a:pPr/>
              <a:t>42</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017842A-4022-47BF-94DE-FBCA4684338F}" type="slidenum">
              <a:rPr lang="ru-RU" smtClean="0"/>
              <a:pPr/>
              <a:t>50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9863" y="214313"/>
            <a:ext cx="7272337"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439863" y="1709738"/>
            <a:ext cx="3559175" cy="45989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151438" y="1709738"/>
            <a:ext cx="3560762" cy="22225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151438" y="4084638"/>
            <a:ext cx="3560762" cy="22240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sldNum" sz="quarter" idx="10"/>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8721ECBF-741A-471A-AD22-EF77906E3061}" type="datetimeFigureOut">
              <a:rPr lang="ru-RU" smtClean="0"/>
              <a:pPr/>
              <a:t>18.09.2012</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CE949924-B0EC-48C5-A5DB-322DDEC26906}" type="slidenum">
              <a:rPr lang="ru-RU" smtClean="0"/>
              <a:pPr/>
              <a:t>‹#›</a:t>
            </a:fld>
            <a:endParaRPr lang="ru-RU"/>
          </a:p>
        </p:txBody>
      </p:sp>
    </p:spTree>
  </p:cSld>
  <p:clrMapOvr>
    <a:masterClrMapping/>
  </p:clrMapOvr>
  <p:transition spd="med">
    <p:strip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alphaModFix amt="56000"/>
            <a:lum/>
          </a:blip>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21ECBF-741A-471A-AD22-EF77906E3061}" type="datetimeFigureOut">
              <a:rPr lang="ru-RU" smtClean="0"/>
              <a:pPr/>
              <a:t>18.09.2012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949924-B0EC-48C5-A5DB-322DDEC2690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strips/>
  </p:transition>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rezentacii.com/"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7.png"/><Relationship Id="rId4" Type="http://schemas.openxmlformats.org/officeDocument/2006/relationships/oleObject" Target="../embeddings/_____Microsoft_Excel_97-20031.xls"/></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6.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5.gif"/><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jpe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4.gif"/><Relationship Id="rId7" Type="http://schemas.openxmlformats.org/officeDocument/2006/relationships/image" Target="../media/image78.jpe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jpeg"/><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png"/><Relationship Id="rId4" Type="http://schemas.openxmlformats.org/officeDocument/2006/relationships/image" Target="../media/image81.jpeg"/></Relationships>
</file>

<file path=ppt/slides/_rels/slide32.xml.rels><?xml version="1.0" encoding="UTF-8" standalone="yes"?>
<Relationships xmlns="http://schemas.openxmlformats.org/package/2006/relationships"><Relationship Id="rId3" Type="http://schemas.openxmlformats.org/officeDocument/2006/relationships/image" Target="../media/image87.gif"/><Relationship Id="rId7" Type="http://schemas.openxmlformats.org/officeDocument/2006/relationships/image" Target="../media/image91.png"/><Relationship Id="rId2" Type="http://schemas.openxmlformats.org/officeDocument/2006/relationships/image" Target="../media/image86.jpeg"/><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jpeg"/></Relationships>
</file>

<file path=ppt/slides/_rels/slide3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3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9.gif"/><Relationship Id="rId2" Type="http://schemas.openxmlformats.org/officeDocument/2006/relationships/image" Target="../media/image98.jpeg"/><Relationship Id="rId1" Type="http://schemas.openxmlformats.org/officeDocument/2006/relationships/slideLayout" Target="../slideLayouts/slideLayout7.xml"/><Relationship Id="rId4" Type="http://schemas.openxmlformats.org/officeDocument/2006/relationships/image" Target="../media/image100.jpeg"/></Relationships>
</file>

<file path=ppt/slides/_rels/slide3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3.jpeg"/><Relationship Id="rId4" Type="http://schemas.openxmlformats.org/officeDocument/2006/relationships/image" Target="../media/image102.jpeg"/></Relationships>
</file>

<file path=ppt/slides/_rels/slide3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7.xml"/><Relationship Id="rId4" Type="http://schemas.openxmlformats.org/officeDocument/2006/relationships/image" Target="../media/image99.gi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06.gif"/><Relationship Id="rId7" Type="http://schemas.openxmlformats.org/officeDocument/2006/relationships/image" Target="../media/image110.gi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9.gif"/><Relationship Id="rId5" Type="http://schemas.openxmlformats.org/officeDocument/2006/relationships/image" Target="../media/image108.jpeg"/><Relationship Id="rId4" Type="http://schemas.openxmlformats.org/officeDocument/2006/relationships/image" Target="../media/image107.jpeg"/></Relationships>
</file>

<file path=ppt/slides/_rels/slide4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06.gi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06.gif"/><Relationship Id="rId1" Type="http://schemas.openxmlformats.org/officeDocument/2006/relationships/slideLayout" Target="../slideLayouts/slideLayout7.xml"/><Relationship Id="rId5" Type="http://schemas.openxmlformats.org/officeDocument/2006/relationships/image" Target="../media/image108.jpeg"/><Relationship Id="rId4" Type="http://schemas.openxmlformats.org/officeDocument/2006/relationships/image" Target="../media/image113.gif"/></Relationships>
</file>

<file path=ppt/slides/_rels/slide4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gif"/><Relationship Id="rId1" Type="http://schemas.openxmlformats.org/officeDocument/2006/relationships/slideLayout" Target="../slideLayouts/slideLayout7.xml"/><Relationship Id="rId5" Type="http://schemas.openxmlformats.org/officeDocument/2006/relationships/image" Target="../media/image117.jpeg"/><Relationship Id="rId4" Type="http://schemas.openxmlformats.org/officeDocument/2006/relationships/image" Target="../media/image116.jpeg"/></Relationships>
</file>

<file path=ppt/slides/_rels/slide4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7.xml"/><Relationship Id="rId4" Type="http://schemas.openxmlformats.org/officeDocument/2006/relationships/image" Target="../media/image121.jpeg"/></Relationships>
</file>

<file path=ppt/slides/_rels/slide4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7.xml"/><Relationship Id="rId4" Type="http://schemas.openxmlformats.org/officeDocument/2006/relationships/image" Target="../media/image124.png"/></Relationships>
</file>

<file path=ppt/slides/_rels/slide49.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4.gif"/><Relationship Id="rId5" Type="http://schemas.openxmlformats.org/officeDocument/2006/relationships/image" Target="../media/image13.gif"/><Relationship Id="rId4" Type="http://schemas.openxmlformats.org/officeDocument/2006/relationships/image" Target="../media/image12.gif"/></Relationships>
</file>

<file path=ppt/slides/_rels/slide5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4.png"/></Relationships>
</file>

<file path=ppt/slides/_rels/slide5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31.gif"/><Relationship Id="rId2" Type="http://schemas.openxmlformats.org/officeDocument/2006/relationships/image" Target="../media/image130.gif"/><Relationship Id="rId1" Type="http://schemas.openxmlformats.org/officeDocument/2006/relationships/slideLayout" Target="../slideLayouts/slideLayout7.xml"/><Relationship Id="rId4" Type="http://schemas.openxmlformats.org/officeDocument/2006/relationships/image" Target="../media/image132.gif"/></Relationships>
</file>

<file path=ppt/slides/_rels/slide5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7.xml"/><Relationship Id="rId6" Type="http://schemas.openxmlformats.org/officeDocument/2006/relationships/image" Target="../media/image136.jpeg"/><Relationship Id="rId5" Type="http://schemas.openxmlformats.org/officeDocument/2006/relationships/image" Target="../media/image45.gif"/><Relationship Id="rId4" Type="http://schemas.openxmlformats.org/officeDocument/2006/relationships/image" Target="../media/image135.png"/></Relationships>
</file>

<file path=ppt/slides/_rels/slide5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slideLayout" Target="../slideLayouts/slideLayout7.xml"/><Relationship Id="rId1" Type="http://schemas.openxmlformats.org/officeDocument/2006/relationships/video" Target="file:///C:\Users\Natasha\Desktop\&#1048;&#1085;&#1090;&#1077;&#1088;&#1072;&#1082;&#1090;&#1080;&#1074;&#1085;&#1086;&#1077;%20&#1087;&#1086;&#1089;&#1086;&#1073;&#1080;&#1077;%20&#1087;&#1086;%20&#1072;&#1085;&#1072;&#1090;&#1086;&#1084;&#1080;&#1080;%20&#1095;&#1077;&#1083;&#1086;&#1074;&#1077;&#1082;&#1072;\&#1042;&#1085;&#1091;&#1090;&#1088;&#1077;&#1085;&#1085;&#1103;&#1103;%20&#1089;&#1088;&#1077;&#1076;&#1072;%20&#1086;&#1088;&#1075;&#1072;&#1085;&#1080;&#1079;&#1084;&#1072;\c&#1086;&#1089;&#1090;&#1072;&#1074;%20&#1082;&#1088;&#1086;&#1074;&#1080;.mov"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39.jpeg"/><Relationship Id="rId7" Type="http://schemas.openxmlformats.org/officeDocument/2006/relationships/image" Target="../media/image143.jpeg"/><Relationship Id="rId2" Type="http://schemas.openxmlformats.org/officeDocument/2006/relationships/image" Target="../media/image138.jpeg"/><Relationship Id="rId1" Type="http://schemas.openxmlformats.org/officeDocument/2006/relationships/slideLayout" Target="../slideLayouts/slideLayout7.xml"/><Relationship Id="rId6" Type="http://schemas.openxmlformats.org/officeDocument/2006/relationships/image" Target="../media/image142.jpeg"/><Relationship Id="rId5" Type="http://schemas.openxmlformats.org/officeDocument/2006/relationships/image" Target="../media/image141.jpeg"/><Relationship Id="rId4" Type="http://schemas.openxmlformats.org/officeDocument/2006/relationships/image" Target="../media/image140.jpeg"/></Relationships>
</file>

<file path=ppt/slides/_rels/slide57.xml.rels><?xml version="1.0" encoding="UTF-8" standalone="yes"?>
<Relationships xmlns="http://schemas.openxmlformats.org/package/2006/relationships"><Relationship Id="rId3" Type="http://schemas.openxmlformats.org/officeDocument/2006/relationships/image" Target="../media/image144.gif"/><Relationship Id="rId2" Type="http://schemas.openxmlformats.org/officeDocument/2006/relationships/hyperlink" Target="http://www.uroki.net/bp/adclick.php?n=a9b43a31"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44.gif"/><Relationship Id="rId2" Type="http://schemas.openxmlformats.org/officeDocument/2006/relationships/hyperlink" Target="http://www.uroki.net/bp/adclick.php?n=a9b43a31" TargetMode="External"/><Relationship Id="rId1" Type="http://schemas.openxmlformats.org/officeDocument/2006/relationships/slideLayout" Target="../slideLayouts/slideLayout7.xml"/><Relationship Id="rId4" Type="http://schemas.openxmlformats.org/officeDocument/2006/relationships/image" Target="../media/image145.gif"/></Relationships>
</file>

<file path=ppt/slides/_rels/slide59.xml.rels><?xml version="1.0" encoding="UTF-8" standalone="yes"?>
<Relationships xmlns="http://schemas.openxmlformats.org/package/2006/relationships"><Relationship Id="rId3" Type="http://schemas.openxmlformats.org/officeDocument/2006/relationships/image" Target="../media/image131.gif"/><Relationship Id="rId2" Type="http://schemas.openxmlformats.org/officeDocument/2006/relationships/image" Target="../media/image146.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47.pn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anatomy (65).jpg"/>
          <p:cNvPicPr>
            <a:picLocks noChangeAspect="1"/>
          </p:cNvPicPr>
          <p:nvPr/>
        </p:nvPicPr>
        <p:blipFill>
          <a:blip r:embed="rId2" cstate="print"/>
          <a:stretch>
            <a:fillRect/>
          </a:stretch>
        </p:blipFill>
        <p:spPr>
          <a:xfrm>
            <a:off x="357158" y="285728"/>
            <a:ext cx="8501122" cy="6286544"/>
          </a:xfrm>
          <a:prstGeom prst="rect">
            <a:avLst/>
          </a:prstGeom>
        </p:spPr>
      </p:pic>
      <p:sp>
        <p:nvSpPr>
          <p:cNvPr id="3" name="Прямоугольник 2"/>
          <p:cNvSpPr/>
          <p:nvPr/>
        </p:nvSpPr>
        <p:spPr>
          <a:xfrm rot="21057869">
            <a:off x="820275" y="1002916"/>
            <a:ext cx="7467108" cy="1938992"/>
          </a:xfrm>
          <a:prstGeom prst="rect">
            <a:avLst/>
          </a:prstGeom>
          <a:noFill/>
        </p:spPr>
        <p:txBody>
          <a:bodyPr wrap="none" lIns="91440" tIns="45720" rIns="91440" bIns="45720">
            <a:prstTxWarp prst="textDoubleWave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000" b="1" dirty="0" smtClean="0">
                <a:ln w="11430"/>
                <a:solidFill>
                  <a:srgbClr val="00445C"/>
                </a:solidFill>
                <a:effectLst>
                  <a:outerShdw blurRad="50800" dist="39000" dir="5460000" algn="tl">
                    <a:srgbClr val="000000">
                      <a:alpha val="38000"/>
                    </a:srgbClr>
                  </a:outerShdw>
                </a:effectLst>
              </a:rPr>
              <a:t>Внутренняя среда</a:t>
            </a:r>
          </a:p>
          <a:p>
            <a:pPr algn="ctr"/>
            <a:r>
              <a:rPr lang="ru-RU" sz="6000" b="1" cap="none" spc="0" dirty="0" smtClean="0">
                <a:ln w="11430"/>
                <a:solidFill>
                  <a:srgbClr val="00445C"/>
                </a:solidFill>
                <a:effectLst>
                  <a:outerShdw blurRad="50800" dist="39000" dir="5460000" algn="tl">
                    <a:srgbClr val="000000">
                      <a:alpha val="38000"/>
                    </a:srgbClr>
                  </a:outerShdw>
                </a:effectLst>
              </a:rPr>
              <a:t>организма</a:t>
            </a:r>
            <a:endParaRPr lang="ru-RU" sz="6000" b="1" cap="none" spc="0" dirty="0">
              <a:ln w="11430"/>
              <a:solidFill>
                <a:srgbClr val="00445C"/>
              </a:solidFill>
              <a:effectLst>
                <a:outerShdw blurRad="50800" dist="39000" dir="5460000" algn="tl">
                  <a:srgbClr val="000000">
                    <a:alpha val="38000"/>
                  </a:srgbClr>
                </a:outerShdw>
              </a:effectLst>
            </a:endParaRPr>
          </a:p>
        </p:txBody>
      </p:sp>
      <p:sp>
        <p:nvSpPr>
          <p:cNvPr id="4" name="Рамка 3"/>
          <p:cNvSpPr/>
          <p:nvPr/>
        </p:nvSpPr>
        <p:spPr>
          <a:xfrm rot="20832998">
            <a:off x="3886200" y="3378654"/>
            <a:ext cx="2286000" cy="428625"/>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accent1">
                    <a:lumMod val="60000"/>
                    <a:lumOff val="40000"/>
                  </a:schemeClr>
                </a:solidFill>
                <a:hlinkClick r:id="rId3"/>
              </a:rPr>
              <a:t>Prezentacii.com</a:t>
            </a:r>
            <a:endParaRPr lang="ru-RU" dirty="0">
              <a:solidFill>
                <a:schemeClr val="accent1">
                  <a:lumMod val="60000"/>
                  <a:lumOff val="40000"/>
                </a:schemeClr>
              </a:solidFill>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27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effectLst>
                <a:outerShdw blurRad="38100" dist="38100" dir="2700000" algn="tl">
                  <a:srgbClr val="000000">
                    <a:alpha val="43137"/>
                  </a:srgbClr>
                </a:outerShdw>
              </a:effectLst>
            </a:endParaRPr>
          </a:p>
        </p:txBody>
      </p:sp>
      <p:sp>
        <p:nvSpPr>
          <p:cNvPr id="3" name="Прямоугольник 2"/>
          <p:cNvSpPr/>
          <p:nvPr/>
        </p:nvSpPr>
        <p:spPr>
          <a:xfrm>
            <a:off x="1357290" y="500042"/>
            <a:ext cx="6752169" cy="923330"/>
          </a:xfrm>
          <a:prstGeom prst="rect">
            <a:avLst/>
          </a:prstGeom>
          <a:noFill/>
        </p:spPr>
        <p:txBody>
          <a:bodyPr wrap="none" lIns="91440" tIns="45720" rIns="91440" bIns="45720">
            <a:prstTxWarp prst="textChevronInverted">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rgbClr val="C00000"/>
                </a:solidFill>
                <a:effectLst>
                  <a:outerShdw blurRad="50800" dist="39000" dir="5460000" algn="tl">
                    <a:srgbClr val="000000">
                      <a:alpha val="38000"/>
                    </a:srgbClr>
                  </a:outerShdw>
                </a:effectLst>
              </a:rPr>
              <a:t>Расслоение крови</a:t>
            </a:r>
            <a:endParaRPr lang="ru-RU" sz="5400" b="1" cap="none" spc="0" dirty="0">
              <a:ln w="11430"/>
              <a:solidFill>
                <a:srgbClr val="C00000"/>
              </a:solidFill>
              <a:effectLst>
                <a:outerShdw blurRad="50800" dist="39000" dir="5460000" algn="tl">
                  <a:srgbClr val="000000">
                    <a:alpha val="38000"/>
                  </a:srgbClr>
                </a:outerShdw>
              </a:effectLst>
            </a:endParaRPr>
          </a:p>
        </p:txBody>
      </p:sp>
      <p:sp>
        <p:nvSpPr>
          <p:cNvPr id="4" name="TextBox 3"/>
          <p:cNvSpPr txBox="1"/>
          <p:nvPr/>
        </p:nvSpPr>
        <p:spPr>
          <a:xfrm>
            <a:off x="457200" y="5638800"/>
            <a:ext cx="7848600" cy="89255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400" b="1" dirty="0" smtClean="0">
                <a:ln w="11430"/>
                <a:solidFill>
                  <a:schemeClr val="bg1"/>
                </a:solidFill>
                <a:effectLst>
                  <a:outerShdw blurRad="50800" dist="39000" dir="5460000" algn="tl">
                    <a:srgbClr val="000000">
                      <a:alpha val="38000"/>
                    </a:srgbClr>
                  </a:outerShdw>
                </a:effectLst>
              </a:rPr>
              <a:t>При отстаивании в пробирке или центрифугировании   </a:t>
            </a:r>
          </a:p>
          <a:p>
            <a:r>
              <a:rPr lang="ru-RU" sz="2400" b="1" dirty="0" smtClean="0">
                <a:ln w="11430"/>
                <a:solidFill>
                  <a:schemeClr val="bg1"/>
                </a:solidFill>
                <a:effectLst>
                  <a:outerShdw blurRad="50800" dist="39000" dir="5460000" algn="tl">
                    <a:srgbClr val="000000">
                      <a:alpha val="38000"/>
                    </a:srgbClr>
                  </a:outerShdw>
                </a:effectLst>
              </a:rPr>
              <a:t>            кровь можно разделить  на фракции.</a:t>
            </a:r>
            <a:endParaRPr lang="ru-RU" sz="2400" b="1" dirty="0">
              <a:ln w="11430"/>
              <a:solidFill>
                <a:schemeClr val="bg1"/>
              </a:solidFill>
              <a:effectLst>
                <a:outerShdw blurRad="50800" dist="39000" dir="5460000" algn="tl">
                  <a:srgbClr val="000000">
                    <a:alpha val="38000"/>
                  </a:srgbClr>
                </a:outerShdw>
              </a:effectLst>
            </a:endParaRPr>
          </a:p>
        </p:txBody>
      </p:sp>
      <p:pic>
        <p:nvPicPr>
          <p:cNvPr id="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71736" y="1500174"/>
            <a:ext cx="4143404" cy="4000528"/>
          </a:xfrm>
          <a:prstGeom prst="rect">
            <a:avLst/>
          </a:prstGeom>
          <a:noFill/>
          <a:ln w="9525">
            <a:noFill/>
            <a:miter lim="800000"/>
            <a:headEnd/>
            <a:tailEnd/>
          </a:ln>
        </p:spPr>
      </p:pic>
      <p:pic>
        <p:nvPicPr>
          <p:cNvPr id="6"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86200" y="1447800"/>
            <a:ext cx="1509713" cy="4105276"/>
          </a:xfrm>
          <a:prstGeom prst="rect">
            <a:avLst/>
          </a:prstGeom>
          <a:noFill/>
          <a:ln w="9525">
            <a:noFill/>
            <a:miter lim="800000"/>
            <a:headEnd/>
            <a:tailEnd/>
          </a:ln>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par>
                          <p:cTn id="13" fill="hold">
                            <p:stCondLst>
                              <p:cond delay="2500"/>
                            </p:stCondLst>
                            <p:childTnLst>
                              <p:par>
                                <p:cTn id="14" presetID="53"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3000"/>
                            </p:stCondLst>
                            <p:childTnLst>
                              <p:par>
                                <p:cTn id="20" presetID="1" presetClass="exit" presetSubtype="0" fill="hold" nodeType="afterEffect">
                                  <p:stCondLst>
                                    <p:cond delay="2500"/>
                                  </p:stCondLst>
                                  <p:childTnLst>
                                    <p:set>
                                      <p:cBhvr>
                                        <p:cTn id="21" dur="1" fill="hold">
                                          <p:stCondLst>
                                            <p:cond delay="0"/>
                                          </p:stCondLst>
                                        </p:cTn>
                                        <p:tgtEl>
                                          <p:spTgt spid="6"/>
                                        </p:tgtEl>
                                        <p:attrNameLst>
                                          <p:attrName>style.visibility</p:attrName>
                                        </p:attrNameLst>
                                      </p:cBhvr>
                                      <p:to>
                                        <p:strVal val="hidden"/>
                                      </p:to>
                                    </p:set>
                                  </p:childTnLst>
                                </p:cTn>
                              </p:par>
                            </p:childTnLst>
                          </p:cTn>
                        </p:par>
                        <p:par>
                          <p:cTn id="22" fill="hold">
                            <p:stCondLst>
                              <p:cond delay="5500"/>
                            </p:stCondLst>
                            <p:childTnLst>
                              <p:par>
                                <p:cTn id="23" presetID="2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edge">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82042"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кругленный прямоугольник 2"/>
          <p:cNvSpPr/>
          <p:nvPr/>
        </p:nvSpPr>
        <p:spPr>
          <a:xfrm>
            <a:off x="1905000" y="1524000"/>
            <a:ext cx="5072098" cy="1000132"/>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scene3d>
            <a:camera prst="orthographicFront">
              <a:rot lat="0" lon="0" rev="0"/>
            </a:camera>
            <a:lightRig rig="threePt" dir="t">
              <a:rot lat="0" lon="0" rev="1200000"/>
            </a:lightRig>
          </a:scene3d>
          <a:sp3d>
            <a:bevelT w="63500" h="25400" prst="artDeco"/>
          </a:sp3d>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sz="2400" dirty="0">
              <a:solidFill>
                <a:schemeClr val="tx1"/>
              </a:solidFill>
            </a:endParaRPr>
          </a:p>
        </p:txBody>
      </p:sp>
      <p:sp>
        <p:nvSpPr>
          <p:cNvPr id="4" name="Скругленный прямоугольник 3"/>
          <p:cNvSpPr/>
          <p:nvPr/>
        </p:nvSpPr>
        <p:spPr>
          <a:xfrm>
            <a:off x="500034" y="3000372"/>
            <a:ext cx="2428892" cy="1071570"/>
          </a:xfrm>
          <a:prstGeom prst="roundRect">
            <a:avLst/>
          </a:prstGeom>
          <a:solidFill>
            <a:schemeClr val="bg2">
              <a:lumMod val="75000"/>
            </a:schemeClr>
          </a:solidFill>
          <a:ln w="38100">
            <a:noFill/>
          </a:ln>
          <a:scene3d>
            <a:camera prst="orthographicFront">
              <a:rot lat="0" lon="0" rev="0"/>
            </a:camera>
            <a:lightRig rig="threePt" dir="t">
              <a:rot lat="0" lon="0" rev="1200000"/>
            </a:lightRig>
          </a:scene3d>
          <a:sp3d>
            <a:bevelT w="63500" h="25400" prst="artDeco"/>
          </a:sp3d>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b="1" dirty="0">
              <a:solidFill>
                <a:schemeClr val="bg2">
                  <a:lumMod val="10000"/>
                </a:schemeClr>
              </a:solidFill>
              <a:effectLst>
                <a:outerShdw blurRad="38100" dist="38100" dir="2700000" algn="tl">
                  <a:srgbClr val="000000">
                    <a:alpha val="43137"/>
                  </a:srgbClr>
                </a:outerShdw>
              </a:effectLst>
            </a:endParaRPr>
          </a:p>
        </p:txBody>
      </p:sp>
      <p:sp>
        <p:nvSpPr>
          <p:cNvPr id="5" name="Скругленный прямоугольник 4"/>
          <p:cNvSpPr/>
          <p:nvPr/>
        </p:nvSpPr>
        <p:spPr>
          <a:xfrm>
            <a:off x="6072198" y="3000372"/>
            <a:ext cx="2571736" cy="1071570"/>
          </a:xfrm>
          <a:prstGeom prst="roundRect">
            <a:avLst/>
          </a:prstGeom>
          <a:solidFill>
            <a:schemeClr val="bg2">
              <a:lumMod val="50000"/>
            </a:schemeClr>
          </a:solidFill>
          <a:ln w="38100">
            <a:solidFill>
              <a:schemeClr val="bg2">
                <a:lumMod val="50000"/>
              </a:schemeClr>
            </a:solidFill>
          </a:ln>
          <a:scene3d>
            <a:camera prst="orthographicFront">
              <a:rot lat="0" lon="0" rev="0"/>
            </a:camera>
            <a:lightRig rig="threePt" dir="t">
              <a:rot lat="0" lon="0" rev="1200000"/>
            </a:lightRig>
          </a:scene3d>
          <a:sp3d>
            <a:bevelT w="63500" h="25400" prst="artDeco"/>
          </a:sp3d>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ru-RU" sz="2000" dirty="0">
              <a:solidFill>
                <a:schemeClr val="bg2">
                  <a:lumMod val="50000"/>
                </a:schemeClr>
              </a:solidFill>
              <a:effectLst>
                <a:outerShdw blurRad="38100" dist="38100" dir="2700000" algn="tl">
                  <a:srgbClr val="000000">
                    <a:alpha val="43137"/>
                  </a:srgbClr>
                </a:outerShdw>
              </a:effectLst>
            </a:endParaRPr>
          </a:p>
        </p:txBody>
      </p:sp>
      <p:sp>
        <p:nvSpPr>
          <p:cNvPr id="6" name="TextBox 5"/>
          <p:cNvSpPr txBox="1"/>
          <p:nvPr/>
        </p:nvSpPr>
        <p:spPr>
          <a:xfrm>
            <a:off x="3048000" y="1600200"/>
            <a:ext cx="2714625" cy="70802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b="1" dirty="0">
                <a:ln w="11430"/>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path path="circle">
                    <a:fillToRect l="50000" t="50000" r="50000" b="50000"/>
                  </a:path>
                  <a:tileRect/>
                </a:gradFill>
                <a:effectLst>
                  <a:outerShdw blurRad="50800" dist="39000" dir="5460000" algn="tl">
                    <a:srgbClr val="000000">
                      <a:alpha val="38000"/>
                    </a:srgbClr>
                  </a:outerShdw>
                </a:effectLst>
              </a:rPr>
              <a:t>          </a:t>
            </a:r>
            <a:r>
              <a:rPr lang="ru-RU" sz="4000" b="1" dirty="0">
                <a:ln w="11430"/>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path path="circle">
                    <a:fillToRect l="50000" t="50000" r="50000" b="50000"/>
                  </a:path>
                  <a:tileRect/>
                </a:gradFill>
                <a:effectLst>
                  <a:outerShdw blurRad="50800" dist="39000" dir="5460000" algn="tl">
                    <a:srgbClr val="000000">
                      <a:alpha val="38000"/>
                    </a:srgbClr>
                  </a:outerShdw>
                </a:effectLst>
                <a:latin typeface="Arial" pitchFamily="34" charset="0"/>
                <a:cs typeface="Arial" pitchFamily="34" charset="0"/>
              </a:rPr>
              <a:t>Кровь</a:t>
            </a:r>
            <a:endParaRPr lang="ru-RU" b="1" dirty="0">
              <a:ln w="11430"/>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path path="circle">
                  <a:fillToRect l="50000" t="50000" r="50000" b="50000"/>
                </a:path>
                <a:tileRect/>
              </a:gradFill>
              <a:effectLst>
                <a:outerShdw blurRad="50800" dist="39000" dir="5460000" algn="tl">
                  <a:srgbClr val="000000">
                    <a:alpha val="38000"/>
                  </a:srgbClr>
                </a:outerShdw>
              </a:effectLst>
            </a:endParaRPr>
          </a:p>
        </p:txBody>
      </p:sp>
      <p:sp>
        <p:nvSpPr>
          <p:cNvPr id="7" name="TextBox 6"/>
          <p:cNvSpPr txBox="1"/>
          <p:nvPr/>
        </p:nvSpPr>
        <p:spPr>
          <a:xfrm>
            <a:off x="6286512" y="3071810"/>
            <a:ext cx="2286000" cy="830263"/>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400" b="1" dirty="0">
                <a:ln w="11430"/>
                <a:solidFill>
                  <a:schemeClr val="bg2">
                    <a:lumMod val="90000"/>
                  </a:schemeClr>
                </a:solidFill>
                <a:effectLst>
                  <a:outerShdw blurRad="50800" dist="39000" dir="5460000" algn="tl">
                    <a:srgbClr val="000000">
                      <a:alpha val="38000"/>
                    </a:srgbClr>
                  </a:outerShdw>
                </a:effectLst>
                <a:latin typeface="Arial" pitchFamily="34" charset="0"/>
                <a:cs typeface="Arial" pitchFamily="34" charset="0"/>
              </a:rPr>
              <a:t>Форменные</a:t>
            </a:r>
          </a:p>
          <a:p>
            <a:pPr>
              <a:defRPr/>
            </a:pPr>
            <a:r>
              <a:rPr lang="ru-RU" sz="2400" b="1" dirty="0">
                <a:ln w="11430"/>
                <a:solidFill>
                  <a:schemeClr val="bg2">
                    <a:lumMod val="90000"/>
                  </a:schemeClr>
                </a:solidFill>
                <a:effectLst>
                  <a:outerShdw blurRad="50800" dist="39000" dir="5460000" algn="tl">
                    <a:srgbClr val="000000">
                      <a:alpha val="38000"/>
                    </a:srgbClr>
                  </a:outerShdw>
                </a:effectLst>
                <a:latin typeface="Arial" pitchFamily="34" charset="0"/>
                <a:cs typeface="Arial" pitchFamily="34" charset="0"/>
              </a:rPr>
              <a:t>  элементы</a:t>
            </a:r>
          </a:p>
        </p:txBody>
      </p:sp>
      <p:sp>
        <p:nvSpPr>
          <p:cNvPr id="8" name="TextBox 7"/>
          <p:cNvSpPr txBox="1"/>
          <p:nvPr/>
        </p:nvSpPr>
        <p:spPr>
          <a:xfrm>
            <a:off x="571472" y="3143248"/>
            <a:ext cx="2143125" cy="58420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32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   </a:t>
            </a:r>
            <a:r>
              <a:rPr lang="ru-RU" sz="3200" b="1" dirty="0">
                <a:ln w="11430"/>
                <a:solidFill>
                  <a:schemeClr val="bg2">
                    <a:lumMod val="25000"/>
                  </a:schemeClr>
                </a:solidFill>
                <a:effectLst>
                  <a:outerShdw blurRad="50800" dist="39000" dir="5460000" algn="tl">
                    <a:srgbClr val="000000">
                      <a:alpha val="38000"/>
                    </a:srgbClr>
                  </a:outerShdw>
                </a:effectLst>
                <a:latin typeface="Arial" pitchFamily="34" charset="0"/>
                <a:cs typeface="Arial" pitchFamily="34" charset="0"/>
              </a:rPr>
              <a:t>Плазма</a:t>
            </a:r>
          </a:p>
        </p:txBody>
      </p:sp>
      <p:sp>
        <p:nvSpPr>
          <p:cNvPr id="9" name="Стрелка вниз 8"/>
          <p:cNvSpPr/>
          <p:nvPr/>
        </p:nvSpPr>
        <p:spPr>
          <a:xfrm>
            <a:off x="2214546" y="2571744"/>
            <a:ext cx="428625"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grpSp>
        <p:nvGrpSpPr>
          <p:cNvPr id="10" name="Группа 19"/>
          <p:cNvGrpSpPr>
            <a:grpSpLocks/>
          </p:cNvGrpSpPr>
          <p:nvPr/>
        </p:nvGrpSpPr>
        <p:grpSpPr bwMode="auto">
          <a:xfrm>
            <a:off x="2571736" y="4214818"/>
            <a:ext cx="4051300" cy="2000250"/>
            <a:chOff x="2857488" y="1071546"/>
            <a:chExt cx="4286188" cy="2071702"/>
          </a:xfrm>
        </p:grpSpPr>
        <p:sp>
          <p:nvSpPr>
            <p:cNvPr id="11" name="Скругленный прямоугольник 10"/>
            <p:cNvSpPr/>
            <p:nvPr/>
          </p:nvSpPr>
          <p:spPr>
            <a:xfrm>
              <a:off x="2857488" y="1071546"/>
              <a:ext cx="4286188" cy="2071702"/>
            </a:xfrm>
            <a:prstGeom prst="roundRect">
              <a:avLst/>
            </a:prstGeom>
            <a:solidFill>
              <a:schemeClr val="bg1">
                <a:lumMod val="95000"/>
                <a:alpha val="18824"/>
              </a:schemeClr>
            </a:solidFill>
            <a:ln>
              <a:solidFill>
                <a:schemeClr val="bg1">
                  <a:lumMod val="95000"/>
                </a:schemeClr>
              </a:solid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graphicFrame>
          <p:nvGraphicFramePr>
            <p:cNvPr id="12" name="Диаграмма 21"/>
            <p:cNvGraphicFramePr>
              <a:graphicFrameLocks/>
            </p:cNvGraphicFramePr>
            <p:nvPr/>
          </p:nvGraphicFramePr>
          <p:xfrm>
            <a:off x="3915606" y="1515485"/>
            <a:ext cx="1948309" cy="1031853"/>
          </p:xfrm>
          <a:graphic>
            <a:graphicData uri="http://schemas.openxmlformats.org/presentationml/2006/ole">
              <mc:AlternateContent xmlns:mc="http://schemas.openxmlformats.org/markup-compatibility/2006">
                <mc:Choice xmlns:v="urn:schemas-microsoft-com:vml" Requires="v">
                  <p:oleObj spid="_x0000_s1027" r:id="rId4" imgW="1841152" imgH="993734" progId="Excel.Sheet.8">
                    <p:embed/>
                  </p:oleObj>
                </mc:Choice>
                <mc:Fallback>
                  <p:oleObj r:id="rId4" imgW="1841152" imgH="993734" progId="Excel.Sheet.8">
                    <p:embed/>
                    <p:pic>
                      <p:nvPicPr>
                        <p:cNvPr id="0" name="Диаграмма 2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5606" y="1515485"/>
                          <a:ext cx="1948309" cy="10318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Box 12"/>
            <p:cNvSpPr txBox="1"/>
            <p:nvPr/>
          </p:nvSpPr>
          <p:spPr>
            <a:xfrm>
              <a:off x="3072470" y="1214592"/>
              <a:ext cx="4017491" cy="381456"/>
            </a:xfrm>
            <a:prstGeom prst="rect">
              <a:avLst/>
            </a:prstGeom>
            <a:noFill/>
            <a:scene3d>
              <a:camera prst="orthographicFront"/>
              <a:lightRig rig="flat" dir="tl">
                <a:rot lat="0" lon="0" rev="6600000"/>
              </a:lightRig>
            </a:scene3d>
            <a:sp3d>
              <a:bevelT w="101600" prst="riblet"/>
            </a:sp3d>
          </p:spPr>
          <p:txBody>
            <a:bodyPr wrap="square">
              <a:spAutoFit/>
              <a:sp3d extrusionH="25400" contourW="8890">
                <a:bevelT w="38100" h="31750"/>
                <a:contourClr>
                  <a:schemeClr val="accent2">
                    <a:shade val="75000"/>
                  </a:schemeClr>
                </a:contourClr>
              </a:sp3d>
            </a:bodyPr>
            <a:lstStyle/>
            <a:p>
              <a:pPr>
                <a:defRPr/>
              </a:pPr>
              <a:r>
                <a:rPr lang="ru-RU"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Форменные элементы (40-50%)</a:t>
              </a:r>
            </a:p>
          </p:txBody>
        </p:sp>
        <p:sp>
          <p:nvSpPr>
            <p:cNvPr id="14" name="TextBox 13"/>
            <p:cNvSpPr txBox="1"/>
            <p:nvPr/>
          </p:nvSpPr>
          <p:spPr>
            <a:xfrm>
              <a:off x="3688866" y="2551344"/>
              <a:ext cx="2418556" cy="381456"/>
            </a:xfrm>
            <a:prstGeom prst="rect">
              <a:avLst/>
            </a:prstGeom>
            <a:noFill/>
            <a:scene3d>
              <a:camera prst="orthographicFront"/>
              <a:lightRig rig="flat" dir="tl">
                <a:rot lat="0" lon="0" rev="6600000"/>
              </a:lightRig>
            </a:scene3d>
            <a:sp3d>
              <a:bevelT w="101600" prst="riblet"/>
            </a:sp3d>
          </p:spPr>
          <p:txBody>
            <a:bodyPr wrap="square">
              <a:spAutoFit/>
              <a:sp3d extrusionH="25400" contourW="8890">
                <a:bevelT w="38100" h="31750"/>
                <a:contourClr>
                  <a:schemeClr val="accent2">
                    <a:shade val="75000"/>
                  </a:schemeClr>
                </a:contourClr>
              </a:sp3d>
            </a:bodyPr>
            <a:lstStyle/>
            <a:p>
              <a:pPr>
                <a:defRPr/>
              </a:pPr>
              <a:r>
                <a:rPr lang="ru-RU" b="1" dirty="0">
                  <a:ln w="11430"/>
                  <a:solidFill>
                    <a:schemeClr val="bg2">
                      <a:lumMod val="25000"/>
                    </a:schemeClr>
                  </a:solidFill>
                  <a:effectLst>
                    <a:outerShdw blurRad="50800" dist="39000" dir="5460000" algn="tl">
                      <a:srgbClr val="000000">
                        <a:alpha val="38000"/>
                      </a:srgbClr>
                    </a:outerShdw>
                  </a:effectLst>
                  <a:latin typeface="Arial" pitchFamily="34" charset="0"/>
                  <a:cs typeface="Arial" pitchFamily="34" charset="0"/>
                </a:rPr>
                <a:t>Плазма (60-50%)</a:t>
              </a:r>
            </a:p>
          </p:txBody>
        </p:sp>
      </p:grpSp>
      <p:sp>
        <p:nvSpPr>
          <p:cNvPr id="15" name="Прямоугольник 14"/>
          <p:cNvSpPr/>
          <p:nvPr/>
        </p:nvSpPr>
        <p:spPr>
          <a:xfrm>
            <a:off x="1643042" y="500042"/>
            <a:ext cx="5857072" cy="923330"/>
          </a:xfrm>
          <a:prstGeom prst="rect">
            <a:avLst/>
          </a:prstGeom>
          <a:noFill/>
        </p:spPr>
        <p:txBody>
          <a:bodyPr wrap="none">
            <a:prstTxWarp prst="textDoubleWave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solidFill>
                  <a:srgbClr val="C00000"/>
                </a:solidFill>
                <a:effectLst>
                  <a:outerShdw blurRad="50800" dist="39000" dir="5460000" algn="tl">
                    <a:srgbClr val="000000">
                      <a:alpha val="38000"/>
                    </a:srgbClr>
                  </a:outerShdw>
                </a:effectLst>
              </a:rPr>
              <a:t>Состав крови.</a:t>
            </a:r>
          </a:p>
        </p:txBody>
      </p:sp>
      <p:sp>
        <p:nvSpPr>
          <p:cNvPr id="16" name="Стрелка вниз 15"/>
          <p:cNvSpPr/>
          <p:nvPr/>
        </p:nvSpPr>
        <p:spPr>
          <a:xfrm>
            <a:off x="6215074" y="2571744"/>
            <a:ext cx="428625"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7"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1500"/>
                            </p:stCondLst>
                            <p:childTnLst>
                              <p:par>
                                <p:cTn id="16" presetID="17"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8" presetClass="entr" presetSubtype="16"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diamond(in)">
                                      <p:cBhvr>
                                        <p:cTn id="34" dur="2000"/>
                                        <p:tgtEl>
                                          <p:spTgt spid="4"/>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amond(in)">
                                      <p:cBhvr>
                                        <p:cTn id="37" dur="2000"/>
                                        <p:tgtEl>
                                          <p:spTgt spid="5"/>
                                        </p:tgtEl>
                                      </p:cBhvr>
                                    </p:animEffect>
                                  </p:childTnLst>
                                </p:cTn>
                              </p:par>
                            </p:childTnLst>
                          </p:cTn>
                        </p:par>
                        <p:par>
                          <p:cTn id="38" fill="hold">
                            <p:stCondLst>
                              <p:cond delay="5000"/>
                            </p:stCondLst>
                            <p:childTnLst>
                              <p:par>
                                <p:cTn id="39" presetID="17" presetClass="entr" presetSubtype="1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strVal val="#ppt_h"/>
                                          </p:val>
                                        </p:tav>
                                        <p:tav tm="100000">
                                          <p:val>
                                            <p:strVal val="#ppt_h"/>
                                          </p:val>
                                        </p:tav>
                                      </p:tavLst>
                                    </p:anim>
                                  </p:childTnLst>
                                </p:cTn>
                              </p:par>
                            </p:childTnLst>
                          </p:cTn>
                        </p:par>
                        <p:par>
                          <p:cTn id="47" fill="hold">
                            <p:stCondLst>
                              <p:cond delay="5500"/>
                            </p:stCondLst>
                            <p:childTnLst>
                              <p:par>
                                <p:cTn id="48" presetID="20"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edge">
                                      <p:cBhvr>
                                        <p:cTn id="5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642910" y="1428736"/>
            <a:ext cx="3714776" cy="1357322"/>
          </a:xfrm>
          <a:prstGeom prst="rect">
            <a:avLst/>
          </a:prstGeom>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4" name="TextBox 3"/>
          <p:cNvSpPr txBox="1"/>
          <p:nvPr/>
        </p:nvSpPr>
        <p:spPr>
          <a:xfrm>
            <a:off x="785786" y="1428736"/>
            <a:ext cx="3857652" cy="1077218"/>
          </a:xfrm>
          <a:prstGeom prst="rect">
            <a:avLst/>
          </a:prstGeom>
          <a:noFill/>
          <a:scene3d>
            <a:camera prst="orthographicFront"/>
            <a:lightRig rig="threePt" dir="t"/>
          </a:scene3d>
          <a:sp3d>
            <a:bevelT w="139700" h="139700" prst="divot"/>
          </a:sp3d>
        </p:spPr>
        <p:txBody>
          <a:bodyPr>
            <a:spAutoFit/>
          </a:bodyPr>
          <a:lstStyle/>
          <a:p>
            <a:pPr>
              <a:defRPr/>
            </a:pPr>
            <a:r>
              <a:rPr lang="ru-RU" sz="3200" b="1" dirty="0">
                <a:solidFill>
                  <a:schemeClr val="bg2">
                    <a:lumMod val="75000"/>
                  </a:schemeClr>
                </a:solidFill>
                <a:effectLst>
                  <a:outerShdw blurRad="38100" dist="38100" dir="2700000" algn="tl">
                    <a:srgbClr val="000000">
                      <a:alpha val="43137"/>
                    </a:srgbClr>
                  </a:outerShdw>
                </a:effectLst>
                <a:latin typeface="Arial" pitchFamily="34" charset="0"/>
                <a:cs typeface="Arial" pitchFamily="34" charset="0"/>
              </a:rPr>
              <a:t>Неорганические </a:t>
            </a:r>
          </a:p>
          <a:p>
            <a:pPr>
              <a:defRPr/>
            </a:pPr>
            <a:r>
              <a:rPr lang="ru-RU" sz="3200" b="1" dirty="0">
                <a:solidFill>
                  <a:schemeClr val="bg2">
                    <a:lumMod val="75000"/>
                  </a:schemeClr>
                </a:solidFill>
                <a:effectLst>
                  <a:outerShdw blurRad="38100" dist="38100" dir="2700000" algn="tl">
                    <a:srgbClr val="000000">
                      <a:alpha val="43137"/>
                    </a:srgbClr>
                  </a:outerShdw>
                </a:effectLst>
                <a:latin typeface="Arial" pitchFamily="34" charset="0"/>
                <a:cs typeface="Arial" pitchFamily="34" charset="0"/>
              </a:rPr>
              <a:t>      вещества</a:t>
            </a:r>
          </a:p>
        </p:txBody>
      </p:sp>
      <p:sp>
        <p:nvSpPr>
          <p:cNvPr id="5" name="Прямоугольник 4"/>
          <p:cNvSpPr/>
          <p:nvPr/>
        </p:nvSpPr>
        <p:spPr>
          <a:xfrm>
            <a:off x="4857752" y="1428736"/>
            <a:ext cx="3643338" cy="1357322"/>
          </a:xfrm>
          <a:prstGeom prst="rect">
            <a:avLst/>
          </a:prstGeom>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6" name="TextBox 5"/>
          <p:cNvSpPr txBox="1"/>
          <p:nvPr/>
        </p:nvSpPr>
        <p:spPr>
          <a:xfrm>
            <a:off x="5072063" y="1428750"/>
            <a:ext cx="3786187" cy="1077913"/>
          </a:xfrm>
          <a:prstGeom prst="rect">
            <a:avLst/>
          </a:prstGeom>
          <a:noFill/>
        </p:spPr>
        <p:txBody>
          <a:bodyPr>
            <a:spAutoFit/>
          </a:bodyPr>
          <a:lstStyle/>
          <a:p>
            <a:pPr>
              <a:defRPr/>
            </a:pPr>
            <a:r>
              <a:rPr lang="ru-RU" sz="3200" b="1" dirty="0">
                <a:solidFill>
                  <a:schemeClr val="bg2">
                    <a:lumMod val="75000"/>
                  </a:schemeClr>
                </a:solidFill>
                <a:effectLst>
                  <a:outerShdw blurRad="38100" dist="38100" dir="2700000" algn="tl">
                    <a:srgbClr val="000000">
                      <a:alpha val="43137"/>
                    </a:srgbClr>
                  </a:outerShdw>
                </a:effectLst>
                <a:latin typeface="Arial" pitchFamily="34" charset="0"/>
                <a:cs typeface="Arial" pitchFamily="34" charset="0"/>
              </a:rPr>
              <a:t>Органические   </a:t>
            </a:r>
          </a:p>
          <a:p>
            <a:pPr>
              <a:defRPr/>
            </a:pPr>
            <a:r>
              <a:rPr lang="ru-RU" sz="3200" b="1" dirty="0">
                <a:solidFill>
                  <a:schemeClr val="bg2">
                    <a:lumMod val="75000"/>
                  </a:schemeClr>
                </a:solidFill>
                <a:effectLst>
                  <a:outerShdw blurRad="38100" dist="38100" dir="2700000" algn="tl">
                    <a:srgbClr val="000000">
                      <a:alpha val="43137"/>
                    </a:srgbClr>
                  </a:outerShdw>
                </a:effectLst>
                <a:latin typeface="Arial" pitchFamily="34" charset="0"/>
                <a:cs typeface="Arial" pitchFamily="34" charset="0"/>
              </a:rPr>
              <a:t>    вещества</a:t>
            </a:r>
          </a:p>
        </p:txBody>
      </p:sp>
      <p:sp>
        <p:nvSpPr>
          <p:cNvPr id="7" name="Прямоугольник 6"/>
          <p:cNvSpPr/>
          <p:nvPr/>
        </p:nvSpPr>
        <p:spPr>
          <a:xfrm>
            <a:off x="500063" y="2928938"/>
            <a:ext cx="3500437" cy="646112"/>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nSpc>
                <a:spcPct val="90000"/>
              </a:lnSpc>
              <a:spcBef>
                <a:spcPct val="20000"/>
              </a:spcBef>
              <a:buFont typeface="Wingdings" pitchFamily="2" charset="2"/>
              <a:buChar char="v"/>
              <a:defRPr/>
            </a:pPr>
            <a:r>
              <a:rPr lang="ru-RU" sz="40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Вода</a:t>
            </a:r>
          </a:p>
        </p:txBody>
      </p:sp>
      <p:sp>
        <p:nvSpPr>
          <p:cNvPr id="8" name="Прямоугольник 7"/>
          <p:cNvSpPr/>
          <p:nvPr/>
        </p:nvSpPr>
        <p:spPr>
          <a:xfrm>
            <a:off x="500063" y="3500438"/>
            <a:ext cx="4286250" cy="1200150"/>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nSpc>
                <a:spcPct val="90000"/>
              </a:lnSpc>
              <a:spcBef>
                <a:spcPct val="20000"/>
              </a:spcBef>
              <a:buFont typeface="Wingdings" pitchFamily="2" charset="2"/>
              <a:buChar char="v"/>
              <a:defRPr/>
            </a:pPr>
            <a:r>
              <a:rPr lang="ru-RU" sz="40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Минеральные</a:t>
            </a:r>
            <a:r>
              <a:rPr lang="ru-RU"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40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вещества </a:t>
            </a:r>
          </a:p>
        </p:txBody>
      </p:sp>
      <p:sp>
        <p:nvSpPr>
          <p:cNvPr id="9" name="Прямоугольник 8"/>
          <p:cNvSpPr/>
          <p:nvPr/>
        </p:nvSpPr>
        <p:spPr>
          <a:xfrm>
            <a:off x="4786314" y="2857496"/>
            <a:ext cx="3122613" cy="646113"/>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nSpc>
                <a:spcPct val="90000"/>
              </a:lnSpc>
              <a:spcBef>
                <a:spcPct val="20000"/>
              </a:spcBef>
              <a:buFont typeface="Wingdings" pitchFamily="2" charset="2"/>
              <a:buChar char="v"/>
              <a:defRPr/>
            </a:pPr>
            <a:r>
              <a:rPr lang="ru-RU" sz="40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Углеводы</a:t>
            </a:r>
          </a:p>
        </p:txBody>
      </p:sp>
      <p:sp>
        <p:nvSpPr>
          <p:cNvPr id="10" name="Прямоугольник 9"/>
          <p:cNvSpPr/>
          <p:nvPr/>
        </p:nvSpPr>
        <p:spPr>
          <a:xfrm>
            <a:off x="4786314" y="3429000"/>
            <a:ext cx="2312987" cy="646113"/>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nSpc>
                <a:spcPct val="90000"/>
              </a:lnSpc>
              <a:spcBef>
                <a:spcPct val="20000"/>
              </a:spcBef>
              <a:buFont typeface="Wingdings" pitchFamily="2" charset="2"/>
              <a:buChar char="v"/>
              <a:defRPr/>
            </a:pPr>
            <a:r>
              <a:rPr lang="ru-RU" sz="40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Жиры </a:t>
            </a:r>
          </a:p>
        </p:txBody>
      </p:sp>
      <p:sp>
        <p:nvSpPr>
          <p:cNvPr id="11" name="Прямоугольник 10"/>
          <p:cNvSpPr/>
          <p:nvPr/>
        </p:nvSpPr>
        <p:spPr>
          <a:xfrm>
            <a:off x="0" y="428604"/>
            <a:ext cx="9215502" cy="830997"/>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4800" b="1" dirty="0">
                <a:ln w="11430"/>
                <a:solidFill>
                  <a:srgbClr val="C00000"/>
                </a:solidFill>
                <a:effectLst>
                  <a:outerShdw blurRad="50800" dist="39000" dir="5460000" algn="tl">
                    <a:srgbClr val="000000">
                      <a:alpha val="38000"/>
                    </a:srgbClr>
                  </a:outerShdw>
                </a:effectLst>
              </a:rPr>
              <a:t>Состав плазмы крови</a:t>
            </a:r>
          </a:p>
        </p:txBody>
      </p:sp>
      <p:pic>
        <p:nvPicPr>
          <p:cNvPr id="12" name="Picture 2"/>
          <p:cNvPicPr>
            <a:picLocks noChangeAspect="1" noChangeArrowheads="1"/>
          </p:cNvPicPr>
          <p:nvPr/>
        </p:nvPicPr>
        <p:blipFill>
          <a:blip r:embed="rId2" cstate="print"/>
          <a:srcRect/>
          <a:stretch>
            <a:fillRect/>
          </a:stretch>
        </p:blipFill>
        <p:spPr bwMode="auto">
          <a:xfrm>
            <a:off x="381000" y="4648200"/>
            <a:ext cx="3643338" cy="1962914"/>
          </a:xfrm>
          <a:prstGeom prst="roundRect">
            <a:avLst>
              <a:gd name="adj" fmla="val 8594"/>
            </a:avLst>
          </a:prstGeom>
          <a:solidFill>
            <a:srgbClr val="FFFFFF">
              <a:shade val="85000"/>
            </a:srgbClr>
          </a:solidFill>
          <a:ln w="57150">
            <a:solidFill>
              <a:schemeClr val="bg2">
                <a:lumMod val="50000"/>
              </a:schemeClr>
            </a:solidFill>
          </a:ln>
          <a:effectLst>
            <a:reflection blurRad="12700" stA="38000" endPos="28000" dist="5000" dir="5400000" sy="-100000" algn="bl" rotWithShape="0"/>
          </a:effectLst>
        </p:spPr>
      </p:pic>
      <p:sp>
        <p:nvSpPr>
          <p:cNvPr id="13" name="TextBox 12"/>
          <p:cNvSpPr txBox="1"/>
          <p:nvPr/>
        </p:nvSpPr>
        <p:spPr>
          <a:xfrm>
            <a:off x="4800600" y="4069544"/>
            <a:ext cx="4038600" cy="278845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nSpc>
                <a:spcPct val="90000"/>
              </a:lnSpc>
              <a:spcBef>
                <a:spcPct val="20000"/>
              </a:spcBef>
              <a:buFont typeface="Wingdings" pitchFamily="2" charset="2"/>
              <a:buChar char="v"/>
              <a:defRPr/>
            </a:pPr>
            <a:r>
              <a:rPr lang="ru-RU" sz="4000" b="1" dirty="0" smtClean="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Белки </a:t>
            </a:r>
            <a:r>
              <a:rPr lang="ru-RU" sz="2400" b="1" dirty="0" smtClean="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a:t>
            </a:r>
            <a:r>
              <a:rPr lang="ru-RU" sz="2400" b="1" i="1" dirty="0" smtClean="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Растворимый белок фибриноген   превращающийся </a:t>
            </a:r>
            <a:endParaRPr lang="en-US" sz="2400" b="1" i="1" dirty="0" smtClean="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endParaRPr>
          </a:p>
          <a:p>
            <a:pPr marL="342900" indent="-342900">
              <a:lnSpc>
                <a:spcPct val="90000"/>
              </a:lnSpc>
              <a:spcBef>
                <a:spcPct val="20000"/>
              </a:spcBef>
              <a:defRPr/>
            </a:pPr>
            <a:r>
              <a:rPr lang="en-US" sz="2400" b="1" i="1" dirty="0" smtClean="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   </a:t>
            </a:r>
            <a:r>
              <a:rPr lang="ru-RU" sz="2400" b="1" i="1" dirty="0" smtClean="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в нерастворимый белок фибрин )</a:t>
            </a:r>
          </a:p>
          <a:p>
            <a:pPr marL="342900" indent="-342900">
              <a:lnSpc>
                <a:spcPct val="90000"/>
              </a:lnSpc>
              <a:spcBef>
                <a:spcPct val="20000"/>
              </a:spcBef>
              <a:defRPr/>
            </a:pPr>
            <a:endParaRPr lang="ru-RU" sz="2400" b="1" dirty="0">
              <a:ln w="11430"/>
              <a:solidFill>
                <a:schemeClr val="bg2">
                  <a:lumMod val="50000"/>
                </a:schemeClr>
              </a:solidFill>
              <a:effectLst>
                <a:outerShdw blurRad="50800" dist="39000" dir="5460000" algn="tl">
                  <a:srgbClr val="000000">
                    <a:alpha val="38000"/>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par>
                          <p:cTn id="16" fill="hold">
                            <p:stCondLst>
                              <p:cond delay="2500"/>
                            </p:stCondLst>
                            <p:childTnLst>
                              <p:par>
                                <p:cTn id="17" presetID="17"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53"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3500"/>
                            </p:stCondLst>
                            <p:childTnLst>
                              <p:par>
                                <p:cTn id="32" presetID="53"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4000"/>
                            </p:stCondLst>
                            <p:childTnLst>
                              <p:par>
                                <p:cTn id="38" presetID="53"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4500"/>
                            </p:stCondLst>
                            <p:childTnLst>
                              <p:par>
                                <p:cTn id="44" presetID="53"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5000"/>
                            </p:stCondLst>
                            <p:childTnLst>
                              <p:par>
                                <p:cTn id="50" presetID="53"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par>
                          <p:cTn id="55" fill="hold">
                            <p:stCondLst>
                              <p:cond delay="5500"/>
                            </p:stCondLst>
                            <p:childTnLst>
                              <p:par>
                                <p:cTn id="56" presetID="20"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edge">
                                      <p:cBhvr>
                                        <p:cTn id="5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8" grpId="0"/>
      <p:bldP spid="9" grpId="0"/>
      <p:bldP spid="10" grpId="0"/>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p:cNvSpPr txBox="1"/>
          <p:nvPr/>
        </p:nvSpPr>
        <p:spPr>
          <a:xfrm>
            <a:off x="533400" y="2438400"/>
            <a:ext cx="8382000" cy="3785652"/>
          </a:xfrm>
          <a:prstGeom prst="rect">
            <a:avLst/>
          </a:prstGeom>
          <a:noFill/>
        </p:spPr>
        <p:txBody>
          <a:bodyPr wrap="square" rtlCol="0">
            <a:spAutoFit/>
          </a:bodyPr>
          <a:lstStyle/>
          <a:p>
            <a:pPr marL="342900" indent="-342900" fontAlgn="base">
              <a:spcBef>
                <a:spcPct val="20000"/>
              </a:spcBef>
              <a:spcAft>
                <a:spcPct val="0"/>
              </a:spcAft>
              <a:buFont typeface="Wingdings" pitchFamily="2" charset="2"/>
              <a:buChar char="v"/>
              <a:defRPr/>
            </a:pPr>
            <a:r>
              <a:rPr lang="ru-RU" sz="2400" b="1" dirty="0" smtClean="0">
                <a:solidFill>
                  <a:schemeClr val="bg1">
                    <a:lumMod val="95000"/>
                  </a:schemeClr>
                </a:solidFill>
                <a:effectLst>
                  <a:outerShdw blurRad="38100" dist="38100" dir="2700000" algn="tl">
                    <a:srgbClr val="000000">
                      <a:alpha val="43137"/>
                    </a:srgbClr>
                  </a:outerShdw>
                </a:effectLst>
              </a:rPr>
              <a:t>0,85 – 0,9 % раствор хлорида натрия –  </a:t>
            </a:r>
            <a:r>
              <a:rPr lang="ru-RU" sz="2400" b="1" i="1" u="sng" dirty="0" smtClean="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effectLst>
                  <a:outerShdw blurRad="38100" dist="38100" dir="2700000" algn="tl">
                    <a:srgbClr val="000000">
                      <a:alpha val="43137"/>
                    </a:srgbClr>
                  </a:outerShdw>
                </a:effectLst>
              </a:rPr>
              <a:t>физиологический раствор</a:t>
            </a:r>
          </a:p>
          <a:p>
            <a:pPr marL="342900" lvl="0" indent="-342900" fontAlgn="base">
              <a:spcBef>
                <a:spcPct val="20000"/>
              </a:spcBef>
              <a:spcAft>
                <a:spcPct val="0"/>
              </a:spcAft>
              <a:buFont typeface="Wingdings" pitchFamily="2" charset="2"/>
              <a:buChar char="v"/>
              <a:defRPr/>
            </a:pPr>
            <a:r>
              <a:rPr lang="ru-RU" sz="2400" b="1" dirty="0" smtClean="0">
                <a:solidFill>
                  <a:schemeClr val="bg1">
                    <a:lumMod val="95000"/>
                  </a:schemeClr>
                </a:solidFill>
                <a:effectLst>
                  <a:outerShdw blurRad="38100" dist="38100" dir="2700000" algn="tl">
                    <a:srgbClr val="000000">
                      <a:alpha val="43137"/>
                    </a:srgbClr>
                  </a:outerShdw>
                </a:effectLst>
              </a:rPr>
              <a:t>Растворы, осмотическое давление                                                                                 которых такое же как у плазмы крови,                                              называют </a:t>
            </a:r>
            <a:r>
              <a:rPr lang="ru-RU" sz="2400" b="1" i="1" u="sng" dirty="0" smtClean="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effectLst>
                  <a:outerShdw blurRad="38100" dist="38100" dir="2700000" algn="tl">
                    <a:srgbClr val="000000">
                      <a:alpha val="43137"/>
                    </a:srgbClr>
                  </a:outerShdw>
                </a:effectLst>
              </a:rPr>
              <a:t>изотоническим.</a:t>
            </a:r>
            <a:r>
              <a:rPr lang="ru-RU" sz="2400" b="1" dirty="0" smtClean="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effectLst>
                  <a:outerShdw blurRad="38100" dist="38100" dir="2700000" algn="tl">
                    <a:srgbClr val="000000">
                      <a:alpha val="43137"/>
                    </a:srgbClr>
                  </a:outerShdw>
                </a:effectLst>
              </a:rPr>
              <a:t> </a:t>
            </a:r>
            <a:r>
              <a:rPr lang="ru-RU" sz="2400" b="1" dirty="0" smtClean="0">
                <a:solidFill>
                  <a:srgbClr val="C00000"/>
                </a:solidFill>
                <a:effectLst>
                  <a:outerShdw blurRad="38100" dist="38100" dir="2700000" algn="tl">
                    <a:srgbClr val="000000">
                      <a:alpha val="43137"/>
                    </a:srgbClr>
                  </a:outerShdw>
                </a:effectLst>
              </a:rPr>
              <a:t>    </a:t>
            </a:r>
            <a:r>
              <a:rPr lang="ru-RU" sz="2400" b="1" dirty="0" smtClean="0">
                <a:solidFill>
                  <a:schemeClr val="bg1">
                    <a:lumMod val="95000"/>
                  </a:schemeClr>
                </a:solidFill>
                <a:effectLst>
                  <a:outerShdw blurRad="38100" dist="38100" dir="2700000" algn="tl">
                    <a:srgbClr val="000000">
                      <a:alpha val="43137"/>
                    </a:srgbClr>
                  </a:outerShdw>
                </a:effectLst>
              </a:rPr>
              <a:t>                                                                 </a:t>
            </a:r>
          </a:p>
          <a:p>
            <a:pPr marL="342900" lvl="0" indent="-342900" fontAlgn="base">
              <a:spcBef>
                <a:spcPct val="20000"/>
              </a:spcBef>
              <a:spcAft>
                <a:spcPct val="0"/>
              </a:spcAft>
              <a:buFont typeface="Wingdings" pitchFamily="2" charset="2"/>
              <a:buChar char="v"/>
              <a:defRPr/>
            </a:pPr>
            <a:r>
              <a:rPr lang="ru-RU" sz="2400" b="1" dirty="0" smtClean="0">
                <a:solidFill>
                  <a:schemeClr val="bg1">
                    <a:lumMod val="95000"/>
                  </a:schemeClr>
                </a:solidFill>
                <a:effectLst>
                  <a:outerShdw blurRad="38100" dist="38100" dir="2700000" algn="tl">
                    <a:srgbClr val="000000">
                      <a:alpha val="43137"/>
                    </a:srgbClr>
                  </a:outerShdw>
                </a:effectLst>
              </a:rPr>
              <a:t>Растворы с большим осмотическим </a:t>
            </a:r>
          </a:p>
          <a:p>
            <a:pPr marL="342900" lvl="0" indent="-342900" fontAlgn="base">
              <a:spcBef>
                <a:spcPct val="20000"/>
              </a:spcBef>
              <a:spcAft>
                <a:spcPct val="0"/>
              </a:spcAft>
              <a:defRPr/>
            </a:pPr>
            <a:r>
              <a:rPr lang="ru-RU" sz="2400" b="1" dirty="0" smtClean="0">
                <a:solidFill>
                  <a:schemeClr val="bg1">
                    <a:lumMod val="95000"/>
                  </a:schemeClr>
                </a:solidFill>
                <a:effectLst>
                  <a:outerShdw blurRad="38100" dist="38100" dir="2700000" algn="tl">
                    <a:srgbClr val="000000">
                      <a:alpha val="43137"/>
                    </a:srgbClr>
                  </a:outerShdw>
                </a:effectLst>
              </a:rPr>
              <a:t>     давлением, называются </a:t>
            </a:r>
            <a:r>
              <a:rPr lang="ru-RU" sz="2400" b="1" i="1" u="sng" dirty="0" smtClean="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38100" dist="38100" dir="2700000" algn="tl">
                    <a:srgbClr val="000000">
                      <a:alpha val="43137"/>
                    </a:srgbClr>
                  </a:outerShdw>
                </a:effectLst>
              </a:rPr>
              <a:t>гипертоническими. </a:t>
            </a:r>
          </a:p>
          <a:p>
            <a:pPr marL="342900" lvl="0" indent="-342900" fontAlgn="base">
              <a:spcBef>
                <a:spcPct val="20000"/>
              </a:spcBef>
              <a:spcAft>
                <a:spcPct val="0"/>
              </a:spcAft>
              <a:buFont typeface="Wingdings" pitchFamily="2" charset="2"/>
              <a:buChar char="v"/>
              <a:defRPr/>
            </a:pPr>
            <a:r>
              <a:rPr lang="ru-RU" sz="2400" b="1" dirty="0" smtClean="0">
                <a:solidFill>
                  <a:schemeClr val="bg1">
                    <a:lumMod val="95000"/>
                  </a:schemeClr>
                </a:solidFill>
                <a:effectLst>
                  <a:outerShdw blurRad="38100" dist="38100" dir="2700000" algn="tl">
                    <a:srgbClr val="000000">
                      <a:alpha val="43137"/>
                    </a:srgbClr>
                  </a:outerShdw>
                </a:effectLst>
              </a:rPr>
              <a:t>С меньшим -  </a:t>
            </a:r>
            <a:r>
              <a:rPr lang="ru-RU" sz="2400" b="1" i="1" u="sng" dirty="0" smtClean="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effectLst>
                  <a:outerShdw blurRad="38100" dist="38100" dir="2700000" algn="tl">
                    <a:srgbClr val="000000">
                      <a:alpha val="43137"/>
                    </a:srgbClr>
                  </a:outerShdw>
                </a:effectLst>
              </a:rPr>
              <a:t>гипотонические.</a:t>
            </a:r>
          </a:p>
          <a:p>
            <a:pPr marL="342900" lvl="0" indent="-342900" fontAlgn="base">
              <a:spcBef>
                <a:spcPct val="20000"/>
              </a:spcBef>
              <a:spcAft>
                <a:spcPct val="0"/>
              </a:spcAft>
              <a:buFont typeface="Wingdings" pitchFamily="2" charset="2"/>
              <a:buChar char="v"/>
              <a:defRPr/>
            </a:pPr>
            <a:endParaRPr lang="ru-RU" sz="2400" b="1" dirty="0" smtClean="0">
              <a:solidFill>
                <a:schemeClr val="bg1">
                  <a:lumMod val="95000"/>
                </a:schemeClr>
              </a:solidFill>
              <a:effectLst>
                <a:outerShdw blurRad="38100" dist="38100" dir="2700000" algn="tl">
                  <a:srgbClr val="000000">
                    <a:alpha val="43137"/>
                  </a:srgbClr>
                </a:outerShdw>
              </a:effectLst>
            </a:endParaRPr>
          </a:p>
        </p:txBody>
      </p:sp>
      <p:sp>
        <p:nvSpPr>
          <p:cNvPr id="4" name="TextBox 3"/>
          <p:cNvSpPr txBox="1"/>
          <p:nvPr/>
        </p:nvSpPr>
        <p:spPr>
          <a:xfrm>
            <a:off x="609600" y="533400"/>
            <a:ext cx="8763000" cy="193899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400" b="1" i="1" u="sng" dirty="0" smtClean="0">
                <a:ln w="11430"/>
                <a:solidFill>
                  <a:srgbClr val="C00000"/>
                </a:solidFill>
                <a:effectLst>
                  <a:outerShdw blurRad="50800" dist="39000" dir="5460000" algn="tl">
                    <a:srgbClr val="000000">
                      <a:alpha val="38000"/>
                    </a:srgbClr>
                  </a:outerShdw>
                </a:effectLst>
              </a:rPr>
              <a:t>Хлористый натрий </a:t>
            </a:r>
            <a:r>
              <a:rPr lang="ru-RU" sz="2400" b="1" dirty="0" smtClean="0">
                <a:ln w="11430"/>
                <a:solidFill>
                  <a:schemeClr val="bg1"/>
                </a:solidFill>
                <a:effectLst>
                  <a:outerShdw blurRad="50800" dist="39000" dir="5460000" algn="tl">
                    <a:srgbClr val="000000">
                      <a:alpha val="38000"/>
                    </a:srgbClr>
                  </a:outerShdw>
                </a:effectLst>
              </a:rPr>
              <a:t>содержится в плазме крови и </a:t>
            </a:r>
          </a:p>
          <a:p>
            <a:r>
              <a:rPr lang="ru-RU" sz="2400" b="1" dirty="0" smtClean="0">
                <a:ln w="11430"/>
                <a:solidFill>
                  <a:schemeClr val="bg1"/>
                </a:solidFill>
                <a:effectLst>
                  <a:outerShdw blurRad="50800" dist="39000" dir="5460000" algn="tl">
                    <a:srgbClr val="000000">
                      <a:alpha val="38000"/>
                    </a:srgbClr>
                  </a:outerShdw>
                </a:effectLst>
              </a:rPr>
              <a:t>тканевых жидкостях организма являясь важнейшим неорганическим компонентом, поддерживающим соответствующее </a:t>
            </a:r>
          </a:p>
          <a:p>
            <a:r>
              <a:rPr lang="ru-RU" sz="2400" b="1" i="1" u="sng" dirty="0" smtClean="0">
                <a:ln w="11430"/>
                <a:solidFill>
                  <a:srgbClr val="C00000"/>
                </a:solidFill>
                <a:effectLst>
                  <a:outerShdw blurRad="50800" dist="39000" dir="5460000" algn="tl">
                    <a:srgbClr val="000000">
                      <a:alpha val="38000"/>
                    </a:srgbClr>
                  </a:outerShdw>
                </a:effectLst>
              </a:rPr>
              <a:t>осмотическое давление плазмы крови</a:t>
            </a:r>
            <a:endParaRPr lang="ru-RU" sz="2400" b="1" dirty="0">
              <a:ln w="11430"/>
              <a:solidFill>
                <a:schemeClr val="bg1"/>
              </a:solidFill>
              <a:effectLst>
                <a:outerShdw blurRad="50800" dist="39000" dir="5460000" algn="tl">
                  <a:srgbClr val="000000">
                    <a:alpha val="38000"/>
                  </a:srgbClr>
                </a:outerShdw>
              </a:effectLst>
            </a:endParaRPr>
          </a:p>
        </p:txBody>
      </p:sp>
      <p:pic>
        <p:nvPicPr>
          <p:cNvPr id="25602" name="Picture 2"/>
          <p:cNvPicPr>
            <a:picLocks noChangeAspect="1" noChangeArrowheads="1"/>
          </p:cNvPicPr>
          <p:nvPr/>
        </p:nvPicPr>
        <p:blipFill>
          <a:blip r:embed="rId2" cstate="print"/>
          <a:srcRect/>
          <a:stretch>
            <a:fillRect/>
          </a:stretch>
        </p:blipFill>
        <p:spPr bwMode="auto">
          <a:xfrm>
            <a:off x="7543800" y="4038600"/>
            <a:ext cx="1200150" cy="1866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pic>
        <p:nvPicPr>
          <p:cNvPr id="25603" name="Picture 3"/>
          <p:cNvPicPr>
            <a:picLocks noChangeAspect="1" noChangeArrowheads="1"/>
          </p:cNvPicPr>
          <p:nvPr/>
        </p:nvPicPr>
        <p:blipFill>
          <a:blip r:embed="rId3" cstate="print"/>
          <a:srcRect/>
          <a:stretch>
            <a:fillRect/>
          </a:stretch>
        </p:blipFill>
        <p:spPr bwMode="auto">
          <a:xfrm>
            <a:off x="6477000" y="2895600"/>
            <a:ext cx="1133475" cy="167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pic>
        <p:nvPicPr>
          <p:cNvPr id="25604" name="Picture 4"/>
          <p:cNvPicPr>
            <a:picLocks noChangeAspect="1" noChangeArrowheads="1"/>
          </p:cNvPicPr>
          <p:nvPr/>
        </p:nvPicPr>
        <p:blipFill>
          <a:blip r:embed="rId4" cstate="print"/>
          <a:srcRect/>
          <a:stretch>
            <a:fillRect/>
          </a:stretch>
        </p:blipFill>
        <p:spPr bwMode="auto">
          <a:xfrm>
            <a:off x="5181600" y="5410200"/>
            <a:ext cx="1219200" cy="144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par>
                          <p:cTn id="13" fill="hold">
                            <p:stCondLst>
                              <p:cond delay="2500"/>
                            </p:stCondLst>
                            <p:childTnLst>
                              <p:par>
                                <p:cTn id="14" presetID="53" presetClass="entr" presetSubtype="0" fill="hold" nodeType="afterEffect">
                                  <p:stCondLst>
                                    <p:cond delay="0"/>
                                  </p:stCondLst>
                                  <p:childTnLst>
                                    <p:set>
                                      <p:cBhvr>
                                        <p:cTn id="15" dur="1" fill="hold">
                                          <p:stCondLst>
                                            <p:cond delay="0"/>
                                          </p:stCondLst>
                                        </p:cTn>
                                        <p:tgtEl>
                                          <p:spTgt spid="25603"/>
                                        </p:tgtEl>
                                        <p:attrNameLst>
                                          <p:attrName>style.visibility</p:attrName>
                                        </p:attrNameLst>
                                      </p:cBhvr>
                                      <p:to>
                                        <p:strVal val="visible"/>
                                      </p:to>
                                    </p:set>
                                    <p:anim calcmode="lin" valueType="num">
                                      <p:cBhvr>
                                        <p:cTn id="16" dur="500" fill="hold"/>
                                        <p:tgtEl>
                                          <p:spTgt spid="25603"/>
                                        </p:tgtEl>
                                        <p:attrNameLst>
                                          <p:attrName>ppt_w</p:attrName>
                                        </p:attrNameLst>
                                      </p:cBhvr>
                                      <p:tavLst>
                                        <p:tav tm="0">
                                          <p:val>
                                            <p:fltVal val="0"/>
                                          </p:val>
                                        </p:tav>
                                        <p:tav tm="100000">
                                          <p:val>
                                            <p:strVal val="#ppt_w"/>
                                          </p:val>
                                        </p:tav>
                                      </p:tavLst>
                                    </p:anim>
                                    <p:anim calcmode="lin" valueType="num">
                                      <p:cBhvr>
                                        <p:cTn id="17" dur="500" fill="hold"/>
                                        <p:tgtEl>
                                          <p:spTgt spid="25603"/>
                                        </p:tgtEl>
                                        <p:attrNameLst>
                                          <p:attrName>ppt_h</p:attrName>
                                        </p:attrNameLst>
                                      </p:cBhvr>
                                      <p:tavLst>
                                        <p:tav tm="0">
                                          <p:val>
                                            <p:fltVal val="0"/>
                                          </p:val>
                                        </p:tav>
                                        <p:tav tm="100000">
                                          <p:val>
                                            <p:strVal val="#ppt_h"/>
                                          </p:val>
                                        </p:tav>
                                      </p:tavLst>
                                    </p:anim>
                                    <p:animEffect transition="in" filter="fade">
                                      <p:cBhvr>
                                        <p:cTn id="18" dur="500"/>
                                        <p:tgtEl>
                                          <p:spTgt spid="25603"/>
                                        </p:tgtEl>
                                      </p:cBhvr>
                                    </p:animEffect>
                                  </p:childTnLst>
                                </p:cTn>
                              </p:par>
                              <p:par>
                                <p:cTn id="19" presetID="53" presetClass="entr" presetSubtype="0" fill="hold" nodeType="withEffect">
                                  <p:stCondLst>
                                    <p:cond delay="0"/>
                                  </p:stCondLst>
                                  <p:childTnLst>
                                    <p:set>
                                      <p:cBhvr>
                                        <p:cTn id="20" dur="1" fill="hold">
                                          <p:stCondLst>
                                            <p:cond delay="0"/>
                                          </p:stCondLst>
                                        </p:cTn>
                                        <p:tgtEl>
                                          <p:spTgt spid="25602"/>
                                        </p:tgtEl>
                                        <p:attrNameLst>
                                          <p:attrName>style.visibility</p:attrName>
                                        </p:attrNameLst>
                                      </p:cBhvr>
                                      <p:to>
                                        <p:strVal val="visible"/>
                                      </p:to>
                                    </p:set>
                                    <p:anim calcmode="lin" valueType="num">
                                      <p:cBhvr>
                                        <p:cTn id="21" dur="500" fill="hold"/>
                                        <p:tgtEl>
                                          <p:spTgt spid="25602"/>
                                        </p:tgtEl>
                                        <p:attrNameLst>
                                          <p:attrName>ppt_w</p:attrName>
                                        </p:attrNameLst>
                                      </p:cBhvr>
                                      <p:tavLst>
                                        <p:tav tm="0">
                                          <p:val>
                                            <p:fltVal val="0"/>
                                          </p:val>
                                        </p:tav>
                                        <p:tav tm="100000">
                                          <p:val>
                                            <p:strVal val="#ppt_w"/>
                                          </p:val>
                                        </p:tav>
                                      </p:tavLst>
                                    </p:anim>
                                    <p:anim calcmode="lin" valueType="num">
                                      <p:cBhvr>
                                        <p:cTn id="22" dur="500" fill="hold"/>
                                        <p:tgtEl>
                                          <p:spTgt spid="25602"/>
                                        </p:tgtEl>
                                        <p:attrNameLst>
                                          <p:attrName>ppt_h</p:attrName>
                                        </p:attrNameLst>
                                      </p:cBhvr>
                                      <p:tavLst>
                                        <p:tav tm="0">
                                          <p:val>
                                            <p:fltVal val="0"/>
                                          </p:val>
                                        </p:tav>
                                        <p:tav tm="100000">
                                          <p:val>
                                            <p:strVal val="#ppt_h"/>
                                          </p:val>
                                        </p:tav>
                                      </p:tavLst>
                                    </p:anim>
                                    <p:animEffect transition="in" filter="fade">
                                      <p:cBhvr>
                                        <p:cTn id="23" dur="500"/>
                                        <p:tgtEl>
                                          <p:spTgt spid="25602"/>
                                        </p:tgtEl>
                                      </p:cBhvr>
                                    </p:animEffect>
                                  </p:childTnLst>
                                </p:cTn>
                              </p:par>
                              <p:par>
                                <p:cTn id="24" presetID="53" presetClass="entr" presetSubtype="0" fill="hold" nodeType="withEffect">
                                  <p:stCondLst>
                                    <p:cond delay="0"/>
                                  </p:stCondLst>
                                  <p:childTnLst>
                                    <p:set>
                                      <p:cBhvr>
                                        <p:cTn id="25" dur="1" fill="hold">
                                          <p:stCondLst>
                                            <p:cond delay="0"/>
                                          </p:stCondLst>
                                        </p:cTn>
                                        <p:tgtEl>
                                          <p:spTgt spid="25604"/>
                                        </p:tgtEl>
                                        <p:attrNameLst>
                                          <p:attrName>style.visibility</p:attrName>
                                        </p:attrNameLst>
                                      </p:cBhvr>
                                      <p:to>
                                        <p:strVal val="visible"/>
                                      </p:to>
                                    </p:set>
                                    <p:anim calcmode="lin" valueType="num">
                                      <p:cBhvr>
                                        <p:cTn id="26" dur="500" fill="hold"/>
                                        <p:tgtEl>
                                          <p:spTgt spid="25604"/>
                                        </p:tgtEl>
                                        <p:attrNameLst>
                                          <p:attrName>ppt_w</p:attrName>
                                        </p:attrNameLst>
                                      </p:cBhvr>
                                      <p:tavLst>
                                        <p:tav tm="0">
                                          <p:val>
                                            <p:fltVal val="0"/>
                                          </p:val>
                                        </p:tav>
                                        <p:tav tm="100000">
                                          <p:val>
                                            <p:strVal val="#ppt_w"/>
                                          </p:val>
                                        </p:tav>
                                      </p:tavLst>
                                    </p:anim>
                                    <p:anim calcmode="lin" valueType="num">
                                      <p:cBhvr>
                                        <p:cTn id="27" dur="500" fill="hold"/>
                                        <p:tgtEl>
                                          <p:spTgt spid="25604"/>
                                        </p:tgtEl>
                                        <p:attrNameLst>
                                          <p:attrName>ppt_h</p:attrName>
                                        </p:attrNameLst>
                                      </p:cBhvr>
                                      <p:tavLst>
                                        <p:tav tm="0">
                                          <p:val>
                                            <p:fltVal val="0"/>
                                          </p:val>
                                        </p:tav>
                                        <p:tav tm="100000">
                                          <p:val>
                                            <p:strVal val="#ppt_h"/>
                                          </p:val>
                                        </p:tav>
                                      </p:tavLst>
                                    </p:anim>
                                    <p:animEffect transition="in" filter="fade">
                                      <p:cBhvr>
                                        <p:cTn id="28"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04800" y="285728"/>
            <a:ext cx="855348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27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 name="Схема 4"/>
          <p:cNvGraphicFramePr/>
          <p:nvPr/>
        </p:nvGraphicFramePr>
        <p:xfrm>
          <a:off x="642910" y="1214422"/>
          <a:ext cx="8143932" cy="5207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642910" y="571480"/>
            <a:ext cx="4286280" cy="1785950"/>
          </a:xfrm>
          <a:prstGeom prst="rect">
            <a:avLst/>
          </a:prstGeom>
          <a:noFill/>
          <a:effectLst>
            <a:reflection blurRad="6350" stA="50000" endA="300" endPos="90000" dir="5400000" sy="-100000" algn="bl" rotWithShape="0"/>
          </a:effectLst>
        </p:spPr>
        <p:txBody>
          <a:bodyPr wrap="none" lIns="91440" tIns="45720" rIns="91440" bIns="45720">
            <a:prstTxWarp prst="textInflate">
              <a:avLst/>
            </a:prstTxWarp>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3200" b="1" dirty="0" smtClean="0">
                <a:ln w="50800"/>
                <a:solidFill>
                  <a:schemeClr val="bg1">
                    <a:shade val="50000"/>
                  </a:schemeClr>
                </a:solidFill>
              </a:rPr>
              <a:t>Форменные </a:t>
            </a:r>
          </a:p>
          <a:p>
            <a:pPr algn="ctr"/>
            <a:r>
              <a:rPr lang="ru-RU" sz="3200" b="1" dirty="0" smtClean="0">
                <a:ln w="50800"/>
                <a:solidFill>
                  <a:schemeClr val="bg1">
                    <a:shade val="50000"/>
                  </a:schemeClr>
                </a:solidFill>
              </a:rPr>
              <a:t>элементы</a:t>
            </a:r>
          </a:p>
          <a:p>
            <a:pPr algn="ctr"/>
            <a:r>
              <a:rPr lang="ru-RU" sz="3200" b="1" dirty="0" smtClean="0">
                <a:ln w="50800"/>
                <a:solidFill>
                  <a:schemeClr val="bg1">
                    <a:shade val="50000"/>
                  </a:schemeClr>
                </a:solidFill>
              </a:rPr>
              <a:t>крови</a:t>
            </a:r>
            <a:endParaRPr lang="ru-RU" sz="3200" b="1" dirty="0">
              <a:ln w="50800"/>
              <a:solidFill>
                <a:schemeClr val="bg1">
                  <a:shade val="50000"/>
                </a:schemeClr>
              </a:solidFill>
            </a:endParaRPr>
          </a:p>
        </p:txBody>
      </p:sp>
      <p:pic>
        <p:nvPicPr>
          <p:cNvPr id="7" name="Рисунок 6" descr="school02-11.jpg"/>
          <p:cNvPicPr>
            <a:picLocks noChangeAspect="1"/>
          </p:cNvPicPr>
          <p:nvPr/>
        </p:nvPicPr>
        <p:blipFill>
          <a:blip r:embed="rId7" cstate="print"/>
          <a:stretch>
            <a:fillRect/>
          </a:stretch>
        </p:blipFill>
        <p:spPr>
          <a:xfrm>
            <a:off x="1828800" y="304800"/>
            <a:ext cx="4876800" cy="624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925" decel="100000"/>
                                        <p:tgtEl>
                                          <p:spTgt spid="7"/>
                                        </p:tgtEl>
                                      </p:cBhvr>
                                    </p:animEffect>
                                    <p:animScale>
                                      <p:cBhvr>
                                        <p:cTn id="8" dur="1925" decel="100000"/>
                                        <p:tgtEl>
                                          <p:spTgt spid="7"/>
                                        </p:tgtEl>
                                      </p:cBhvr>
                                      <p:from x="10000" y="10000"/>
                                      <p:to x="200000" y="450000"/>
                                    </p:animScale>
                                    <p:animScale>
                                      <p:cBhvr>
                                        <p:cTn id="9" dur="3075" accel="100000" fill="hold">
                                          <p:stCondLst>
                                            <p:cond delay="1925"/>
                                          </p:stCondLst>
                                        </p:cTn>
                                        <p:tgtEl>
                                          <p:spTgt spid="7"/>
                                        </p:tgtEl>
                                      </p:cBhvr>
                                      <p:from x="200000" y="450000"/>
                                      <p:to x="100000" y="100000"/>
                                    </p:animScale>
                                    <p:set>
                                      <p:cBhvr>
                                        <p:cTn id="10" dur="1925" fill="hold"/>
                                        <p:tgtEl>
                                          <p:spTgt spid="7"/>
                                        </p:tgtEl>
                                        <p:attrNameLst>
                                          <p:attrName>ppt_x</p:attrName>
                                        </p:attrNameLst>
                                      </p:cBhvr>
                                      <p:to>
                                        <p:strVal val="(0.5)"/>
                                      </p:to>
                                    </p:set>
                                    <p:anim from="(0.5)" to="(#ppt_x)" calcmode="lin" valueType="num">
                                      <p:cBhvr>
                                        <p:cTn id="11" dur="3075" accel="100000" fill="hold">
                                          <p:stCondLst>
                                            <p:cond delay="1925"/>
                                          </p:stCondLst>
                                        </p:cTn>
                                        <p:tgtEl>
                                          <p:spTgt spid="7"/>
                                        </p:tgtEl>
                                        <p:attrNameLst>
                                          <p:attrName>ppt_x</p:attrName>
                                        </p:attrNameLst>
                                      </p:cBhvr>
                                    </p:anim>
                                    <p:set>
                                      <p:cBhvr>
                                        <p:cTn id="12" dur="1925" fill="hold"/>
                                        <p:tgtEl>
                                          <p:spTgt spid="7"/>
                                        </p:tgtEl>
                                        <p:attrNameLst>
                                          <p:attrName>ppt_y</p:attrName>
                                        </p:attrNameLst>
                                      </p:cBhvr>
                                      <p:to>
                                        <p:strVal val="(#ppt_y+0.4)"/>
                                      </p:to>
                                    </p:set>
                                    <p:anim from="(#ppt_y+0.4)" to="(#ppt_y)" calcmode="lin" valueType="num">
                                      <p:cBhvr>
                                        <p:cTn id="13" dur="3075" accel="100000" fill="hold">
                                          <p:stCondLst>
                                            <p:cond delay="1925"/>
                                          </p:stCondLst>
                                        </p:cTn>
                                        <p:tgtEl>
                                          <p:spTgt spid="7"/>
                                        </p:tgtEl>
                                        <p:attrNameLst>
                                          <p:attrName>ppt_y</p:attrName>
                                        </p:attrNameLst>
                                      </p:cBhvr>
                                    </p:anim>
                                  </p:childTnLst>
                                </p:cTn>
                              </p:par>
                            </p:childTnLst>
                          </p:cTn>
                        </p:par>
                        <p:par>
                          <p:cTn id="14" fill="hold">
                            <p:stCondLst>
                              <p:cond delay="5000"/>
                            </p:stCondLst>
                            <p:childTnLst>
                              <p:par>
                                <p:cTn id="15" presetID="17" presetClass="exit" presetSubtype="10" fill="hold" nodeType="afterEffect">
                                  <p:stCondLst>
                                    <p:cond delay="1000"/>
                                  </p:stCondLst>
                                  <p:childTnLst>
                                    <p:anim calcmode="lin" valueType="num">
                                      <p:cBhvr>
                                        <p:cTn id="16" dur="5000"/>
                                        <p:tgtEl>
                                          <p:spTgt spid="7"/>
                                        </p:tgtEl>
                                        <p:attrNameLst>
                                          <p:attrName>ppt_w</p:attrName>
                                        </p:attrNameLst>
                                      </p:cBhvr>
                                      <p:tavLst>
                                        <p:tav tm="0">
                                          <p:val>
                                            <p:strVal val="ppt_w"/>
                                          </p:val>
                                        </p:tav>
                                        <p:tav tm="100000">
                                          <p:val>
                                            <p:fltVal val="0"/>
                                          </p:val>
                                        </p:tav>
                                      </p:tavLst>
                                    </p:anim>
                                    <p:anim calcmode="lin" valueType="num">
                                      <p:cBhvr>
                                        <p:cTn id="17" dur="5000"/>
                                        <p:tgtEl>
                                          <p:spTgt spid="7"/>
                                        </p:tgtEl>
                                        <p:attrNameLst>
                                          <p:attrName>ppt_h</p:attrName>
                                        </p:attrNameLst>
                                      </p:cBhvr>
                                      <p:tavLst>
                                        <p:tav tm="0">
                                          <p:val>
                                            <p:strVal val="ppt_h"/>
                                          </p:val>
                                        </p:tav>
                                        <p:tav tm="100000">
                                          <p:val>
                                            <p:strVal val="ppt_h"/>
                                          </p:val>
                                        </p:tav>
                                      </p:tavLst>
                                    </p:anim>
                                    <p:set>
                                      <p:cBhvr>
                                        <p:cTn id="18" dur="1" fill="hold">
                                          <p:stCondLst>
                                            <p:cond delay="4999"/>
                                          </p:stCondLst>
                                        </p:cTn>
                                        <p:tgtEl>
                                          <p:spTgt spid="7"/>
                                        </p:tgtEl>
                                        <p:attrNameLst>
                                          <p:attrName>style.visibility</p:attrName>
                                        </p:attrNameLst>
                                      </p:cBhvr>
                                      <p:to>
                                        <p:strVal val="hidden"/>
                                      </p:to>
                                    </p:set>
                                  </p:childTnLst>
                                </p:cTn>
                              </p:par>
                            </p:childTnLst>
                          </p:cTn>
                        </p:par>
                        <p:par>
                          <p:cTn id="19" fill="hold">
                            <p:stCondLst>
                              <p:cond delay="11000"/>
                            </p:stCondLst>
                            <p:childTnLst>
                              <p:par>
                                <p:cTn id="20" presetID="8"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par>
                          <p:cTn id="23" fill="hold">
                            <p:stCondLst>
                              <p:cond delay="13000"/>
                            </p:stCondLst>
                            <p:childTnLst>
                              <p:par>
                                <p:cTn id="24" presetID="2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edge">
                                      <p:cBhvr>
                                        <p:cTn id="2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3"/>
          <p:cNvPicPr>
            <a:picLocks noChangeAspect="1" noChangeArrowheads="1"/>
          </p:cNvPicPr>
          <p:nvPr/>
        </p:nvPicPr>
        <p:blipFill>
          <a:blip r:embed="rId2" cstate="print">
            <a:lum bright="-10000" contrast="40000"/>
          </a:blip>
          <a:srcRect/>
          <a:stretch>
            <a:fillRect/>
          </a:stretch>
        </p:blipFill>
        <p:spPr bwMode="auto">
          <a:xfrm>
            <a:off x="5643570" y="285728"/>
            <a:ext cx="3143272" cy="6286544"/>
          </a:xfrm>
          <a:prstGeom prst="roundRect">
            <a:avLst>
              <a:gd name="adj" fmla="val 8594"/>
            </a:avLst>
          </a:prstGeom>
          <a:solidFill>
            <a:srgbClr val="FFFFFF">
              <a:shade val="85000"/>
            </a:srgbClr>
          </a:solidFill>
          <a:ln w="38100">
            <a:solidFill>
              <a:srgbClr val="C00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4" name="TextBox 3"/>
          <p:cNvSpPr txBox="1"/>
          <p:nvPr/>
        </p:nvSpPr>
        <p:spPr>
          <a:xfrm>
            <a:off x="500034" y="357166"/>
            <a:ext cx="5286405" cy="1570037"/>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32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Форменные элементы крови образуются в красном костном мозге. </a:t>
            </a:r>
          </a:p>
        </p:txBody>
      </p:sp>
      <p:sp>
        <p:nvSpPr>
          <p:cNvPr id="5" name="Прямоугольник 4"/>
          <p:cNvSpPr/>
          <p:nvPr/>
        </p:nvSpPr>
        <p:spPr>
          <a:xfrm>
            <a:off x="428596" y="4786322"/>
            <a:ext cx="5357813" cy="1570037"/>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32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Процесс образования элементов крови называется </a:t>
            </a:r>
            <a:r>
              <a:rPr lang="ru-RU" sz="3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гемопоэзом.</a:t>
            </a:r>
          </a:p>
        </p:txBody>
      </p:sp>
      <p:pic>
        <p:nvPicPr>
          <p:cNvPr id="6" name="Рисунок 5" descr="strukturnaya-organizaciya-kostnogo-mozga.jpg"/>
          <p:cNvPicPr>
            <a:picLocks noChangeAspect="1"/>
          </p:cNvPicPr>
          <p:nvPr/>
        </p:nvPicPr>
        <p:blipFill>
          <a:blip r:embed="rId3" cstate="print"/>
          <a:stretch>
            <a:fillRect/>
          </a:stretch>
        </p:blipFill>
        <p:spPr>
          <a:xfrm>
            <a:off x="857224" y="1928802"/>
            <a:ext cx="4143404" cy="2428892"/>
          </a:xfrm>
          <a:prstGeom prst="roundRect">
            <a:avLst>
              <a:gd name="adj" fmla="val 8594"/>
            </a:avLst>
          </a:prstGeom>
          <a:solidFill>
            <a:srgbClr val="FFFFFF">
              <a:shade val="85000"/>
            </a:srgbClr>
          </a:solidFill>
          <a:ln>
            <a:solidFill>
              <a:srgbClr val="C00000"/>
            </a:solidFill>
          </a:ln>
          <a:effectLst>
            <a:outerShdw blurRad="107950" dist="12700" dir="5400000" algn="ctr">
              <a:srgbClr val="000000"/>
            </a:outerShdw>
            <a:reflection blurRad="12700" stA="38000" endPos="28000" dist="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2000"/>
                                        <p:tgtEl>
                                          <p:spTgt spid="6"/>
                                        </p:tgtEl>
                                      </p:cBhvr>
                                    </p:animEffect>
                                  </p:childTnLst>
                                </p:cTn>
                              </p:par>
                              <p:par>
                                <p:cTn id="12" presetID="2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2000"/>
                                        <p:tgtEl>
                                          <p:spTgt spid="3"/>
                                        </p:tgtEl>
                                      </p:cBhvr>
                                    </p:animEffect>
                                  </p:childTnLst>
                                </p:cTn>
                              </p:par>
                            </p:childTnLst>
                          </p:cTn>
                        </p:par>
                        <p:par>
                          <p:cTn id="15" fill="hold">
                            <p:stCondLst>
                              <p:cond delay="4000"/>
                            </p:stCondLst>
                            <p:childTnLst>
                              <p:par>
                                <p:cTn id="16" presetID="8"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1"/>
          <p:cNvSpPr>
            <a:spLocks noChangeArrowheads="1"/>
          </p:cNvSpPr>
          <p:nvPr/>
        </p:nvSpPr>
        <p:spPr bwMode="auto">
          <a:xfrm>
            <a:off x="642910" y="857232"/>
            <a:ext cx="507206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normalizeH="0" baseline="0" dirty="0" smtClean="0">
                <a:ln w="11430"/>
                <a:solidFill>
                  <a:schemeClr val="bg1">
                    <a:lumMod val="95000"/>
                  </a:schemeClr>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После рождения и в течение всей жизни человека </a:t>
            </a:r>
            <a:r>
              <a:rPr kumimoji="0" lang="ru-RU" sz="2400" b="1" i="0" u="none" strike="noStrike" normalizeH="0" baseline="0" dirty="0" smtClean="0">
                <a:ln w="11430"/>
                <a:solidFill>
                  <a:srgbClr val="FF0000"/>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костный мозг </a:t>
            </a:r>
            <a:r>
              <a:rPr kumimoji="0" lang="ru-RU" sz="2400" b="1" i="0" u="none" strike="noStrike" normalizeH="0" baseline="0" dirty="0" smtClean="0">
                <a:ln w="11430"/>
                <a:solidFill>
                  <a:schemeClr val="bg1">
                    <a:lumMod val="95000"/>
                  </a:schemeClr>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является единственным </a:t>
            </a:r>
            <a:r>
              <a:rPr kumimoji="0" lang="ru-RU" sz="2400" b="1" i="0" u="none" strike="noStrike" normalizeH="0" baseline="0" dirty="0" smtClean="0">
                <a:ln w="11430"/>
                <a:solidFill>
                  <a:srgbClr val="FF0000"/>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кроветворным органом</a:t>
            </a:r>
            <a:r>
              <a:rPr kumimoji="0" lang="ru-RU" sz="2400" b="1" i="0" u="none" strike="noStrike" normalizeH="0" baseline="0" dirty="0" smtClean="0">
                <a:ln w="11430"/>
                <a:solidFill>
                  <a:schemeClr val="bg1">
                    <a:lumMod val="95000"/>
                  </a:schemeClr>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 У ребенка красный (активный) костный мозг располагается во всех костях скелета, а с 3-4-летнего возраста начинается постепенное его замещение на жировой, и у взрослого человека </a:t>
            </a:r>
            <a:r>
              <a:rPr kumimoji="0" lang="ru-RU" sz="2400" b="1" i="0" u="none" strike="noStrike" normalizeH="0" baseline="0" dirty="0" smtClean="0">
                <a:ln w="11430"/>
                <a:solidFill>
                  <a:srgbClr val="FF0000"/>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красный костный мозг</a:t>
            </a:r>
            <a:r>
              <a:rPr kumimoji="0" lang="ru-RU" sz="2400" b="1" i="0" u="none" strike="noStrike" normalizeH="0" baseline="0" dirty="0" smtClean="0">
                <a:ln w="11430"/>
                <a:solidFill>
                  <a:schemeClr val="bg1">
                    <a:lumMod val="95000"/>
                  </a:schemeClr>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 располагается в губчатых костях скелета и эпифизах трубчатых костей.</a:t>
            </a:r>
            <a:endParaRPr kumimoji="0" lang="ru-RU" sz="2400" b="1" i="0" u="none" strike="noStrike" normalizeH="0" baseline="0"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endParaRPr>
          </a:p>
        </p:txBody>
      </p:sp>
      <p:pic>
        <p:nvPicPr>
          <p:cNvPr id="4" name="Рисунок 3" descr="Структурная организация костного мозга"/>
          <p:cNvPicPr/>
          <p:nvPr/>
        </p:nvPicPr>
        <p:blipFill>
          <a:blip r:embed="rId2" cstate="print">
            <a:clrChange>
              <a:clrFrom>
                <a:srgbClr val="FFFFFF"/>
              </a:clrFrom>
              <a:clrTo>
                <a:srgbClr val="FFFFFF">
                  <a:alpha val="0"/>
                </a:srgbClr>
              </a:clrTo>
            </a:clrChange>
            <a:lum bright="-10000" contrast="40000"/>
          </a:blip>
          <a:srcRect/>
          <a:stretch>
            <a:fillRect/>
          </a:stretch>
        </p:blipFill>
        <p:spPr bwMode="auto">
          <a:xfrm>
            <a:off x="5791200" y="762000"/>
            <a:ext cx="2714644" cy="4929222"/>
          </a:xfrm>
          <a:prstGeom prst="rect">
            <a:avLst/>
          </a:prstGeom>
          <a:noFill/>
          <a:ln w="9525">
            <a:noFill/>
            <a:miter lim="800000"/>
            <a:headEnd/>
            <a:tailEnd/>
          </a:ln>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304800"/>
            <a:ext cx="8429684" cy="6338910"/>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6" descr="kletki_krovi2"/>
          <p:cNvPicPr>
            <a:picLocks noChangeAspect="1" noChangeArrowheads="1"/>
          </p:cNvPicPr>
          <p:nvPr/>
        </p:nvPicPr>
        <p:blipFill>
          <a:blip r:embed="rId2" cstate="print"/>
          <a:srcRect/>
          <a:stretch>
            <a:fillRect/>
          </a:stretch>
        </p:blipFill>
        <p:spPr bwMode="auto">
          <a:xfrm>
            <a:off x="6143636" y="357166"/>
            <a:ext cx="2643206" cy="1428760"/>
          </a:xfrm>
          <a:prstGeom prst="roundRect">
            <a:avLst>
              <a:gd name="adj" fmla="val 8594"/>
            </a:avLst>
          </a:prstGeom>
          <a:solidFill>
            <a:srgbClr val="FFFFFF">
              <a:shade val="85000"/>
            </a:srgbClr>
          </a:solidFill>
          <a:ln w="57150">
            <a:solidFill>
              <a:schemeClr val="bg2">
                <a:lumMod val="50000"/>
              </a:schemeClr>
            </a:solidFill>
          </a:ln>
          <a:effectLst>
            <a:reflection blurRad="12700" stA="38000" endPos="28000" dist="5000" dir="5400000" sy="-100000" algn="bl" rotWithShape="0"/>
          </a:effectLst>
          <a:scene3d>
            <a:camera prst="obliqueTopLeft"/>
            <a:lightRig rig="threePt" dir="t"/>
          </a:scene3d>
          <a:sp3d>
            <a:bevelT w="114300" prst="artDeco"/>
          </a:sp3d>
        </p:spPr>
      </p:pic>
      <p:sp>
        <p:nvSpPr>
          <p:cNvPr id="4" name="Прямоугольник 3"/>
          <p:cNvSpPr/>
          <p:nvPr/>
        </p:nvSpPr>
        <p:spPr>
          <a:xfrm>
            <a:off x="500034" y="1785926"/>
            <a:ext cx="6873997" cy="156966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 typeface="Wingdings" pitchFamily="2" charset="2"/>
              <a:buChar char="v"/>
            </a:pPr>
            <a:r>
              <a:rPr lang="ru-RU" sz="2400" b="1" cap="none" spc="0" dirty="0" smtClean="0">
                <a:ln w="11430"/>
                <a:solidFill>
                  <a:schemeClr val="bg1"/>
                </a:solidFill>
                <a:effectLst>
                  <a:outerShdw blurRad="50800" dist="39000" dir="5460000" algn="tl">
                    <a:srgbClr val="000000">
                      <a:alpha val="38000"/>
                    </a:srgbClr>
                  </a:outerShdw>
                </a:effectLst>
              </a:rPr>
              <a:t>Дисковидные двояковогнутые клетки.</a:t>
            </a:r>
          </a:p>
          <a:p>
            <a:pPr algn="ctr">
              <a:buFont typeface="Wingdings" pitchFamily="2" charset="2"/>
              <a:buChar char="v"/>
            </a:pPr>
            <a:r>
              <a:rPr lang="ru-RU" sz="2400" b="1" dirty="0" smtClean="0">
                <a:ln w="11430"/>
                <a:solidFill>
                  <a:schemeClr val="bg1"/>
                </a:solidFill>
                <a:effectLst>
                  <a:outerShdw blurRad="50800" dist="39000" dir="5460000" algn="tl">
                    <a:srgbClr val="000000">
                      <a:alpha val="38000"/>
                    </a:srgbClr>
                  </a:outerShdw>
                </a:effectLst>
              </a:rPr>
              <a:t>Зрелые эритроциты не содержат ядра.</a:t>
            </a:r>
          </a:p>
          <a:p>
            <a:pPr algn="ctr">
              <a:buFont typeface="Wingdings" pitchFamily="2" charset="2"/>
              <a:buChar char="v"/>
            </a:pPr>
            <a:r>
              <a:rPr lang="ru-RU" sz="2400" b="1" cap="none" spc="0" dirty="0" smtClean="0">
                <a:ln w="11430"/>
                <a:solidFill>
                  <a:schemeClr val="bg1"/>
                </a:solidFill>
                <a:effectLst>
                  <a:outerShdw blurRad="50800" dist="39000" dir="5460000" algn="tl">
                    <a:srgbClr val="000000">
                      <a:alpha val="38000"/>
                    </a:srgbClr>
                  </a:outerShdw>
                </a:effectLst>
              </a:rPr>
              <a:t>Содержат белок (протеид) гемоглобин.</a:t>
            </a:r>
          </a:p>
          <a:p>
            <a:pPr algn="ctr"/>
            <a:endParaRPr lang="ru-RU" sz="2400" b="1" cap="none" spc="0" dirty="0">
              <a:ln w="11430"/>
              <a:solidFill>
                <a:schemeClr val="bg1"/>
              </a:solidFill>
              <a:effectLst>
                <a:outerShdw blurRad="50800" dist="39000" dir="5460000" algn="tl">
                  <a:srgbClr val="000000">
                    <a:alpha val="38000"/>
                  </a:srgbClr>
                </a:outerShdw>
              </a:effectLst>
            </a:endParaRPr>
          </a:p>
        </p:txBody>
      </p:sp>
      <p:sp>
        <p:nvSpPr>
          <p:cNvPr id="5" name="Прямоугольник 4"/>
          <p:cNvSpPr/>
          <p:nvPr/>
        </p:nvSpPr>
        <p:spPr>
          <a:xfrm>
            <a:off x="785786" y="500042"/>
            <a:ext cx="6085320" cy="1200329"/>
          </a:xfrm>
          <a:prstGeom prst="rect">
            <a:avLst/>
          </a:prstGeom>
          <a:noFill/>
        </p:spPr>
        <p:txBody>
          <a:bodyPr wrap="none" lIns="91440" tIns="45720" rIns="91440" bIns="45720">
            <a:prstTxWarp prst="textCurve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7200" b="1" dirty="0" smtClean="0">
                <a:ln w="11430"/>
                <a:solidFill>
                  <a:srgbClr val="C00000"/>
                </a:solidFill>
                <a:effectLst>
                  <a:outerShdw blurRad="50800" dist="39000" dir="5460000" algn="tl">
                    <a:srgbClr val="000000">
                      <a:alpha val="38000"/>
                    </a:srgbClr>
                  </a:outerShdw>
                </a:effectLst>
              </a:rPr>
              <a:t>Эритроциты</a:t>
            </a:r>
            <a:endParaRPr lang="ru-RU" sz="7200" b="1" dirty="0">
              <a:ln w="11430"/>
              <a:solidFill>
                <a:srgbClr val="C00000"/>
              </a:solidFill>
              <a:effectLst>
                <a:outerShdw blurRad="50800" dist="39000" dir="5460000" algn="tl">
                  <a:srgbClr val="000000">
                    <a:alpha val="38000"/>
                  </a:srgbClr>
                </a:outerShdw>
              </a:effectLst>
            </a:endParaRPr>
          </a:p>
        </p:txBody>
      </p:sp>
      <p:pic>
        <p:nvPicPr>
          <p:cNvPr id="6" name="Picture 2" descr="D:\Pictures\Анатомия\Hemoglobin.gif"/>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7643834" y="714356"/>
            <a:ext cx="1000164" cy="1000164"/>
          </a:xfrm>
          <a:prstGeom prst="rect">
            <a:avLst/>
          </a:prstGeom>
          <a:noFill/>
        </p:spPr>
      </p:pic>
      <p:sp>
        <p:nvSpPr>
          <p:cNvPr id="8" name="Прямоугольник 7"/>
          <p:cNvSpPr/>
          <p:nvPr/>
        </p:nvSpPr>
        <p:spPr>
          <a:xfrm>
            <a:off x="642910" y="5429264"/>
            <a:ext cx="357181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solidFill>
                  <a:srgbClr val="FF0000"/>
                </a:solidFill>
                <a:effectLst>
                  <a:outerShdw blurRad="50800" dist="39000" dir="5460000" algn="tl">
                    <a:srgbClr val="000000">
                      <a:alpha val="38000"/>
                    </a:srgbClr>
                  </a:outerShdw>
                </a:effectLst>
              </a:rPr>
              <a:t>Гемоглобин </a:t>
            </a:r>
            <a:r>
              <a:rPr lang="ru-RU" sz="2000" b="1" cap="none" spc="0" dirty="0" smtClean="0">
                <a:ln w="11430"/>
                <a:solidFill>
                  <a:schemeClr val="bg1"/>
                </a:solidFill>
                <a:effectLst>
                  <a:outerShdw blurRad="50800" dist="39000" dir="5460000" algn="tl">
                    <a:srgbClr val="000000">
                      <a:alpha val="38000"/>
                    </a:srgbClr>
                  </a:outerShdw>
                </a:effectLst>
              </a:rPr>
              <a:t>состоит из</a:t>
            </a:r>
          </a:p>
          <a:p>
            <a:pPr algn="ctr"/>
            <a:r>
              <a:rPr lang="ru-RU" sz="2000" b="1" dirty="0" smtClean="0">
                <a:ln w="11430"/>
                <a:solidFill>
                  <a:schemeClr val="bg1"/>
                </a:solidFill>
                <a:effectLst>
                  <a:outerShdw blurRad="50800" dist="39000" dir="5460000" algn="tl">
                    <a:srgbClr val="000000">
                      <a:alpha val="38000"/>
                    </a:srgbClr>
                  </a:outerShdw>
                </a:effectLst>
              </a:rPr>
              <a:t>четырех белковых нитей</a:t>
            </a:r>
          </a:p>
          <a:p>
            <a:pPr algn="ctr"/>
            <a:r>
              <a:rPr lang="ru-RU" sz="2000" b="1" dirty="0" smtClean="0">
                <a:ln w="11430"/>
                <a:solidFill>
                  <a:schemeClr val="bg1"/>
                </a:solidFill>
                <a:effectLst>
                  <a:outerShdw blurRad="50800" dist="39000" dir="5460000" algn="tl">
                    <a:srgbClr val="000000">
                      <a:alpha val="38000"/>
                    </a:srgbClr>
                  </a:outerShdw>
                </a:effectLst>
              </a:rPr>
              <a:t>и</a:t>
            </a:r>
            <a:r>
              <a:rPr lang="ru-RU" sz="2000" b="1" cap="none" spc="0" dirty="0" smtClean="0">
                <a:ln w="11430"/>
                <a:solidFill>
                  <a:schemeClr val="bg1"/>
                </a:solidFill>
                <a:effectLst>
                  <a:outerShdw blurRad="50800" dist="39000" dir="5460000" algn="tl">
                    <a:srgbClr val="000000">
                      <a:alpha val="38000"/>
                    </a:srgbClr>
                  </a:outerShdw>
                </a:effectLst>
              </a:rPr>
              <a:t> четырех </a:t>
            </a:r>
            <a:r>
              <a:rPr lang="ru-RU" sz="2000" b="1" cap="none" spc="0" dirty="0" err="1" smtClean="0">
                <a:ln w="11430"/>
                <a:solidFill>
                  <a:srgbClr val="C00000"/>
                </a:solidFill>
                <a:effectLst>
                  <a:outerShdw blurRad="50800" dist="39000" dir="5460000" algn="tl">
                    <a:srgbClr val="000000">
                      <a:alpha val="38000"/>
                    </a:srgbClr>
                  </a:outerShdw>
                </a:effectLst>
              </a:rPr>
              <a:t>гемов</a:t>
            </a:r>
            <a:endParaRPr lang="ru-RU" sz="2000" b="1" cap="none" spc="0" dirty="0">
              <a:ln w="11430"/>
              <a:solidFill>
                <a:srgbClr val="FF0000"/>
              </a:solidFill>
              <a:effectLst>
                <a:outerShdw blurRad="50800" dist="39000" dir="5460000" algn="tl">
                  <a:srgbClr val="000000">
                    <a:alpha val="38000"/>
                  </a:srgbClr>
                </a:outerShdw>
              </a:effectLst>
            </a:endParaRPr>
          </a:p>
        </p:txBody>
      </p:sp>
      <p:sp>
        <p:nvSpPr>
          <p:cNvPr id="13" name="Прямоугольник 12"/>
          <p:cNvSpPr/>
          <p:nvPr/>
        </p:nvSpPr>
        <p:spPr>
          <a:xfrm>
            <a:off x="571472" y="3143248"/>
            <a:ext cx="774572" cy="46166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b="1" dirty="0" err="1" smtClean="0">
                <a:ln w="11430"/>
                <a:solidFill>
                  <a:srgbClr val="C00000"/>
                </a:solidFill>
                <a:effectLst>
                  <a:outerShdw blurRad="50800" dist="39000" dir="5460000" algn="tl">
                    <a:srgbClr val="000000">
                      <a:alpha val="38000"/>
                    </a:srgbClr>
                  </a:outerShdw>
                </a:effectLst>
              </a:rPr>
              <a:t>Гем</a:t>
            </a:r>
            <a:endParaRPr lang="ru-RU" sz="2400" b="1" cap="none" spc="0" dirty="0">
              <a:ln w="11430"/>
              <a:solidFill>
                <a:srgbClr val="C00000"/>
              </a:solidFill>
              <a:effectLst>
                <a:outerShdw blurRad="50800" dist="39000" dir="5460000" algn="tl">
                  <a:srgbClr val="000000">
                    <a:alpha val="38000"/>
                  </a:srgbClr>
                </a:outerShdw>
              </a:effectLst>
            </a:endParaRPr>
          </a:p>
        </p:txBody>
      </p:sp>
      <p:grpSp>
        <p:nvGrpSpPr>
          <p:cNvPr id="19" name="Группа 18"/>
          <p:cNvGrpSpPr/>
          <p:nvPr/>
        </p:nvGrpSpPr>
        <p:grpSpPr>
          <a:xfrm>
            <a:off x="1219200" y="3000372"/>
            <a:ext cx="3138486" cy="2357454"/>
            <a:chOff x="1285852" y="3000372"/>
            <a:chExt cx="3071834" cy="2357454"/>
          </a:xfrm>
        </p:grpSpPr>
        <p:pic>
          <p:nvPicPr>
            <p:cNvPr id="7" name="Picture 7" descr="стр бел"/>
            <p:cNvPicPr>
              <a:picLocks noChangeAspect="1" noChangeArrowheads="1"/>
            </p:cNvPicPr>
            <p:nvPr/>
          </p:nvPicPr>
          <p:blipFill>
            <a:blip r:embed="rId4" cstate="print">
              <a:clrChange>
                <a:clrFrom>
                  <a:srgbClr val="55D4FF"/>
                </a:clrFrom>
                <a:clrTo>
                  <a:srgbClr val="55D4FF">
                    <a:alpha val="0"/>
                  </a:srgbClr>
                </a:clrTo>
              </a:clrChange>
            </a:blip>
            <a:srcRect/>
            <a:stretch>
              <a:fillRect/>
            </a:stretch>
          </p:blipFill>
          <p:spPr bwMode="auto">
            <a:xfrm>
              <a:off x="1714480" y="3000372"/>
              <a:ext cx="2643206" cy="2357454"/>
            </a:xfrm>
            <a:prstGeom prst="rect">
              <a:avLst/>
            </a:prstGeom>
            <a:noFill/>
            <a:ln>
              <a:noFill/>
            </a:ln>
          </p:spPr>
        </p:pic>
        <p:cxnSp>
          <p:nvCxnSpPr>
            <p:cNvPr id="9" name="Прямая соединительная линия 8"/>
            <p:cNvCxnSpPr/>
            <p:nvPr/>
          </p:nvCxnSpPr>
          <p:spPr>
            <a:xfrm>
              <a:off x="1428728" y="3429000"/>
              <a:ext cx="1785950" cy="214314"/>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Прямая соединительная линия 10"/>
            <p:cNvCxnSpPr/>
            <p:nvPr/>
          </p:nvCxnSpPr>
          <p:spPr>
            <a:xfrm>
              <a:off x="1500166" y="3429000"/>
              <a:ext cx="2000264" cy="1071570"/>
            </a:xfrm>
            <a:prstGeom prst="line">
              <a:avLst/>
            </a:prstGeom>
          </p:spPr>
          <p:style>
            <a:lnRef idx="3">
              <a:schemeClr val="accent1"/>
            </a:lnRef>
            <a:fillRef idx="0">
              <a:schemeClr val="accent1"/>
            </a:fillRef>
            <a:effectRef idx="2">
              <a:schemeClr val="accent1"/>
            </a:effectRef>
            <a:fontRef idx="minor">
              <a:schemeClr val="tx1"/>
            </a:fontRef>
          </p:style>
        </p:cxnSp>
        <p:cxnSp>
          <p:nvCxnSpPr>
            <p:cNvPr id="12" name="Прямая соединительная линия 11"/>
            <p:cNvCxnSpPr/>
            <p:nvPr/>
          </p:nvCxnSpPr>
          <p:spPr>
            <a:xfrm>
              <a:off x="1500166" y="3429000"/>
              <a:ext cx="1285884" cy="1214446"/>
            </a:xfrm>
            <a:prstGeom prst="line">
              <a:avLst/>
            </a:prstGeom>
          </p:spPr>
          <p:style>
            <a:lnRef idx="3">
              <a:schemeClr val="accent1"/>
            </a:lnRef>
            <a:fillRef idx="0">
              <a:schemeClr val="accent1"/>
            </a:fillRef>
            <a:effectRef idx="2">
              <a:schemeClr val="accent1"/>
            </a:effectRef>
            <a:fontRef idx="minor">
              <a:schemeClr val="tx1"/>
            </a:fontRef>
          </p:style>
        </p:cxnSp>
        <p:sp>
          <p:nvSpPr>
            <p:cNvPr id="14" name="Овал 13"/>
            <p:cNvSpPr/>
            <p:nvPr/>
          </p:nvSpPr>
          <p:spPr>
            <a:xfrm>
              <a:off x="1285852" y="3357562"/>
              <a:ext cx="285752" cy="2143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15" name="Picture 2"/>
          <p:cNvPicPr>
            <a:picLocks noChangeAspect="1" noChangeArrowheads="1"/>
          </p:cNvPicPr>
          <p:nvPr/>
        </p:nvPicPr>
        <p:blipFill>
          <a:blip r:embed="rId5" cstate="print">
            <a:lum bright="-30000" contrast="40000"/>
          </a:blip>
          <a:srcRect/>
          <a:stretch>
            <a:fillRect/>
          </a:stretch>
        </p:blipFill>
        <p:spPr bwMode="auto">
          <a:xfrm>
            <a:off x="6072198" y="3071810"/>
            <a:ext cx="1891963" cy="1644051"/>
          </a:xfrm>
          <a:prstGeom prst="roundRect">
            <a:avLst>
              <a:gd name="adj" fmla="val 8594"/>
            </a:avLst>
          </a:prstGeom>
          <a:solidFill>
            <a:srgbClr val="FFFFFF">
              <a:shade val="85000"/>
            </a:srgbClr>
          </a:solidFill>
          <a:ln>
            <a:solidFill>
              <a:srgbClr val="C00000"/>
            </a:solidFill>
          </a:ln>
          <a:effectLst>
            <a:reflection blurRad="12700" stA="38000" endPos="28000" dist="5000" dir="5400000" sy="-100000" algn="bl" rotWithShape="0"/>
          </a:effectLst>
        </p:spPr>
      </p:pic>
      <p:sp>
        <p:nvSpPr>
          <p:cNvPr id="16" name="Прямоугольник 15"/>
          <p:cNvSpPr/>
          <p:nvPr/>
        </p:nvSpPr>
        <p:spPr>
          <a:xfrm>
            <a:off x="4929190" y="4786322"/>
            <a:ext cx="3767378" cy="132343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dirty="0" err="1" smtClean="0">
                <a:ln w="11430"/>
                <a:solidFill>
                  <a:srgbClr val="C00000"/>
                </a:solidFill>
                <a:effectLst>
                  <a:outerShdw blurRad="50800" dist="39000" dir="5460000" algn="tl">
                    <a:srgbClr val="000000">
                      <a:alpha val="38000"/>
                    </a:srgbClr>
                  </a:outerShdw>
                </a:effectLst>
              </a:rPr>
              <a:t>Гем</a:t>
            </a:r>
            <a:r>
              <a:rPr lang="ru-RU" sz="2000" b="1" dirty="0" smtClean="0">
                <a:ln w="11430"/>
                <a:solidFill>
                  <a:srgbClr val="C00000"/>
                </a:solidFill>
                <a:effectLst>
                  <a:outerShdw blurRad="50800" dist="39000" dir="5460000" algn="tl">
                    <a:srgbClr val="000000">
                      <a:alpha val="38000"/>
                    </a:srgbClr>
                  </a:outerShdw>
                </a:effectLst>
              </a:rPr>
              <a:t>- </a:t>
            </a:r>
            <a:r>
              <a:rPr lang="ru-RU" sz="2000" b="1" dirty="0" smtClean="0">
                <a:ln w="11430"/>
                <a:solidFill>
                  <a:schemeClr val="bg1"/>
                </a:solidFill>
                <a:effectLst>
                  <a:outerShdw blurRad="50800" dist="39000" dir="5460000" algn="tl">
                    <a:srgbClr val="000000">
                      <a:alpha val="38000"/>
                    </a:srgbClr>
                  </a:outerShdw>
                </a:effectLst>
              </a:rPr>
              <a:t>это органическое</a:t>
            </a:r>
          </a:p>
          <a:p>
            <a:pPr algn="ctr"/>
            <a:r>
              <a:rPr lang="ru-RU" sz="2000" b="1" dirty="0" smtClean="0">
                <a:ln w="11430"/>
                <a:solidFill>
                  <a:schemeClr val="bg1"/>
                </a:solidFill>
                <a:effectLst>
                  <a:outerShdw blurRad="50800" dist="39000" dir="5460000" algn="tl">
                    <a:srgbClr val="000000">
                      <a:alpha val="38000"/>
                    </a:srgbClr>
                  </a:outerShdw>
                </a:effectLst>
              </a:rPr>
              <a:t>с</a:t>
            </a:r>
            <a:r>
              <a:rPr lang="ru-RU" sz="2000" b="1" cap="none" spc="0" dirty="0" smtClean="0">
                <a:ln w="11430"/>
                <a:solidFill>
                  <a:schemeClr val="bg1"/>
                </a:solidFill>
                <a:effectLst>
                  <a:outerShdw blurRad="50800" dist="39000" dir="5460000" algn="tl">
                    <a:srgbClr val="000000">
                      <a:alpha val="38000"/>
                    </a:srgbClr>
                  </a:outerShdw>
                </a:effectLst>
              </a:rPr>
              <a:t>оединение содержащее </a:t>
            </a:r>
          </a:p>
          <a:p>
            <a:pPr algn="ctr"/>
            <a:r>
              <a:rPr lang="ru-RU" sz="2000" b="1" cap="none" spc="0" dirty="0" smtClean="0">
                <a:ln w="11430"/>
                <a:solidFill>
                  <a:schemeClr val="bg1"/>
                </a:solidFill>
                <a:effectLst>
                  <a:outerShdw blurRad="50800" dist="39000" dir="5460000" algn="tl">
                    <a:srgbClr val="000000">
                      <a:alpha val="38000"/>
                    </a:srgbClr>
                  </a:outerShdw>
                </a:effectLst>
              </a:rPr>
              <a:t>атом железа способного</a:t>
            </a:r>
          </a:p>
          <a:p>
            <a:pPr algn="ctr"/>
            <a:r>
              <a:rPr lang="ru-RU" sz="2000" b="1" dirty="0" smtClean="0">
                <a:ln w="11430"/>
                <a:solidFill>
                  <a:schemeClr val="bg1"/>
                </a:solidFill>
                <a:effectLst>
                  <a:outerShdw blurRad="50800" dist="39000" dir="5460000" algn="tl">
                    <a:srgbClr val="000000">
                      <a:alpha val="38000"/>
                    </a:srgbClr>
                  </a:outerShdw>
                </a:effectLst>
              </a:rPr>
              <a:t>соединяться с кислородом</a:t>
            </a:r>
            <a:endParaRPr lang="ru-RU" sz="2000" b="1" cap="none" spc="0" dirty="0">
              <a:ln w="11430"/>
              <a:solidFill>
                <a:srgbClr val="C00000"/>
              </a:solidFill>
              <a:effectLst>
                <a:outerShdw blurRad="50800" dist="39000" dir="5460000" algn="tl">
                  <a:srgbClr val="000000">
                    <a:alpha val="38000"/>
                  </a:srgbClr>
                </a:outerShdw>
              </a:effectLst>
            </a:endParaRPr>
          </a:p>
        </p:txBody>
      </p:sp>
      <p:pic>
        <p:nvPicPr>
          <p:cNvPr id="18" name="Picture 2" descr="D:\Pictures\Анатомия\Hemoglobin.gif"/>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6477000" y="457200"/>
            <a:ext cx="1000164" cy="1000164"/>
          </a:xfrm>
          <a:prstGeom prst="rect">
            <a:avLst/>
          </a:prstGeom>
          <a:noFill/>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8"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par>
                                <p:cTn id="18" presetID="2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edge">
                                      <p:cBhvr>
                                        <p:cTn id="20" dur="2000"/>
                                        <p:tgtEl>
                                          <p:spTgt spid="18"/>
                                        </p:tgtEl>
                                      </p:cBhvr>
                                    </p:animEffect>
                                  </p:childTnLst>
                                </p:cTn>
                              </p:par>
                            </p:childTnLst>
                          </p:cTn>
                        </p:par>
                        <p:par>
                          <p:cTn id="21" fill="hold">
                            <p:stCondLst>
                              <p:cond delay="5000"/>
                            </p:stCondLst>
                            <p:childTnLst>
                              <p:par>
                                <p:cTn id="22" presetID="8"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amond(in)">
                                      <p:cBhvr>
                                        <p:cTn id="24" dur="2000"/>
                                        <p:tgtEl>
                                          <p:spTgt spid="4"/>
                                        </p:tgtEl>
                                      </p:cBhvr>
                                    </p:animEffect>
                                  </p:childTnLst>
                                </p:cTn>
                              </p:par>
                            </p:childTnLst>
                          </p:cTn>
                        </p:par>
                        <p:par>
                          <p:cTn id="25" fill="hold">
                            <p:stCondLst>
                              <p:cond delay="7000"/>
                            </p:stCondLst>
                            <p:childTnLst>
                              <p:par>
                                <p:cTn id="26" presetID="8"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diamond(in)">
                                      <p:cBhvr>
                                        <p:cTn id="28" dur="2000"/>
                                        <p:tgtEl>
                                          <p:spTgt spid="19"/>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diamond(in)">
                                      <p:cBhvr>
                                        <p:cTn id="36" dur="2000"/>
                                        <p:tgtEl>
                                          <p:spTgt spid="8"/>
                                        </p:tgtEl>
                                      </p:cBhvr>
                                    </p:animEffect>
                                  </p:childTnLst>
                                </p:cTn>
                              </p:par>
                            </p:childTnLst>
                          </p:cTn>
                        </p:par>
                        <p:par>
                          <p:cTn id="37" fill="hold">
                            <p:stCondLst>
                              <p:cond delay="9000"/>
                            </p:stCondLst>
                            <p:childTnLst>
                              <p:par>
                                <p:cTn id="38" presetID="8" presetClass="entr" presetSubtype="16"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amond(in)">
                                      <p:cBhvr>
                                        <p:cTn id="40" dur="2000"/>
                                        <p:tgtEl>
                                          <p:spTgt spid="15"/>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diamond(in)">
                                      <p:cBhvr>
                                        <p:cTn id="4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3"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2"/>
          <p:cNvPicPr>
            <a:picLocks noChangeAspect="1" noChangeArrowheads="1"/>
          </p:cNvPicPr>
          <p:nvPr/>
        </p:nvPicPr>
        <p:blipFill>
          <a:blip r:embed="rId2" cstate="print">
            <a:lum bright="-20000" contrast="20000"/>
          </a:blip>
          <a:srcRect/>
          <a:stretch>
            <a:fillRect/>
          </a:stretch>
        </p:blipFill>
        <p:spPr bwMode="auto">
          <a:xfrm>
            <a:off x="500034" y="1928802"/>
            <a:ext cx="8072494" cy="4143404"/>
          </a:xfrm>
          <a:prstGeom prst="roundRect">
            <a:avLst>
              <a:gd name="adj" fmla="val 8594"/>
            </a:avLst>
          </a:prstGeom>
          <a:solidFill>
            <a:srgbClr val="FFFFFF">
              <a:shade val="85000"/>
            </a:srgbClr>
          </a:solidFill>
          <a:ln w="57150">
            <a:noFill/>
          </a:ln>
          <a:effectLst>
            <a:outerShdw blurRad="50800" dist="38100" dir="16200000" rotWithShape="0">
              <a:prstClr val="black">
                <a:alpha val="40000"/>
              </a:prstClr>
            </a:outerShdw>
            <a:reflection blurRad="6350" stA="52000" endA="300" endPos="35000" dir="5400000" sy="-100000" algn="bl" rotWithShape="0"/>
          </a:effectLst>
          <a:scene3d>
            <a:camera prst="orthographicFront"/>
            <a:lightRig rig="threePt" dir="t"/>
          </a:scene3d>
          <a:sp3d>
            <a:bevelT w="114300" prst="artDeco"/>
          </a:sp3d>
        </p:spPr>
      </p:pic>
      <p:sp>
        <p:nvSpPr>
          <p:cNvPr id="4" name="Прямоугольник 3"/>
          <p:cNvSpPr/>
          <p:nvPr/>
        </p:nvSpPr>
        <p:spPr>
          <a:xfrm>
            <a:off x="2500298" y="2285992"/>
            <a:ext cx="4000500" cy="1077218"/>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Схема эритропоэза</a:t>
            </a:r>
          </a:p>
        </p:txBody>
      </p:sp>
      <p:sp>
        <p:nvSpPr>
          <p:cNvPr id="5" name="Прямоугольник 4"/>
          <p:cNvSpPr/>
          <p:nvPr/>
        </p:nvSpPr>
        <p:spPr>
          <a:xfrm>
            <a:off x="1643042" y="785794"/>
            <a:ext cx="5643602" cy="928694"/>
          </a:xfrm>
          <a:prstGeom prst="rect">
            <a:avLst/>
          </a:prstGeom>
          <a:noFill/>
        </p:spPr>
        <p:txBody>
          <a:bodyPr wrap="none">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600" b="1" dirty="0" smtClean="0">
                <a:ln w="11430"/>
                <a:solidFill>
                  <a:srgbClr val="C00000"/>
                </a:solidFill>
                <a:effectLst>
                  <a:outerShdw blurRad="50800" dist="39000" dir="5460000" algn="tl">
                    <a:srgbClr val="000000">
                      <a:alpha val="38000"/>
                    </a:srgbClr>
                  </a:outerShdw>
                </a:effectLst>
              </a:rPr>
              <a:t>Образование</a:t>
            </a:r>
            <a:endParaRPr lang="ru-RU" sz="3600" b="1" dirty="0">
              <a:ln w="11430"/>
              <a:solidFill>
                <a:srgbClr val="C00000"/>
              </a:solidFill>
              <a:effectLst>
                <a:outerShdw blurRad="50800" dist="39000" dir="5460000" algn="tl">
                  <a:srgbClr val="000000">
                    <a:alpha val="38000"/>
                  </a:srgbClr>
                </a:outerShdw>
              </a:effectLst>
            </a:endParaRPr>
          </a:p>
          <a:p>
            <a:pPr algn="ctr">
              <a:defRPr/>
            </a:pPr>
            <a:r>
              <a:rPr lang="ru-RU" sz="3600" b="1" dirty="0">
                <a:ln w="11430"/>
                <a:solidFill>
                  <a:srgbClr val="C00000"/>
                </a:solidFill>
                <a:effectLst>
                  <a:outerShdw blurRad="50800" dist="39000" dir="5460000" algn="tl">
                    <a:srgbClr val="000000">
                      <a:alpha val="38000"/>
                    </a:srgbClr>
                  </a:outerShdw>
                </a:effectLst>
              </a:rPr>
              <a:t> эритроцитов</a:t>
            </a: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par>
                          <p:cTn id="12" fill="hold">
                            <p:stCondLst>
                              <p:cond delay="4000"/>
                            </p:stCondLst>
                            <p:childTnLst>
                              <p:par>
                                <p:cTn id="13" presetID="55"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strVal val="#ppt_w*0.70"/>
                                          </p:val>
                                        </p:tav>
                                        <p:tav tm="100000">
                                          <p:val>
                                            <p:strVal val="#ppt_w"/>
                                          </p:val>
                                        </p:tav>
                                      </p:tavLst>
                                    </p:anim>
                                    <p:anim calcmode="lin" valueType="num">
                                      <p:cBhvr>
                                        <p:cTn id="16" dur="1000" fill="hold"/>
                                        <p:tgtEl>
                                          <p:spTgt spid="4"/>
                                        </p:tgtEl>
                                        <p:attrNameLst>
                                          <p:attrName>ppt_h</p:attrName>
                                        </p:attrNameLst>
                                      </p:cBhvr>
                                      <p:tavLst>
                                        <p:tav tm="0">
                                          <p:val>
                                            <p:strVal val="#ppt_h"/>
                                          </p:val>
                                        </p:tav>
                                        <p:tav tm="100000">
                                          <p:val>
                                            <p:strVal val="#ppt_h"/>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8204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7" descr="C:\Users\Natasha\Desktop\68770.gif"/>
          <p:cNvPicPr>
            <a:picLocks noChangeAspect="1" noChangeArrowheads="1" noCrop="1"/>
          </p:cNvPicPr>
          <p:nvPr/>
        </p:nvPicPr>
        <p:blipFill>
          <a:blip r:embed="rId2" cstate="print">
            <a:clrChange>
              <a:clrFrom>
                <a:srgbClr val="FFFFFF"/>
              </a:clrFrom>
              <a:clrTo>
                <a:srgbClr val="FFFFFF">
                  <a:alpha val="0"/>
                </a:srgbClr>
              </a:clrTo>
            </a:clrChange>
          </a:blip>
          <a:srcRect/>
          <a:stretch>
            <a:fillRect/>
          </a:stretch>
        </p:blipFill>
        <p:spPr bwMode="auto">
          <a:xfrm>
            <a:off x="3428992" y="1928802"/>
            <a:ext cx="2357454" cy="3000396"/>
          </a:xfrm>
          <a:prstGeom prst="roundRect">
            <a:avLst>
              <a:gd name="adj" fmla="val 8594"/>
            </a:avLst>
          </a:prstGeom>
          <a:solidFill>
            <a:srgbClr val="FFFFFF">
              <a:shade val="85000"/>
            </a:srgbClr>
          </a:solidFill>
          <a:ln>
            <a:solidFill>
              <a:schemeClr val="bg2">
                <a:lumMod val="50000"/>
              </a:schemeClr>
            </a:solidFill>
          </a:ln>
          <a:effectLst>
            <a:reflection blurRad="12700" stA="38000" endPos="28000" dist="5000" dir="5400000" sy="-100000" algn="bl" rotWithShape="0"/>
          </a:effectLst>
        </p:spPr>
      </p:pic>
      <p:pic>
        <p:nvPicPr>
          <p:cNvPr id="4" name="Рисунок 3" descr="3943.jpg"/>
          <p:cNvPicPr>
            <a:picLocks noChangeAspect="1"/>
          </p:cNvPicPr>
          <p:nvPr/>
        </p:nvPicPr>
        <p:blipFill>
          <a:blip r:embed="rId3" cstate="print"/>
          <a:stretch>
            <a:fillRect/>
          </a:stretch>
        </p:blipFill>
        <p:spPr>
          <a:xfrm>
            <a:off x="5072066" y="1785926"/>
            <a:ext cx="1785950" cy="14234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9" name="Группа 8"/>
          <p:cNvGrpSpPr/>
          <p:nvPr/>
        </p:nvGrpSpPr>
        <p:grpSpPr>
          <a:xfrm>
            <a:off x="304800" y="304800"/>
            <a:ext cx="4481514" cy="6324600"/>
            <a:chOff x="642910" y="500042"/>
            <a:chExt cx="4143404" cy="5857916"/>
          </a:xfrm>
        </p:grpSpPr>
        <p:pic>
          <p:nvPicPr>
            <p:cNvPr id="5" name="Рисунок 4" descr="u113_156_28_12_09_heart2.jpg"/>
            <p:cNvPicPr>
              <a:picLocks noChangeAspect="1"/>
            </p:cNvPicPr>
            <p:nvPr/>
          </p:nvPicPr>
          <p:blipFill>
            <a:blip r:embed="rId4" cstate="print"/>
            <a:stretch>
              <a:fillRect/>
            </a:stretch>
          </p:blipFill>
          <p:spPr>
            <a:xfrm>
              <a:off x="642910" y="500042"/>
              <a:ext cx="3571900" cy="58579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4"/>
            <p:cNvSpPr>
              <a:spLocks noChangeArrowheads="1"/>
            </p:cNvSpPr>
            <p:nvPr/>
          </p:nvSpPr>
          <p:spPr bwMode="auto">
            <a:xfrm>
              <a:off x="785786" y="2357430"/>
              <a:ext cx="4000528" cy="2308324"/>
            </a:xfrm>
            <a:prstGeom prst="rect">
              <a:avLst/>
            </a:prstGeom>
            <a:noFill/>
            <a:ln w="9525">
              <a:noFill/>
              <a:miter lim="800000"/>
              <a:headEnd/>
              <a:tailEnd/>
            </a:ln>
          </p:spPr>
          <p:txBody>
            <a:bodyPr wrap="square" anchor="ctr">
              <a:prstTxWarp prst="textCan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32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Транспортируют кислород и </a:t>
              </a:r>
              <a:r>
                <a:rPr lang="en-US" sz="32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                       </a:t>
              </a:r>
              <a:r>
                <a:rPr lang="ru-RU" sz="32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углекислый газ</a:t>
              </a:r>
              <a:endParaRPr lang="ru-RU" sz="3200" b="1" dirty="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a:defRPr/>
              </a:pPr>
              <a:endPar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a:defRPr/>
              </a:pPr>
              <a:endParaRPr lang="ru-RU" sz="2400" b="1" dirty="0">
                <a:ln w="11430"/>
                <a:solidFill>
                  <a:schemeClr val="bg1"/>
                </a:solidFill>
                <a:effectLst>
                  <a:outerShdw blurRad="50800" dist="39000" dir="5460000" algn="tl">
                    <a:srgbClr val="000000">
                      <a:alpha val="38000"/>
                    </a:srgbClr>
                  </a:outerShdw>
                </a:effectLst>
              </a:endParaRPr>
            </a:p>
          </p:txBody>
        </p:sp>
      </p:grpSp>
      <p:sp>
        <p:nvSpPr>
          <p:cNvPr id="7" name="Прямоугольник 6"/>
          <p:cNvSpPr/>
          <p:nvPr/>
        </p:nvSpPr>
        <p:spPr>
          <a:xfrm>
            <a:off x="381000" y="0"/>
            <a:ext cx="7800719" cy="1938992"/>
          </a:xfrm>
          <a:prstGeom prst="rect">
            <a:avLst/>
          </a:prstGeom>
          <a:noFill/>
        </p:spPr>
        <p:txBody>
          <a:bodyPr wrap="square">
            <a:prstTxWarp prst="textWave4">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6000" b="1" dirty="0">
                <a:ln w="11430"/>
                <a:solidFill>
                  <a:srgbClr val="C00000"/>
                </a:solidFill>
                <a:effectLst>
                  <a:outerShdw blurRad="50800" dist="39000" dir="5460000" algn="tl">
                    <a:srgbClr val="000000">
                      <a:alpha val="38000"/>
                    </a:srgbClr>
                  </a:outerShdw>
                </a:effectLst>
              </a:rPr>
              <a:t>Функции </a:t>
            </a:r>
            <a:endParaRPr lang="en-US" sz="6000" b="1" dirty="0" smtClean="0">
              <a:ln w="11430"/>
              <a:solidFill>
                <a:srgbClr val="C00000"/>
              </a:solidFill>
              <a:effectLst>
                <a:outerShdw blurRad="50800" dist="39000" dir="5460000" algn="tl">
                  <a:srgbClr val="000000">
                    <a:alpha val="38000"/>
                  </a:srgbClr>
                </a:outerShdw>
              </a:effectLst>
            </a:endParaRPr>
          </a:p>
          <a:p>
            <a:pPr algn="ctr">
              <a:defRPr/>
            </a:pPr>
            <a:r>
              <a:rPr lang="ru-RU" sz="6000" b="1" dirty="0" smtClean="0">
                <a:ln w="11430"/>
                <a:solidFill>
                  <a:srgbClr val="C00000"/>
                </a:solidFill>
                <a:effectLst>
                  <a:outerShdw blurRad="50800" dist="39000" dir="5460000" algn="tl">
                    <a:srgbClr val="000000">
                      <a:alpha val="38000"/>
                    </a:srgbClr>
                  </a:outerShdw>
                </a:effectLst>
              </a:rPr>
              <a:t>эритроцитов</a:t>
            </a:r>
            <a:endParaRPr lang="ru-RU" sz="6000" b="1" dirty="0">
              <a:ln w="11430"/>
              <a:solidFill>
                <a:srgbClr val="C00000"/>
              </a:solidFill>
              <a:effectLst>
                <a:outerShdw blurRad="50800" dist="39000" dir="5460000" algn="tl">
                  <a:srgbClr val="000000">
                    <a:alpha val="38000"/>
                  </a:srgbClr>
                </a:outerShdw>
              </a:effectLst>
            </a:endParaRPr>
          </a:p>
        </p:txBody>
      </p:sp>
      <p:pic>
        <p:nvPicPr>
          <p:cNvPr id="8" name="Picture 12" descr="Кровь"/>
          <p:cNvPicPr>
            <a:picLocks noChangeAspect="1" noChangeArrowheads="1"/>
          </p:cNvPicPr>
          <p:nvPr/>
        </p:nvPicPr>
        <p:blipFill>
          <a:blip r:embed="rId5" cstate="print"/>
          <a:srcRect/>
          <a:stretch>
            <a:fillRect/>
          </a:stretch>
        </p:blipFill>
        <p:spPr bwMode="auto">
          <a:xfrm>
            <a:off x="5638800" y="4343400"/>
            <a:ext cx="3143250" cy="1357312"/>
          </a:xfrm>
          <a:prstGeom prst="rect">
            <a:avLst/>
          </a:prstGeom>
          <a:noFill/>
          <a:ln w="9525">
            <a:noFill/>
            <a:miter lim="800000"/>
            <a:headEnd/>
            <a:tailEnd/>
          </a:ln>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2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2000"/>
                                        <p:tgtEl>
                                          <p:spTgt spid="9"/>
                                        </p:tgtEl>
                                      </p:cBhvr>
                                    </p:animEffect>
                                  </p:childTnLst>
                                </p:cTn>
                              </p:par>
                              <p:par>
                                <p:cTn id="14" presetID="2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edge">
                                      <p:cBhvr>
                                        <p:cTn id="16" dur="2000"/>
                                        <p:tgtEl>
                                          <p:spTgt spid="4"/>
                                        </p:tgtEl>
                                      </p:cBhvr>
                                    </p:animEffect>
                                  </p:childTnLst>
                                </p:cTn>
                              </p:par>
                              <p:par>
                                <p:cTn id="17" presetID="2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edge">
                                      <p:cBhvr>
                                        <p:cTn id="19" dur="2000"/>
                                        <p:tgtEl>
                                          <p:spTgt spid="3"/>
                                        </p:tgtEl>
                                      </p:cBhvr>
                                    </p:animEffect>
                                  </p:childTnLst>
                                </p:cTn>
                              </p:par>
                            </p:childTnLst>
                          </p:cTn>
                        </p:par>
                        <p:par>
                          <p:cTn id="20" fill="hold">
                            <p:stCondLst>
                              <p:cond delay="3000"/>
                            </p:stCondLst>
                            <p:childTnLst>
                              <p:par>
                                <p:cTn id="21" presetID="53"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8"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amond(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01122" cy="6357982"/>
          </a:xfrm>
          <a:prstGeom prst="roundRect">
            <a:avLst/>
          </a:prstGeom>
          <a:solidFill>
            <a:srgbClr val="00808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3" name="Группа 2"/>
          <p:cNvGrpSpPr/>
          <p:nvPr/>
        </p:nvGrpSpPr>
        <p:grpSpPr>
          <a:xfrm>
            <a:off x="228600" y="1295400"/>
            <a:ext cx="5376922" cy="5214974"/>
            <a:chOff x="571472" y="1071546"/>
            <a:chExt cx="5376922" cy="5214974"/>
          </a:xfrm>
        </p:grpSpPr>
        <p:sp>
          <p:nvSpPr>
            <p:cNvPr id="4" name="Скругленный прямоугольник 3"/>
            <p:cNvSpPr/>
            <p:nvPr/>
          </p:nvSpPr>
          <p:spPr>
            <a:xfrm>
              <a:off x="714348" y="1285860"/>
              <a:ext cx="4572032" cy="5000660"/>
            </a:xfrm>
            <a:prstGeom prst="roundRect">
              <a:avLst/>
            </a:prstGeom>
            <a:blipFill>
              <a:blip r:embed="rId2" cstate="print"/>
              <a:tile tx="0" ty="0" sx="100000" sy="100000" flip="none" algn="tl"/>
            </a:blip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 name="Группа 23"/>
            <p:cNvGrpSpPr/>
            <p:nvPr/>
          </p:nvGrpSpPr>
          <p:grpSpPr>
            <a:xfrm>
              <a:off x="571472" y="1071546"/>
              <a:ext cx="5376922" cy="5186065"/>
              <a:chOff x="928662" y="476046"/>
              <a:chExt cx="5376922" cy="5186065"/>
            </a:xfrm>
          </p:grpSpPr>
          <p:pic>
            <p:nvPicPr>
              <p:cNvPr id="6" name="Picture 3"/>
              <p:cNvPicPr>
                <a:picLocks noChangeAspect="1" noChangeArrowheads="1"/>
              </p:cNvPicPr>
              <p:nvPr/>
            </p:nvPicPr>
            <p:blipFill>
              <a:blip r:embed="rId3" cstate="print">
                <a:clrChange>
                  <a:clrFrom>
                    <a:srgbClr val="D83A3C"/>
                  </a:clrFrom>
                  <a:clrTo>
                    <a:srgbClr val="D83A3C">
                      <a:alpha val="0"/>
                    </a:srgbClr>
                  </a:clrTo>
                </a:clrChange>
              </a:blip>
              <a:srcRect/>
              <a:stretch>
                <a:fillRect/>
              </a:stretch>
            </p:blipFill>
            <p:spPr bwMode="auto">
              <a:xfrm>
                <a:off x="1071538" y="1643050"/>
                <a:ext cx="4500594" cy="962025"/>
              </a:xfrm>
              <a:prstGeom prst="rect">
                <a:avLst/>
              </a:prstGeom>
              <a:noFill/>
              <a:ln w="9525">
                <a:noFill/>
                <a:miter lim="800000"/>
                <a:headEnd/>
                <a:tailEnd/>
              </a:ln>
            </p:spPr>
          </p:pic>
          <p:pic>
            <p:nvPicPr>
              <p:cNvPr id="7" name="Рисунок 6" descr="kletka.JPG"/>
              <p:cNvPicPr>
                <a:picLocks noChangeAspect="1"/>
              </p:cNvPicPr>
              <p:nvPr/>
            </p:nvPicPr>
            <p:blipFill>
              <a:blip r:embed="rId4" cstate="print">
                <a:clrChange>
                  <a:clrFrom>
                    <a:srgbClr val="C0C0C0"/>
                  </a:clrFrom>
                  <a:clrTo>
                    <a:srgbClr val="C0C0C0">
                      <a:alpha val="0"/>
                    </a:srgbClr>
                  </a:clrTo>
                </a:clrChange>
              </a:blip>
              <a:stretch>
                <a:fillRect/>
              </a:stretch>
            </p:blipFill>
            <p:spPr>
              <a:xfrm rot="19813543">
                <a:off x="928662" y="2786058"/>
                <a:ext cx="1375765" cy="1315331"/>
              </a:xfrm>
              <a:prstGeom prst="rect">
                <a:avLst/>
              </a:prstGeom>
            </p:spPr>
          </p:pic>
          <p:pic>
            <p:nvPicPr>
              <p:cNvPr id="8" name="Рисунок 5" descr="kletka.JPG"/>
              <p:cNvPicPr>
                <a:picLocks noChangeAspect="1"/>
              </p:cNvPicPr>
              <p:nvPr/>
            </p:nvPicPr>
            <p:blipFill>
              <a:blip r:embed="rId4" cstate="print">
                <a:clrChange>
                  <a:clrFrom>
                    <a:srgbClr val="C0C0C0"/>
                  </a:clrFrom>
                  <a:clrTo>
                    <a:srgbClr val="C0C0C0">
                      <a:alpha val="0"/>
                    </a:srgbClr>
                  </a:clrTo>
                </a:clrChange>
              </a:blip>
              <a:stretch>
                <a:fillRect/>
              </a:stretch>
            </p:blipFill>
            <p:spPr>
              <a:xfrm>
                <a:off x="2000232" y="2571744"/>
                <a:ext cx="1375765" cy="1315331"/>
              </a:xfrm>
              <a:prstGeom prst="rect">
                <a:avLst/>
              </a:prstGeom>
            </p:spPr>
          </p:pic>
          <p:pic>
            <p:nvPicPr>
              <p:cNvPr id="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157262" y="4133646"/>
                <a:ext cx="4429156" cy="1071570"/>
              </a:xfrm>
              <a:prstGeom prst="rect">
                <a:avLst/>
              </a:prstGeom>
              <a:noFill/>
              <a:ln w="9525">
                <a:noFill/>
                <a:miter lim="800000"/>
                <a:headEnd/>
                <a:tailEnd/>
              </a:ln>
            </p:spPr>
          </p:pic>
          <p:pic>
            <p:nvPicPr>
              <p:cNvPr id="10" name="Рисунок 9" descr="kletka.JPG"/>
              <p:cNvPicPr>
                <a:picLocks noChangeAspect="1"/>
              </p:cNvPicPr>
              <p:nvPr/>
            </p:nvPicPr>
            <p:blipFill>
              <a:blip r:embed="rId4" cstate="print">
                <a:clrChange>
                  <a:clrFrom>
                    <a:srgbClr val="C0C0C0"/>
                  </a:clrFrom>
                  <a:clrTo>
                    <a:srgbClr val="C0C0C0">
                      <a:alpha val="0"/>
                    </a:srgbClr>
                  </a:clrTo>
                </a:clrChange>
              </a:blip>
              <a:stretch>
                <a:fillRect/>
              </a:stretch>
            </p:blipFill>
            <p:spPr>
              <a:xfrm>
                <a:off x="3214678" y="2714620"/>
                <a:ext cx="1375765" cy="1315331"/>
              </a:xfrm>
              <a:prstGeom prst="rect">
                <a:avLst/>
              </a:prstGeom>
            </p:spPr>
          </p:pic>
          <p:pic>
            <p:nvPicPr>
              <p:cNvPr id="11" name="Рисунок 10" descr="kletka.JPG"/>
              <p:cNvPicPr>
                <a:picLocks noChangeAspect="1"/>
              </p:cNvPicPr>
              <p:nvPr/>
            </p:nvPicPr>
            <p:blipFill>
              <a:blip r:embed="rId4" cstate="print">
                <a:clrChange>
                  <a:clrFrom>
                    <a:srgbClr val="C0C0C0"/>
                  </a:clrFrom>
                  <a:clrTo>
                    <a:srgbClr val="C0C0C0">
                      <a:alpha val="0"/>
                    </a:srgbClr>
                  </a:clrTo>
                </a:clrChange>
              </a:blip>
              <a:stretch>
                <a:fillRect/>
              </a:stretch>
            </p:blipFill>
            <p:spPr>
              <a:xfrm rot="5141617">
                <a:off x="1376868" y="506263"/>
                <a:ext cx="1375765" cy="1315331"/>
              </a:xfrm>
              <a:prstGeom prst="rect">
                <a:avLst/>
              </a:prstGeom>
            </p:spPr>
          </p:pic>
          <p:sp>
            <p:nvSpPr>
              <p:cNvPr id="12" name="TextBox 11"/>
              <p:cNvSpPr txBox="1"/>
              <p:nvPr/>
            </p:nvSpPr>
            <p:spPr>
              <a:xfrm>
                <a:off x="3143240" y="928670"/>
                <a:ext cx="142876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400" b="1" dirty="0" smtClean="0">
                    <a:ln w="11430"/>
                    <a:solidFill>
                      <a:srgbClr val="C00000"/>
                    </a:solidFill>
                    <a:effectLst>
                      <a:outerShdw blurRad="50800" dist="39000" dir="5460000" algn="tl">
                        <a:srgbClr val="000000">
                          <a:alpha val="38000"/>
                        </a:srgbClr>
                      </a:outerShdw>
                    </a:effectLst>
                  </a:rPr>
                  <a:t>Кровь</a:t>
                </a:r>
                <a:endParaRPr lang="ru-RU" sz="2400" b="1" dirty="0">
                  <a:ln w="11430"/>
                  <a:solidFill>
                    <a:srgbClr val="C00000"/>
                  </a:solidFill>
                  <a:effectLst>
                    <a:outerShdw blurRad="50800" dist="39000" dir="5460000" algn="tl">
                      <a:srgbClr val="000000">
                        <a:alpha val="38000"/>
                      </a:srgbClr>
                    </a:outerShdw>
                  </a:effectLst>
                </a:endParaRPr>
              </a:p>
            </p:txBody>
          </p:sp>
          <p:sp>
            <p:nvSpPr>
              <p:cNvPr id="13" name="Стрелка вправо 12"/>
              <p:cNvSpPr/>
              <p:nvPr/>
            </p:nvSpPr>
            <p:spPr>
              <a:xfrm rot="3339643">
                <a:off x="3525120" y="1669866"/>
                <a:ext cx="914051" cy="112138"/>
              </a:xfrm>
              <a:prstGeom prst="rightArrow">
                <a:avLst/>
              </a:prstGeom>
              <a:solidFill>
                <a:srgbClr val="00445C"/>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extBox 13"/>
              <p:cNvSpPr txBox="1"/>
              <p:nvPr/>
            </p:nvSpPr>
            <p:spPr>
              <a:xfrm>
                <a:off x="2833662" y="5200446"/>
                <a:ext cx="142876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400" b="1" dirty="0" smtClean="0">
                    <a:ln w="11430"/>
                    <a:solidFill>
                      <a:schemeClr val="tx2">
                        <a:lumMod val="50000"/>
                      </a:schemeClr>
                    </a:solidFill>
                    <a:effectLst>
                      <a:outerShdw blurRad="50800" dist="39000" dir="5460000" algn="tl">
                        <a:srgbClr val="000000">
                          <a:alpha val="38000"/>
                        </a:srgbClr>
                      </a:outerShdw>
                    </a:effectLst>
                  </a:rPr>
                  <a:t>Лимфа</a:t>
                </a:r>
                <a:endParaRPr lang="ru-RU" sz="2400" b="1" dirty="0">
                  <a:ln w="11430"/>
                  <a:solidFill>
                    <a:schemeClr val="tx2">
                      <a:lumMod val="50000"/>
                    </a:schemeClr>
                  </a:solidFill>
                  <a:effectLst>
                    <a:outerShdw blurRad="50800" dist="39000" dir="5460000" algn="tl">
                      <a:srgbClr val="000000">
                        <a:alpha val="38000"/>
                      </a:srgbClr>
                    </a:outerShdw>
                  </a:effectLst>
                </a:endParaRPr>
              </a:p>
            </p:txBody>
          </p:sp>
          <p:sp>
            <p:nvSpPr>
              <p:cNvPr id="15" name="Стрелка вправо 14"/>
              <p:cNvSpPr/>
              <p:nvPr/>
            </p:nvSpPr>
            <p:spPr>
              <a:xfrm rot="14721957">
                <a:off x="2321331" y="5024148"/>
                <a:ext cx="643663" cy="123993"/>
              </a:xfrm>
              <a:prstGeom prst="rightArrow">
                <a:avLst/>
              </a:prstGeom>
              <a:solidFill>
                <a:srgbClr val="00445C"/>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TextBox 15"/>
              <p:cNvSpPr txBox="1"/>
              <p:nvPr/>
            </p:nvSpPr>
            <p:spPr>
              <a:xfrm>
                <a:off x="2162180" y="3685986"/>
                <a:ext cx="4143404" cy="400110"/>
              </a:xfrm>
              <a:prstGeom prst="rect">
                <a:avLst/>
              </a:prstGeom>
              <a:noFill/>
            </p:spPr>
            <p:txBody>
              <a:bodyPr wrap="square" rtlCol="0">
                <a:prstTxWarp prst="textArch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000" b="1" dirty="0" smtClean="0">
                    <a:ln w="11430"/>
                    <a:solidFill>
                      <a:srgbClr val="002060"/>
                    </a:solidFill>
                    <a:effectLst>
                      <a:outerShdw blurRad="50800" dist="39000" dir="5460000" algn="tl">
                        <a:srgbClr val="000000">
                          <a:alpha val="38000"/>
                        </a:srgbClr>
                      </a:outerShdw>
                    </a:effectLst>
                  </a:rPr>
                  <a:t>Межклеточная  жидкость</a:t>
                </a:r>
                <a:endParaRPr lang="ru-RU" sz="2000" b="1" dirty="0">
                  <a:ln w="11430"/>
                  <a:solidFill>
                    <a:srgbClr val="002060"/>
                  </a:solidFill>
                  <a:effectLst>
                    <a:outerShdw blurRad="50800" dist="39000" dir="5460000" algn="tl">
                      <a:srgbClr val="000000">
                        <a:alpha val="38000"/>
                      </a:srgbClr>
                    </a:outerShdw>
                  </a:effectLst>
                </a:endParaRPr>
              </a:p>
            </p:txBody>
          </p:sp>
          <p:pic>
            <p:nvPicPr>
              <p:cNvPr id="17" name="Рисунок 16" descr="kletka.JPG"/>
              <p:cNvPicPr>
                <a:picLocks noChangeAspect="1"/>
              </p:cNvPicPr>
              <p:nvPr/>
            </p:nvPicPr>
            <p:blipFill>
              <a:blip r:embed="rId4" cstate="print">
                <a:clrChange>
                  <a:clrFrom>
                    <a:srgbClr val="C0C0C0"/>
                  </a:clrFrom>
                  <a:clrTo>
                    <a:srgbClr val="C0C0C0">
                      <a:alpha val="0"/>
                    </a:srgbClr>
                  </a:clrTo>
                </a:clrChange>
              </a:blip>
              <a:stretch>
                <a:fillRect/>
              </a:stretch>
            </p:blipFill>
            <p:spPr>
              <a:xfrm>
                <a:off x="4357686" y="2786058"/>
                <a:ext cx="1375765" cy="1315331"/>
              </a:xfrm>
              <a:prstGeom prst="rect">
                <a:avLst/>
              </a:prstGeom>
            </p:spPr>
          </p:pic>
        </p:grpSp>
      </p:grpSp>
      <p:sp>
        <p:nvSpPr>
          <p:cNvPr id="18" name="Прямоугольник 17"/>
          <p:cNvSpPr/>
          <p:nvPr/>
        </p:nvSpPr>
        <p:spPr>
          <a:xfrm>
            <a:off x="1571604" y="357166"/>
            <a:ext cx="6843540" cy="1754326"/>
          </a:xfrm>
          <a:prstGeom prst="rect">
            <a:avLst/>
          </a:prstGeom>
          <a:noFill/>
        </p:spPr>
        <p:txBody>
          <a:bodyPr wrap="none" lIns="91440" tIns="45720" rIns="91440" bIns="45720">
            <a:prstTxWarp prst="textCan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chemeClr val="bg2">
                    <a:lumMod val="50000"/>
                  </a:schemeClr>
                </a:solidFill>
                <a:effectLst>
                  <a:outerShdw blurRad="50800" dist="39000" dir="5460000" algn="tl">
                    <a:srgbClr val="000000">
                      <a:alpha val="38000"/>
                    </a:srgbClr>
                  </a:outerShdw>
                </a:effectLst>
              </a:rPr>
              <a:t>Внутренняя среда</a:t>
            </a:r>
          </a:p>
          <a:p>
            <a:pPr algn="ctr"/>
            <a:r>
              <a:rPr lang="ru-RU" sz="5400" b="1" dirty="0" smtClean="0">
                <a:ln w="11430"/>
                <a:solidFill>
                  <a:schemeClr val="bg2">
                    <a:lumMod val="50000"/>
                  </a:schemeClr>
                </a:solidFill>
                <a:effectLst>
                  <a:outerShdw blurRad="50800" dist="39000" dir="5460000" algn="tl">
                    <a:srgbClr val="000000">
                      <a:alpha val="38000"/>
                    </a:srgbClr>
                  </a:outerShdw>
                </a:effectLst>
              </a:rPr>
              <a:t>            организма</a:t>
            </a:r>
            <a:endParaRPr lang="ru-RU" sz="5400" b="1" dirty="0">
              <a:ln w="11430"/>
              <a:solidFill>
                <a:schemeClr val="bg2">
                  <a:lumMod val="50000"/>
                </a:schemeClr>
              </a:solidFill>
              <a:effectLst>
                <a:outerShdw blurRad="50800" dist="39000" dir="5460000" algn="tl">
                  <a:srgbClr val="000000">
                    <a:alpha val="38000"/>
                  </a:srgbClr>
                </a:outerShdw>
              </a:effectLst>
            </a:endParaRPr>
          </a:p>
        </p:txBody>
      </p:sp>
      <p:sp>
        <p:nvSpPr>
          <p:cNvPr id="19" name="TextBox 18"/>
          <p:cNvSpPr txBox="1"/>
          <p:nvPr/>
        </p:nvSpPr>
        <p:spPr>
          <a:xfrm>
            <a:off x="4929190" y="2214554"/>
            <a:ext cx="3857652" cy="3108543"/>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 typeface="Wingdings" pitchFamily="2" charset="2"/>
              <a:buNone/>
              <a:defRPr/>
            </a:pPr>
            <a:r>
              <a:rPr lang="ru-RU" sz="28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это единая система жидкостей – является естественным продолжением водной основы клеток. </a:t>
            </a:r>
            <a:endPar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amond(in)">
                                      <p:cBhvr>
                                        <p:cTn id="13" dur="2000"/>
                                        <p:tgtEl>
                                          <p:spTgt spid="19"/>
                                        </p:tgtEl>
                                      </p:cBhvr>
                                    </p:animEffect>
                                  </p:childTnLst>
                                </p:cTn>
                              </p:par>
                              <p:par>
                                <p:cTn id="14" presetID="8"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9"/>
          <p:cNvSpPr>
            <a:spLocks noChangeArrowheads="1"/>
          </p:cNvSpPr>
          <p:nvPr/>
        </p:nvSpPr>
        <p:spPr bwMode="auto">
          <a:xfrm>
            <a:off x="323850" y="4005263"/>
            <a:ext cx="431800" cy="288925"/>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 name="Oval 70"/>
          <p:cNvSpPr>
            <a:spLocks noChangeArrowheads="1"/>
          </p:cNvSpPr>
          <p:nvPr/>
        </p:nvSpPr>
        <p:spPr bwMode="auto">
          <a:xfrm>
            <a:off x="323850" y="4292600"/>
            <a:ext cx="431800" cy="288925"/>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5" name="Oval 87"/>
          <p:cNvSpPr>
            <a:spLocks noChangeArrowheads="1"/>
          </p:cNvSpPr>
          <p:nvPr/>
        </p:nvSpPr>
        <p:spPr bwMode="auto">
          <a:xfrm>
            <a:off x="323850" y="2708275"/>
            <a:ext cx="431800" cy="288925"/>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6" name="Text Box 92"/>
          <p:cNvSpPr txBox="1">
            <a:spLocks noChangeArrowheads="1"/>
          </p:cNvSpPr>
          <p:nvPr/>
        </p:nvSpPr>
        <p:spPr bwMode="auto">
          <a:xfrm>
            <a:off x="323850" y="3141663"/>
            <a:ext cx="1363663" cy="338137"/>
          </a:xfrm>
          <a:prstGeom prst="rect">
            <a:avLst/>
          </a:prstGeom>
          <a:noFill/>
          <a:ln w="9525">
            <a:noFill/>
            <a:miter lim="800000"/>
            <a:headEnd/>
            <a:tailEnd/>
          </a:ln>
          <a:effectLst/>
        </p:spPr>
        <p:txBody>
          <a:bodyPr wrap="none">
            <a:spAutoFit/>
          </a:bodyPr>
          <a:lstStyle/>
          <a:p>
            <a:pPr>
              <a:defRPr/>
            </a:pPr>
            <a:r>
              <a:rPr lang="ru-RU" sz="1600" b="1" dirty="0">
                <a:solidFill>
                  <a:srgbClr val="C00000"/>
                </a:solidFill>
                <a:effectLst>
                  <a:outerShdw blurRad="38100" dist="38100" dir="2700000" algn="tl">
                    <a:srgbClr val="000000">
                      <a:alpha val="43137"/>
                    </a:srgbClr>
                  </a:outerShdw>
                </a:effectLst>
                <a:latin typeface="Arial" pitchFamily="34" charset="0"/>
                <a:cs typeface="Arial" pitchFamily="34" charset="0"/>
              </a:rPr>
              <a:t>гемоглобин</a:t>
            </a:r>
          </a:p>
        </p:txBody>
      </p:sp>
      <p:sp>
        <p:nvSpPr>
          <p:cNvPr id="7" name="Text Box 112"/>
          <p:cNvSpPr txBox="1">
            <a:spLocks noChangeArrowheads="1"/>
          </p:cNvSpPr>
          <p:nvPr/>
        </p:nvSpPr>
        <p:spPr bwMode="auto">
          <a:xfrm>
            <a:off x="7215206" y="4500570"/>
            <a:ext cx="1738312" cy="336550"/>
          </a:xfrm>
          <a:prstGeom prst="rect">
            <a:avLst/>
          </a:prstGeom>
          <a:noFill/>
          <a:ln w="9525">
            <a:noFill/>
            <a:miter lim="800000"/>
            <a:headEnd/>
            <a:tailEnd/>
          </a:ln>
          <a:effectLst/>
        </p:spPr>
        <p:txBody>
          <a:bodyPr wrap="none">
            <a:spAutoFit/>
          </a:bodyPr>
          <a:lstStyle/>
          <a:p>
            <a:pPr>
              <a:defRPr/>
            </a:pPr>
            <a:r>
              <a:rPr lang="ru-RU" sz="1600" b="1" dirty="0">
                <a:solidFill>
                  <a:schemeClr val="accent2">
                    <a:lumMod val="75000"/>
                  </a:schemeClr>
                </a:solidFill>
                <a:effectLst>
                  <a:outerShdw blurRad="38100" dist="38100" dir="2700000" algn="tl">
                    <a:srgbClr val="000000">
                      <a:alpha val="43137"/>
                    </a:srgbClr>
                  </a:outerShdw>
                </a:effectLst>
                <a:latin typeface="Arial" pitchFamily="34" charset="0"/>
                <a:cs typeface="Arial" pitchFamily="34" charset="0"/>
              </a:rPr>
              <a:t>углекислый газ</a:t>
            </a:r>
          </a:p>
        </p:txBody>
      </p:sp>
      <p:sp>
        <p:nvSpPr>
          <p:cNvPr id="8" name="Oval 116"/>
          <p:cNvSpPr>
            <a:spLocks noChangeArrowheads="1"/>
          </p:cNvSpPr>
          <p:nvPr/>
        </p:nvSpPr>
        <p:spPr bwMode="auto">
          <a:xfrm>
            <a:off x="395288" y="2565400"/>
            <a:ext cx="431800" cy="288925"/>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10" name="Oval 4"/>
          <p:cNvSpPr>
            <a:spLocks noChangeArrowheads="1"/>
          </p:cNvSpPr>
          <p:nvPr/>
        </p:nvSpPr>
        <p:spPr bwMode="auto">
          <a:xfrm>
            <a:off x="1344626" y="1264462"/>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11" name="Oval 8"/>
          <p:cNvSpPr>
            <a:spLocks noChangeArrowheads="1"/>
          </p:cNvSpPr>
          <p:nvPr/>
        </p:nvSpPr>
        <p:spPr bwMode="auto">
          <a:xfrm>
            <a:off x="1697056" y="1193312"/>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12" name="Oval 10"/>
          <p:cNvSpPr>
            <a:spLocks noChangeArrowheads="1"/>
          </p:cNvSpPr>
          <p:nvPr/>
        </p:nvSpPr>
        <p:spPr bwMode="auto">
          <a:xfrm>
            <a:off x="2189218" y="2124589"/>
            <a:ext cx="141282" cy="143882"/>
          </a:xfrm>
          <a:prstGeom prst="ellipse">
            <a:avLst/>
          </a:prstGeom>
          <a:solidFill>
            <a:srgbClr val="7678D8"/>
          </a:solidFill>
          <a:ln w="9525">
            <a:solidFill>
              <a:schemeClr val="tx1"/>
            </a:solidFill>
            <a:round/>
            <a:headEnd/>
            <a:tailEnd/>
          </a:ln>
        </p:spPr>
        <p:txBody>
          <a:bodyPr wrap="none" anchor="ctr"/>
          <a:lstStyle/>
          <a:p>
            <a:endParaRPr lang="ru-RU"/>
          </a:p>
        </p:txBody>
      </p:sp>
      <p:sp>
        <p:nvSpPr>
          <p:cNvPr id="13" name="Oval 11"/>
          <p:cNvSpPr>
            <a:spLocks noChangeArrowheads="1"/>
          </p:cNvSpPr>
          <p:nvPr/>
        </p:nvSpPr>
        <p:spPr bwMode="auto">
          <a:xfrm>
            <a:off x="1908204" y="2268472"/>
            <a:ext cx="141283" cy="143881"/>
          </a:xfrm>
          <a:prstGeom prst="ellipse">
            <a:avLst/>
          </a:prstGeom>
          <a:solidFill>
            <a:srgbClr val="7678D8"/>
          </a:solidFill>
          <a:ln w="9525">
            <a:solidFill>
              <a:schemeClr val="tx1"/>
            </a:solidFill>
            <a:round/>
            <a:headEnd/>
            <a:tailEnd/>
          </a:ln>
        </p:spPr>
        <p:txBody>
          <a:bodyPr wrap="none" anchor="ctr"/>
          <a:lstStyle/>
          <a:p>
            <a:endParaRPr lang="ru-RU"/>
          </a:p>
        </p:txBody>
      </p:sp>
      <p:sp>
        <p:nvSpPr>
          <p:cNvPr id="14" name="Oval 12"/>
          <p:cNvSpPr>
            <a:spLocks noChangeArrowheads="1"/>
          </p:cNvSpPr>
          <p:nvPr/>
        </p:nvSpPr>
        <p:spPr bwMode="auto">
          <a:xfrm>
            <a:off x="2400366" y="1980708"/>
            <a:ext cx="141282" cy="143881"/>
          </a:xfrm>
          <a:prstGeom prst="ellipse">
            <a:avLst/>
          </a:prstGeom>
          <a:solidFill>
            <a:srgbClr val="7678D8"/>
          </a:solidFill>
          <a:ln w="9525">
            <a:solidFill>
              <a:schemeClr val="tx1"/>
            </a:solidFill>
            <a:round/>
            <a:headEnd/>
            <a:tailEnd/>
          </a:ln>
        </p:spPr>
        <p:txBody>
          <a:bodyPr wrap="none" anchor="ctr"/>
          <a:lstStyle/>
          <a:p>
            <a:endParaRPr lang="ru-RU"/>
          </a:p>
        </p:txBody>
      </p:sp>
      <p:sp>
        <p:nvSpPr>
          <p:cNvPr id="15" name="Oval 13"/>
          <p:cNvSpPr>
            <a:spLocks noChangeArrowheads="1"/>
          </p:cNvSpPr>
          <p:nvPr/>
        </p:nvSpPr>
        <p:spPr bwMode="auto">
          <a:xfrm>
            <a:off x="2471784" y="2268472"/>
            <a:ext cx="141282" cy="143881"/>
          </a:xfrm>
          <a:prstGeom prst="ellipse">
            <a:avLst/>
          </a:prstGeom>
          <a:solidFill>
            <a:srgbClr val="7678D8"/>
          </a:solidFill>
          <a:ln w="9525">
            <a:solidFill>
              <a:schemeClr val="tx1"/>
            </a:solidFill>
            <a:round/>
            <a:headEnd/>
            <a:tailEnd/>
          </a:ln>
        </p:spPr>
        <p:txBody>
          <a:bodyPr wrap="none" anchor="ctr"/>
          <a:lstStyle/>
          <a:p>
            <a:endParaRPr lang="ru-RU"/>
          </a:p>
        </p:txBody>
      </p:sp>
      <p:sp>
        <p:nvSpPr>
          <p:cNvPr id="16" name="Oval 14"/>
          <p:cNvSpPr>
            <a:spLocks noChangeArrowheads="1"/>
          </p:cNvSpPr>
          <p:nvPr/>
        </p:nvSpPr>
        <p:spPr bwMode="auto">
          <a:xfrm>
            <a:off x="2260636" y="2339621"/>
            <a:ext cx="141282" cy="143882"/>
          </a:xfrm>
          <a:prstGeom prst="ellipse">
            <a:avLst/>
          </a:prstGeom>
          <a:solidFill>
            <a:srgbClr val="7678D8"/>
          </a:solidFill>
          <a:ln w="9525">
            <a:solidFill>
              <a:schemeClr val="tx1"/>
            </a:solidFill>
            <a:round/>
            <a:headEnd/>
            <a:tailEnd/>
          </a:ln>
        </p:spPr>
        <p:txBody>
          <a:bodyPr wrap="none" anchor="ctr"/>
          <a:lstStyle/>
          <a:p>
            <a:endParaRPr lang="ru-RU"/>
          </a:p>
        </p:txBody>
      </p:sp>
      <p:sp>
        <p:nvSpPr>
          <p:cNvPr id="17" name="Oval 15"/>
          <p:cNvSpPr>
            <a:spLocks noChangeArrowheads="1"/>
          </p:cNvSpPr>
          <p:nvPr/>
        </p:nvSpPr>
        <p:spPr bwMode="auto">
          <a:xfrm>
            <a:off x="2119352" y="2483504"/>
            <a:ext cx="141283" cy="143881"/>
          </a:xfrm>
          <a:prstGeom prst="ellipse">
            <a:avLst/>
          </a:prstGeom>
          <a:solidFill>
            <a:srgbClr val="7678D8"/>
          </a:solidFill>
          <a:ln w="9525">
            <a:solidFill>
              <a:schemeClr val="tx1"/>
            </a:solidFill>
            <a:round/>
            <a:headEnd/>
            <a:tailEnd/>
          </a:ln>
        </p:spPr>
        <p:txBody>
          <a:bodyPr wrap="none" anchor="ctr"/>
          <a:lstStyle/>
          <a:p>
            <a:endParaRPr lang="ru-RU"/>
          </a:p>
        </p:txBody>
      </p:sp>
      <p:sp>
        <p:nvSpPr>
          <p:cNvPr id="18" name="AutoShape 19"/>
          <p:cNvSpPr>
            <a:spLocks noChangeArrowheads="1"/>
          </p:cNvSpPr>
          <p:nvPr/>
        </p:nvSpPr>
        <p:spPr bwMode="auto">
          <a:xfrm>
            <a:off x="2541648" y="834398"/>
            <a:ext cx="3238638" cy="6450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1586" y="11339"/>
                </a:moveTo>
                <a:cubicBezTo>
                  <a:pt x="21595" y="11160"/>
                  <a:pt x="21600" y="10980"/>
                  <a:pt x="21600" y="10800"/>
                </a:cubicBezTo>
                <a:cubicBezTo>
                  <a:pt x="21600" y="4835"/>
                  <a:pt x="16764" y="0"/>
                  <a:pt x="10800" y="0"/>
                </a:cubicBezTo>
                <a:cubicBezTo>
                  <a:pt x="6352" y="-1"/>
                  <a:pt x="2359" y="2726"/>
                  <a:pt x="740" y="6868"/>
                </a:cubicBezTo>
                <a:cubicBezTo>
                  <a:pt x="2359" y="2726"/>
                  <a:pt x="6352" y="-1"/>
                  <a:pt x="10800" y="0"/>
                </a:cubicBezTo>
                <a:cubicBezTo>
                  <a:pt x="16764" y="0"/>
                  <a:pt x="21600" y="4835"/>
                  <a:pt x="21600" y="10800"/>
                </a:cubicBezTo>
                <a:cubicBezTo>
                  <a:pt x="21600" y="10980"/>
                  <a:pt x="21595" y="11160"/>
                  <a:pt x="21586" y="11339"/>
                </a:cubicBezTo>
                <a:lnTo>
                  <a:pt x="24283" y="11474"/>
                </a:lnTo>
                <a:lnTo>
                  <a:pt x="21451" y="14036"/>
                </a:lnTo>
                <a:lnTo>
                  <a:pt x="18889" y="11204"/>
                </a:lnTo>
                <a:lnTo>
                  <a:pt x="21586" y="11339"/>
                </a:lnTo>
                <a:close/>
              </a:path>
            </a:pathLst>
          </a:custGeom>
          <a:solidFill>
            <a:schemeClr val="accent1"/>
          </a:solidFill>
          <a:ln w="76200">
            <a:solidFill>
              <a:schemeClr val="tx1"/>
            </a:solidFill>
            <a:miter lim="800000"/>
            <a:headEnd/>
            <a:tailEnd/>
          </a:ln>
        </p:spPr>
        <p:txBody>
          <a:bodyPr wrap="none" anchor="ctr"/>
          <a:lstStyle/>
          <a:p>
            <a:endParaRPr lang="ru-RU"/>
          </a:p>
        </p:txBody>
      </p:sp>
      <p:sp>
        <p:nvSpPr>
          <p:cNvPr id="2" name="Скругленный прямоугольник 1"/>
          <p:cNvSpPr/>
          <p:nvPr/>
        </p:nvSpPr>
        <p:spPr>
          <a:xfrm>
            <a:off x="304800" y="285728"/>
            <a:ext cx="8624918"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81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22" name="Группа 121"/>
          <p:cNvGrpSpPr/>
          <p:nvPr/>
        </p:nvGrpSpPr>
        <p:grpSpPr>
          <a:xfrm>
            <a:off x="7893319" y="2349108"/>
            <a:ext cx="563578" cy="708340"/>
            <a:chOff x="7893319" y="2349108"/>
            <a:chExt cx="563578" cy="708340"/>
          </a:xfrm>
        </p:grpSpPr>
        <p:sp>
          <p:nvSpPr>
            <p:cNvPr id="31" name="Oval 32"/>
            <p:cNvSpPr>
              <a:spLocks noChangeArrowheads="1"/>
            </p:cNvSpPr>
            <p:nvPr/>
          </p:nvSpPr>
          <p:spPr bwMode="auto">
            <a:xfrm>
              <a:off x="7893319" y="2913567"/>
              <a:ext cx="141282" cy="143881"/>
            </a:xfrm>
            <a:prstGeom prst="ellipse">
              <a:avLst/>
            </a:prstGeom>
            <a:solidFill>
              <a:srgbClr val="7678D8"/>
            </a:solidFill>
            <a:ln w="9525">
              <a:solidFill>
                <a:schemeClr val="tx1"/>
              </a:solidFill>
              <a:round/>
              <a:headEnd/>
              <a:tailEnd/>
            </a:ln>
          </p:spPr>
          <p:txBody>
            <a:bodyPr wrap="none" anchor="ctr"/>
            <a:lstStyle/>
            <a:p>
              <a:endParaRPr lang="ru-RU"/>
            </a:p>
          </p:txBody>
        </p:sp>
        <p:sp>
          <p:nvSpPr>
            <p:cNvPr id="32" name="Oval 33"/>
            <p:cNvSpPr>
              <a:spLocks noChangeArrowheads="1"/>
            </p:cNvSpPr>
            <p:nvPr/>
          </p:nvSpPr>
          <p:spPr bwMode="auto">
            <a:xfrm>
              <a:off x="8034602" y="2554653"/>
              <a:ext cx="141283" cy="143882"/>
            </a:xfrm>
            <a:prstGeom prst="ellipse">
              <a:avLst/>
            </a:prstGeom>
            <a:solidFill>
              <a:srgbClr val="7678D8"/>
            </a:solidFill>
            <a:ln w="9525">
              <a:solidFill>
                <a:schemeClr val="tx1"/>
              </a:solidFill>
              <a:round/>
              <a:headEnd/>
              <a:tailEnd/>
            </a:ln>
          </p:spPr>
          <p:txBody>
            <a:bodyPr wrap="none" anchor="ctr"/>
            <a:lstStyle/>
            <a:p>
              <a:endParaRPr lang="ru-RU"/>
            </a:p>
          </p:txBody>
        </p:sp>
        <p:sp>
          <p:nvSpPr>
            <p:cNvPr id="33" name="Oval 34"/>
            <p:cNvSpPr>
              <a:spLocks noChangeArrowheads="1"/>
            </p:cNvSpPr>
            <p:nvPr/>
          </p:nvSpPr>
          <p:spPr bwMode="auto">
            <a:xfrm>
              <a:off x="8104467" y="2769685"/>
              <a:ext cx="141282" cy="143882"/>
            </a:xfrm>
            <a:prstGeom prst="ellipse">
              <a:avLst/>
            </a:prstGeom>
            <a:solidFill>
              <a:srgbClr val="7678D8"/>
            </a:solidFill>
            <a:ln w="9525">
              <a:solidFill>
                <a:schemeClr val="tx1"/>
              </a:solidFill>
              <a:round/>
              <a:headEnd/>
              <a:tailEnd/>
            </a:ln>
          </p:spPr>
          <p:txBody>
            <a:bodyPr wrap="none" anchor="ctr"/>
            <a:lstStyle/>
            <a:p>
              <a:endParaRPr lang="ru-RU"/>
            </a:p>
          </p:txBody>
        </p:sp>
        <p:sp>
          <p:nvSpPr>
            <p:cNvPr id="34" name="Oval 35"/>
            <p:cNvSpPr>
              <a:spLocks noChangeArrowheads="1"/>
            </p:cNvSpPr>
            <p:nvPr/>
          </p:nvSpPr>
          <p:spPr bwMode="auto">
            <a:xfrm>
              <a:off x="8245750" y="2554653"/>
              <a:ext cx="141283" cy="143882"/>
            </a:xfrm>
            <a:prstGeom prst="ellipse">
              <a:avLst/>
            </a:prstGeom>
            <a:solidFill>
              <a:srgbClr val="7678D8"/>
            </a:solidFill>
            <a:ln w="9525">
              <a:solidFill>
                <a:schemeClr val="tx1"/>
              </a:solidFill>
              <a:round/>
              <a:headEnd/>
              <a:tailEnd/>
            </a:ln>
          </p:spPr>
          <p:txBody>
            <a:bodyPr wrap="none" anchor="ctr"/>
            <a:lstStyle/>
            <a:p>
              <a:endParaRPr lang="ru-RU"/>
            </a:p>
          </p:txBody>
        </p:sp>
        <p:sp>
          <p:nvSpPr>
            <p:cNvPr id="35" name="Oval 36"/>
            <p:cNvSpPr>
              <a:spLocks noChangeArrowheads="1"/>
            </p:cNvSpPr>
            <p:nvPr/>
          </p:nvSpPr>
          <p:spPr bwMode="auto">
            <a:xfrm>
              <a:off x="8315615" y="2769685"/>
              <a:ext cx="141282" cy="143882"/>
            </a:xfrm>
            <a:prstGeom prst="ellipse">
              <a:avLst/>
            </a:prstGeom>
            <a:solidFill>
              <a:srgbClr val="7678D8"/>
            </a:solidFill>
            <a:ln w="9525">
              <a:solidFill>
                <a:schemeClr val="tx1"/>
              </a:solidFill>
              <a:round/>
              <a:headEnd/>
              <a:tailEnd/>
            </a:ln>
          </p:spPr>
          <p:txBody>
            <a:bodyPr wrap="none" anchor="ctr"/>
            <a:lstStyle/>
            <a:p>
              <a:endParaRPr lang="ru-RU"/>
            </a:p>
          </p:txBody>
        </p:sp>
        <p:sp>
          <p:nvSpPr>
            <p:cNvPr id="36" name="Oval 37"/>
            <p:cNvSpPr>
              <a:spLocks noChangeArrowheads="1"/>
            </p:cNvSpPr>
            <p:nvPr/>
          </p:nvSpPr>
          <p:spPr bwMode="auto">
            <a:xfrm>
              <a:off x="8006656" y="2349108"/>
              <a:ext cx="141283" cy="143882"/>
            </a:xfrm>
            <a:prstGeom prst="ellipse">
              <a:avLst/>
            </a:prstGeom>
            <a:solidFill>
              <a:srgbClr val="7678D8"/>
            </a:solidFill>
            <a:ln w="9525">
              <a:solidFill>
                <a:schemeClr val="tx1"/>
              </a:solidFill>
              <a:round/>
              <a:headEnd/>
              <a:tailEnd/>
            </a:ln>
          </p:spPr>
          <p:txBody>
            <a:bodyPr wrap="none" anchor="ctr"/>
            <a:lstStyle/>
            <a:p>
              <a:endParaRPr lang="ru-RU"/>
            </a:p>
          </p:txBody>
        </p:sp>
      </p:grpSp>
      <p:sp>
        <p:nvSpPr>
          <p:cNvPr id="37" name="AutoShape 43"/>
          <p:cNvSpPr>
            <a:spLocks noChangeArrowheads="1"/>
          </p:cNvSpPr>
          <p:nvPr/>
        </p:nvSpPr>
        <p:spPr bwMode="auto">
          <a:xfrm rot="10800000">
            <a:off x="1414491" y="5136618"/>
            <a:ext cx="6337545" cy="86170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1586" y="11339"/>
                </a:moveTo>
                <a:cubicBezTo>
                  <a:pt x="21595" y="11160"/>
                  <a:pt x="21600" y="10980"/>
                  <a:pt x="21600" y="10800"/>
                </a:cubicBezTo>
                <a:cubicBezTo>
                  <a:pt x="21600" y="4835"/>
                  <a:pt x="16764" y="0"/>
                  <a:pt x="10800" y="0"/>
                </a:cubicBezTo>
                <a:cubicBezTo>
                  <a:pt x="4922" y="-1"/>
                  <a:pt x="124" y="4699"/>
                  <a:pt x="2" y="10576"/>
                </a:cubicBezTo>
                <a:cubicBezTo>
                  <a:pt x="124" y="4699"/>
                  <a:pt x="4922" y="-1"/>
                  <a:pt x="10800" y="0"/>
                </a:cubicBezTo>
                <a:cubicBezTo>
                  <a:pt x="16764" y="0"/>
                  <a:pt x="21600" y="4835"/>
                  <a:pt x="21600" y="10800"/>
                </a:cubicBezTo>
                <a:cubicBezTo>
                  <a:pt x="21600" y="10980"/>
                  <a:pt x="21595" y="11160"/>
                  <a:pt x="21586" y="11339"/>
                </a:cubicBezTo>
                <a:lnTo>
                  <a:pt x="24283" y="11474"/>
                </a:lnTo>
                <a:lnTo>
                  <a:pt x="21451" y="14036"/>
                </a:lnTo>
                <a:lnTo>
                  <a:pt x="18889" y="11204"/>
                </a:lnTo>
                <a:lnTo>
                  <a:pt x="21586" y="11339"/>
                </a:lnTo>
                <a:close/>
              </a:path>
            </a:pathLst>
          </a:custGeom>
          <a:solidFill>
            <a:schemeClr val="accent1"/>
          </a:solidFill>
          <a:ln w="76200">
            <a:solidFill>
              <a:schemeClr val="tx1"/>
            </a:solidFill>
            <a:miter lim="800000"/>
            <a:headEnd/>
            <a:tailEnd/>
          </a:ln>
        </p:spPr>
        <p:txBody>
          <a:bodyPr wrap="none" anchor="ctr"/>
          <a:lstStyle/>
          <a:p>
            <a:endParaRPr lang="ru-RU"/>
          </a:p>
        </p:txBody>
      </p:sp>
      <p:grpSp>
        <p:nvGrpSpPr>
          <p:cNvPr id="126" name="Группа 125"/>
          <p:cNvGrpSpPr/>
          <p:nvPr/>
        </p:nvGrpSpPr>
        <p:grpSpPr>
          <a:xfrm>
            <a:off x="2047935" y="5998326"/>
            <a:ext cx="4929374" cy="573947"/>
            <a:chOff x="2047935" y="5998326"/>
            <a:chExt cx="4929374" cy="573947"/>
          </a:xfrm>
        </p:grpSpPr>
        <p:sp>
          <p:nvSpPr>
            <p:cNvPr id="44" name="Oval 60"/>
            <p:cNvSpPr>
              <a:spLocks noChangeArrowheads="1"/>
            </p:cNvSpPr>
            <p:nvPr/>
          </p:nvSpPr>
          <p:spPr bwMode="auto">
            <a:xfrm>
              <a:off x="3175092" y="6213358"/>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5" name="Oval 61"/>
            <p:cNvSpPr>
              <a:spLocks noChangeArrowheads="1"/>
            </p:cNvSpPr>
            <p:nvPr/>
          </p:nvSpPr>
          <p:spPr bwMode="auto">
            <a:xfrm>
              <a:off x="4302250" y="6284510"/>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6" name="Oval 62"/>
            <p:cNvSpPr>
              <a:spLocks noChangeArrowheads="1"/>
            </p:cNvSpPr>
            <p:nvPr/>
          </p:nvSpPr>
          <p:spPr bwMode="auto">
            <a:xfrm>
              <a:off x="5499273" y="6213358"/>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7" name="Oval 63"/>
            <p:cNvSpPr>
              <a:spLocks noChangeArrowheads="1"/>
            </p:cNvSpPr>
            <p:nvPr/>
          </p:nvSpPr>
          <p:spPr bwMode="auto">
            <a:xfrm>
              <a:off x="6555013" y="6140628"/>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8" name="Oval 64"/>
            <p:cNvSpPr>
              <a:spLocks noChangeArrowheads="1"/>
            </p:cNvSpPr>
            <p:nvPr/>
          </p:nvSpPr>
          <p:spPr bwMode="auto">
            <a:xfrm>
              <a:off x="2047935" y="5998326"/>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grpSp>
      <p:grpSp>
        <p:nvGrpSpPr>
          <p:cNvPr id="124" name="Группа 123"/>
          <p:cNvGrpSpPr/>
          <p:nvPr/>
        </p:nvGrpSpPr>
        <p:grpSpPr>
          <a:xfrm>
            <a:off x="7753589" y="3990307"/>
            <a:ext cx="914457" cy="430064"/>
            <a:chOff x="7753589" y="3990307"/>
            <a:chExt cx="914457" cy="430064"/>
          </a:xfrm>
        </p:grpSpPr>
        <p:sp>
          <p:nvSpPr>
            <p:cNvPr id="53" name="Oval 74"/>
            <p:cNvSpPr>
              <a:spLocks noChangeArrowheads="1"/>
            </p:cNvSpPr>
            <p:nvPr/>
          </p:nvSpPr>
          <p:spPr bwMode="auto">
            <a:xfrm>
              <a:off x="8456898" y="3990307"/>
              <a:ext cx="211148" cy="143882"/>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54" name="Oval 76"/>
            <p:cNvSpPr>
              <a:spLocks noChangeArrowheads="1"/>
            </p:cNvSpPr>
            <p:nvPr/>
          </p:nvSpPr>
          <p:spPr bwMode="auto">
            <a:xfrm>
              <a:off x="7964737" y="4276490"/>
              <a:ext cx="211148" cy="143881"/>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55" name="Oval 77"/>
            <p:cNvSpPr>
              <a:spLocks noChangeArrowheads="1"/>
            </p:cNvSpPr>
            <p:nvPr/>
          </p:nvSpPr>
          <p:spPr bwMode="auto">
            <a:xfrm>
              <a:off x="7753589" y="3990307"/>
              <a:ext cx="211148" cy="143882"/>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56" name="Oval 78"/>
            <p:cNvSpPr>
              <a:spLocks noChangeArrowheads="1"/>
            </p:cNvSpPr>
            <p:nvPr/>
          </p:nvSpPr>
          <p:spPr bwMode="auto">
            <a:xfrm>
              <a:off x="8104467" y="4061458"/>
              <a:ext cx="211148" cy="143881"/>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57" name="Oval 79"/>
            <p:cNvSpPr>
              <a:spLocks noChangeArrowheads="1"/>
            </p:cNvSpPr>
            <p:nvPr/>
          </p:nvSpPr>
          <p:spPr bwMode="auto">
            <a:xfrm>
              <a:off x="8245750" y="4276490"/>
              <a:ext cx="211148" cy="143881"/>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grpSp>
      <p:grpSp>
        <p:nvGrpSpPr>
          <p:cNvPr id="128" name="Группа 127"/>
          <p:cNvGrpSpPr/>
          <p:nvPr/>
        </p:nvGrpSpPr>
        <p:grpSpPr>
          <a:xfrm>
            <a:off x="2471784" y="4132608"/>
            <a:ext cx="562026" cy="431645"/>
            <a:chOff x="2471784" y="4132608"/>
            <a:chExt cx="562026" cy="431645"/>
          </a:xfrm>
        </p:grpSpPr>
        <p:sp>
          <p:nvSpPr>
            <p:cNvPr id="58" name="Oval 80"/>
            <p:cNvSpPr>
              <a:spLocks noChangeArrowheads="1"/>
            </p:cNvSpPr>
            <p:nvPr/>
          </p:nvSpPr>
          <p:spPr bwMode="auto">
            <a:xfrm>
              <a:off x="2822662" y="4132608"/>
              <a:ext cx="211148" cy="143882"/>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59" name="Oval 81"/>
            <p:cNvSpPr>
              <a:spLocks noChangeArrowheads="1"/>
            </p:cNvSpPr>
            <p:nvPr/>
          </p:nvSpPr>
          <p:spPr bwMode="auto">
            <a:xfrm>
              <a:off x="2752796" y="4420371"/>
              <a:ext cx="211148" cy="143882"/>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60" name="Oval 82"/>
            <p:cNvSpPr>
              <a:spLocks noChangeArrowheads="1"/>
            </p:cNvSpPr>
            <p:nvPr/>
          </p:nvSpPr>
          <p:spPr bwMode="auto">
            <a:xfrm>
              <a:off x="2471784" y="4347640"/>
              <a:ext cx="211148" cy="143882"/>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61" name="Oval 83"/>
            <p:cNvSpPr>
              <a:spLocks noChangeArrowheads="1"/>
            </p:cNvSpPr>
            <p:nvPr/>
          </p:nvSpPr>
          <p:spPr bwMode="auto">
            <a:xfrm>
              <a:off x="2471784" y="4132608"/>
              <a:ext cx="211148" cy="143882"/>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sp>
          <p:nvSpPr>
            <p:cNvPr id="62" name="Oval 84"/>
            <p:cNvSpPr>
              <a:spLocks noChangeArrowheads="1"/>
            </p:cNvSpPr>
            <p:nvPr/>
          </p:nvSpPr>
          <p:spPr bwMode="auto">
            <a:xfrm>
              <a:off x="2682932" y="4276490"/>
              <a:ext cx="211148" cy="143881"/>
            </a:xfrm>
            <a:prstGeom prst="ellipse">
              <a:avLst/>
            </a:prstGeom>
            <a:solidFill>
              <a:schemeClr val="accent2">
                <a:lumMod val="75000"/>
              </a:schemeClr>
            </a:solidFill>
            <a:ln w="9525">
              <a:solidFill>
                <a:schemeClr val="tx1"/>
              </a:solidFill>
              <a:round/>
              <a:headEnd/>
              <a:tailEnd/>
            </a:ln>
            <a:effectLst/>
          </p:spPr>
          <p:txBody>
            <a:bodyPr wrap="none" anchor="ctr"/>
            <a:lstStyle/>
            <a:p>
              <a:pPr>
                <a:defRPr/>
              </a:pPr>
              <a:endParaRPr lang="ru-RU" dirty="0"/>
            </a:p>
          </p:txBody>
        </p:sp>
      </p:grpSp>
      <p:grpSp>
        <p:nvGrpSpPr>
          <p:cNvPr id="127" name="Группа 126"/>
          <p:cNvGrpSpPr/>
          <p:nvPr/>
        </p:nvGrpSpPr>
        <p:grpSpPr>
          <a:xfrm>
            <a:off x="569899" y="4061458"/>
            <a:ext cx="1338305" cy="861708"/>
            <a:chOff x="569899" y="4061458"/>
            <a:chExt cx="1338305" cy="861708"/>
          </a:xfrm>
        </p:grpSpPr>
        <p:sp>
          <p:nvSpPr>
            <p:cNvPr id="49" name="Oval 65"/>
            <p:cNvSpPr>
              <a:spLocks noChangeArrowheads="1"/>
            </p:cNvSpPr>
            <p:nvPr/>
          </p:nvSpPr>
          <p:spPr bwMode="auto">
            <a:xfrm>
              <a:off x="569899" y="4562672"/>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50" name="Oval 66"/>
            <p:cNvSpPr>
              <a:spLocks noChangeArrowheads="1"/>
            </p:cNvSpPr>
            <p:nvPr/>
          </p:nvSpPr>
          <p:spPr bwMode="auto">
            <a:xfrm>
              <a:off x="922330" y="4276490"/>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51" name="Oval 67"/>
            <p:cNvSpPr>
              <a:spLocks noChangeArrowheads="1"/>
            </p:cNvSpPr>
            <p:nvPr/>
          </p:nvSpPr>
          <p:spPr bwMode="auto">
            <a:xfrm>
              <a:off x="850912" y="4061458"/>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52" name="Oval 68"/>
            <p:cNvSpPr>
              <a:spLocks noChangeArrowheads="1"/>
            </p:cNvSpPr>
            <p:nvPr/>
          </p:nvSpPr>
          <p:spPr bwMode="auto">
            <a:xfrm>
              <a:off x="569899" y="4205339"/>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63" name="Oval 88"/>
            <p:cNvSpPr>
              <a:spLocks noChangeArrowheads="1"/>
            </p:cNvSpPr>
            <p:nvPr/>
          </p:nvSpPr>
          <p:spPr bwMode="auto">
            <a:xfrm>
              <a:off x="1485908" y="4562672"/>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64" name="Oval 89"/>
            <p:cNvSpPr>
              <a:spLocks noChangeArrowheads="1"/>
            </p:cNvSpPr>
            <p:nvPr/>
          </p:nvSpPr>
          <p:spPr bwMode="auto">
            <a:xfrm>
              <a:off x="1062060" y="4635403"/>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grpSp>
      <p:grpSp>
        <p:nvGrpSpPr>
          <p:cNvPr id="121" name="Группа 120"/>
          <p:cNvGrpSpPr/>
          <p:nvPr/>
        </p:nvGrpSpPr>
        <p:grpSpPr>
          <a:xfrm>
            <a:off x="6343865" y="1335613"/>
            <a:ext cx="1549454" cy="790558"/>
            <a:chOff x="6343865" y="1335613"/>
            <a:chExt cx="1549454" cy="790558"/>
          </a:xfrm>
        </p:grpSpPr>
        <p:sp>
          <p:nvSpPr>
            <p:cNvPr id="25" name="Oval 26"/>
            <p:cNvSpPr>
              <a:spLocks noChangeArrowheads="1"/>
            </p:cNvSpPr>
            <p:nvPr/>
          </p:nvSpPr>
          <p:spPr bwMode="auto">
            <a:xfrm>
              <a:off x="7190010" y="1838408"/>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26" name="Oval 27"/>
            <p:cNvSpPr>
              <a:spLocks noChangeArrowheads="1"/>
            </p:cNvSpPr>
            <p:nvPr/>
          </p:nvSpPr>
          <p:spPr bwMode="auto">
            <a:xfrm>
              <a:off x="7471023" y="155064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27" name="Oval 28"/>
            <p:cNvSpPr>
              <a:spLocks noChangeArrowheads="1"/>
            </p:cNvSpPr>
            <p:nvPr/>
          </p:nvSpPr>
          <p:spPr bwMode="auto">
            <a:xfrm>
              <a:off x="6837579" y="1694526"/>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28" name="Oval 29"/>
            <p:cNvSpPr>
              <a:spLocks noChangeArrowheads="1"/>
            </p:cNvSpPr>
            <p:nvPr/>
          </p:nvSpPr>
          <p:spPr bwMode="auto">
            <a:xfrm>
              <a:off x="6767714" y="1335613"/>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29" name="Oval 30"/>
            <p:cNvSpPr>
              <a:spLocks noChangeArrowheads="1"/>
            </p:cNvSpPr>
            <p:nvPr/>
          </p:nvSpPr>
          <p:spPr bwMode="auto">
            <a:xfrm>
              <a:off x="6343865" y="147949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30" name="Oval 31"/>
            <p:cNvSpPr>
              <a:spLocks noChangeArrowheads="1"/>
            </p:cNvSpPr>
            <p:nvPr/>
          </p:nvSpPr>
          <p:spPr bwMode="auto">
            <a:xfrm>
              <a:off x="6978862" y="155064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65" name="Oval 90"/>
            <p:cNvSpPr>
              <a:spLocks noChangeArrowheads="1"/>
            </p:cNvSpPr>
            <p:nvPr/>
          </p:nvSpPr>
          <p:spPr bwMode="auto">
            <a:xfrm>
              <a:off x="6626431" y="1694526"/>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66" name="Oval 91"/>
            <p:cNvSpPr>
              <a:spLocks noChangeArrowheads="1"/>
            </p:cNvSpPr>
            <p:nvPr/>
          </p:nvSpPr>
          <p:spPr bwMode="auto">
            <a:xfrm>
              <a:off x="7190010" y="1335613"/>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grpSp>
      <p:sp>
        <p:nvSpPr>
          <p:cNvPr id="67" name="Text Box 93"/>
          <p:cNvSpPr txBox="1">
            <a:spLocks noChangeArrowheads="1"/>
          </p:cNvSpPr>
          <p:nvPr/>
        </p:nvSpPr>
        <p:spPr bwMode="auto">
          <a:xfrm>
            <a:off x="1447800" y="2133600"/>
            <a:ext cx="1175288" cy="336777"/>
          </a:xfrm>
          <a:prstGeom prst="rect">
            <a:avLst/>
          </a:prstGeom>
          <a:noFill/>
          <a:ln w="9525">
            <a:noFill/>
            <a:miter lim="800000"/>
            <a:headEnd/>
            <a:tailEnd/>
          </a:ln>
          <a:effectLst/>
        </p:spPr>
        <p:txBody>
          <a:bodyPr wrap="none">
            <a:spAutoFit/>
          </a:bodyPr>
          <a:lstStyle/>
          <a:p>
            <a:pPr>
              <a:defRPr/>
            </a:pPr>
            <a:r>
              <a:rPr lang="ru-RU" sz="1600" b="1" dirty="0">
                <a:solidFill>
                  <a:srgbClr val="0070C0"/>
                </a:solidFill>
                <a:effectLst>
                  <a:outerShdw blurRad="38100" dist="38100" dir="2700000" algn="tl">
                    <a:srgbClr val="000000">
                      <a:alpha val="43137"/>
                    </a:srgbClr>
                  </a:outerShdw>
                </a:effectLst>
                <a:latin typeface="Arial" pitchFamily="34" charset="0"/>
                <a:cs typeface="Arial" pitchFamily="34" charset="0"/>
              </a:rPr>
              <a:t>кислород</a:t>
            </a:r>
          </a:p>
        </p:txBody>
      </p:sp>
      <p:grpSp>
        <p:nvGrpSpPr>
          <p:cNvPr id="118" name="Группа 117"/>
          <p:cNvGrpSpPr/>
          <p:nvPr/>
        </p:nvGrpSpPr>
        <p:grpSpPr>
          <a:xfrm>
            <a:off x="781047" y="1219200"/>
            <a:ext cx="1197023" cy="691939"/>
            <a:chOff x="781047" y="1219200"/>
            <a:chExt cx="1197023" cy="691939"/>
          </a:xfrm>
        </p:grpSpPr>
        <p:sp>
          <p:nvSpPr>
            <p:cNvPr id="24" name="Oval 25"/>
            <p:cNvSpPr>
              <a:spLocks noChangeArrowheads="1"/>
            </p:cNvSpPr>
            <p:nvPr/>
          </p:nvSpPr>
          <p:spPr bwMode="auto">
            <a:xfrm>
              <a:off x="850912" y="1335613"/>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68" name="Oval 94"/>
            <p:cNvSpPr>
              <a:spLocks noChangeArrowheads="1"/>
            </p:cNvSpPr>
            <p:nvPr/>
          </p:nvSpPr>
          <p:spPr bwMode="auto">
            <a:xfrm>
              <a:off x="1133478" y="1623376"/>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69" name="Oval 95"/>
            <p:cNvSpPr>
              <a:spLocks noChangeArrowheads="1"/>
            </p:cNvSpPr>
            <p:nvPr/>
          </p:nvSpPr>
          <p:spPr bwMode="auto">
            <a:xfrm>
              <a:off x="1295400" y="1219200"/>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70" name="Oval 96"/>
            <p:cNvSpPr>
              <a:spLocks noChangeArrowheads="1"/>
            </p:cNvSpPr>
            <p:nvPr/>
          </p:nvSpPr>
          <p:spPr bwMode="auto">
            <a:xfrm>
              <a:off x="781047" y="155064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72" name="Oval 100"/>
            <p:cNvSpPr>
              <a:spLocks noChangeArrowheads="1"/>
            </p:cNvSpPr>
            <p:nvPr/>
          </p:nvSpPr>
          <p:spPr bwMode="auto">
            <a:xfrm>
              <a:off x="1133478" y="147949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73" name="Oval 101"/>
            <p:cNvSpPr>
              <a:spLocks noChangeArrowheads="1"/>
            </p:cNvSpPr>
            <p:nvPr/>
          </p:nvSpPr>
          <p:spPr bwMode="auto">
            <a:xfrm>
              <a:off x="1555774" y="147949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grpSp>
      <p:grpSp>
        <p:nvGrpSpPr>
          <p:cNvPr id="125" name="Группа 124"/>
          <p:cNvGrpSpPr/>
          <p:nvPr/>
        </p:nvGrpSpPr>
        <p:grpSpPr>
          <a:xfrm>
            <a:off x="6555013" y="5065467"/>
            <a:ext cx="1760602" cy="860128"/>
            <a:chOff x="6555013" y="5065467"/>
            <a:chExt cx="1760602" cy="860128"/>
          </a:xfrm>
        </p:grpSpPr>
        <p:sp>
          <p:nvSpPr>
            <p:cNvPr id="38" name="Oval 54"/>
            <p:cNvSpPr>
              <a:spLocks noChangeArrowheads="1"/>
            </p:cNvSpPr>
            <p:nvPr/>
          </p:nvSpPr>
          <p:spPr bwMode="auto">
            <a:xfrm>
              <a:off x="7893319" y="5065467"/>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39" name="Oval 55"/>
            <p:cNvSpPr>
              <a:spLocks noChangeArrowheads="1"/>
            </p:cNvSpPr>
            <p:nvPr/>
          </p:nvSpPr>
          <p:spPr bwMode="auto">
            <a:xfrm>
              <a:off x="6555013" y="5209349"/>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0" name="Oval 56"/>
            <p:cNvSpPr>
              <a:spLocks noChangeArrowheads="1"/>
            </p:cNvSpPr>
            <p:nvPr/>
          </p:nvSpPr>
          <p:spPr bwMode="auto">
            <a:xfrm>
              <a:off x="6696296" y="5136618"/>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1" name="Oval 57"/>
            <p:cNvSpPr>
              <a:spLocks noChangeArrowheads="1"/>
            </p:cNvSpPr>
            <p:nvPr/>
          </p:nvSpPr>
          <p:spPr bwMode="auto">
            <a:xfrm>
              <a:off x="6978862" y="5351650"/>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2" name="Oval 58"/>
            <p:cNvSpPr>
              <a:spLocks noChangeArrowheads="1"/>
            </p:cNvSpPr>
            <p:nvPr/>
          </p:nvSpPr>
          <p:spPr bwMode="auto">
            <a:xfrm>
              <a:off x="7259875" y="5209349"/>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43" name="Oval 59"/>
            <p:cNvSpPr>
              <a:spLocks noChangeArrowheads="1"/>
            </p:cNvSpPr>
            <p:nvPr/>
          </p:nvSpPr>
          <p:spPr bwMode="auto">
            <a:xfrm>
              <a:off x="7612306" y="5639413"/>
              <a:ext cx="422296" cy="286182"/>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74" name="Oval 103"/>
            <p:cNvSpPr>
              <a:spLocks noChangeArrowheads="1"/>
            </p:cNvSpPr>
            <p:nvPr/>
          </p:nvSpPr>
          <p:spPr bwMode="auto">
            <a:xfrm>
              <a:off x="7893319" y="5424381"/>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sp>
          <p:nvSpPr>
            <p:cNvPr id="75" name="Oval 104"/>
            <p:cNvSpPr>
              <a:spLocks noChangeArrowheads="1"/>
            </p:cNvSpPr>
            <p:nvPr/>
          </p:nvSpPr>
          <p:spPr bwMode="auto">
            <a:xfrm>
              <a:off x="7753589" y="5065467"/>
              <a:ext cx="422296" cy="287763"/>
            </a:xfrm>
            <a:prstGeom prst="ellipse">
              <a:avLst/>
            </a:prstGeom>
            <a:gradFill rotWithShape="1">
              <a:gsLst>
                <a:gs pos="0">
                  <a:srgbClr val="990000"/>
                </a:gs>
                <a:gs pos="100000">
                  <a:srgbClr val="470000"/>
                </a:gs>
              </a:gsLst>
              <a:path path="rect">
                <a:fillToRect r="100000" b="100000"/>
              </a:path>
            </a:gradFill>
            <a:ln w="9525">
              <a:solidFill>
                <a:schemeClr val="tx1"/>
              </a:solidFill>
              <a:round/>
              <a:headEnd/>
              <a:tailEnd/>
            </a:ln>
          </p:spPr>
          <p:txBody>
            <a:bodyPr wrap="none" anchor="ctr"/>
            <a:lstStyle/>
            <a:p>
              <a:endParaRPr lang="ru-RU"/>
            </a:p>
          </p:txBody>
        </p:sp>
      </p:grpSp>
      <p:sp>
        <p:nvSpPr>
          <p:cNvPr id="76" name="Text Box 105"/>
          <p:cNvSpPr txBox="1">
            <a:spLocks noChangeArrowheads="1"/>
          </p:cNvSpPr>
          <p:nvPr/>
        </p:nvSpPr>
        <p:spPr bwMode="auto">
          <a:xfrm>
            <a:off x="5128211" y="3506486"/>
            <a:ext cx="1482694" cy="578689"/>
          </a:xfrm>
          <a:prstGeom prst="rect">
            <a:avLst/>
          </a:prstGeom>
          <a:noFill/>
          <a:ln w="9525">
            <a:noFill/>
            <a:miter lim="800000"/>
            <a:headEnd/>
            <a:tailEnd/>
          </a:ln>
          <a:effectLst/>
        </p:spPr>
        <p:txBody>
          <a:bodyPr>
            <a:spAutoFit/>
          </a:bodyPr>
          <a:lstStyle/>
          <a:p>
            <a:pPr>
              <a:defRPr/>
            </a:pPr>
            <a:r>
              <a:rPr lang="ru-RU" sz="1600" b="1" dirty="0">
                <a:solidFill>
                  <a:srgbClr val="C00000"/>
                </a:solidFill>
                <a:effectLst>
                  <a:outerShdw blurRad="38100" dist="38100" dir="2700000" algn="tl">
                    <a:srgbClr val="000000">
                      <a:alpha val="43137"/>
                    </a:srgbClr>
                  </a:outerShdw>
                </a:effectLst>
                <a:latin typeface="Arial" pitchFamily="34" charset="0"/>
                <a:cs typeface="Arial" pitchFamily="34" charset="0"/>
              </a:rPr>
              <a:t>гемоглобин</a:t>
            </a:r>
          </a:p>
          <a:p>
            <a:pPr>
              <a:defRPr/>
            </a:pPr>
            <a:endParaRPr lang="ru-RU" sz="1600" dirty="0"/>
          </a:p>
        </p:txBody>
      </p:sp>
      <p:sp>
        <p:nvSpPr>
          <p:cNvPr id="79" name="Text Box 108"/>
          <p:cNvSpPr txBox="1">
            <a:spLocks noChangeArrowheads="1"/>
          </p:cNvSpPr>
          <p:nvPr/>
        </p:nvSpPr>
        <p:spPr bwMode="auto">
          <a:xfrm>
            <a:off x="7612305" y="3226628"/>
            <a:ext cx="1174536" cy="337193"/>
          </a:xfrm>
          <a:prstGeom prst="rect">
            <a:avLst/>
          </a:prstGeom>
          <a:noFill/>
          <a:ln w="9525">
            <a:noFill/>
            <a:miter lim="800000"/>
            <a:headEnd/>
            <a:tailEnd/>
          </a:ln>
        </p:spPr>
        <p:txBody>
          <a:bodyPr wrap="none">
            <a:spAutoFit/>
          </a:bodyPr>
          <a:lstStyle/>
          <a:p>
            <a:r>
              <a:rPr lang="ru-RU" sz="1600" b="1" dirty="0">
                <a:solidFill>
                  <a:srgbClr val="0070C0"/>
                </a:solidFill>
              </a:rPr>
              <a:t>кислород</a:t>
            </a:r>
          </a:p>
        </p:txBody>
      </p:sp>
      <p:sp>
        <p:nvSpPr>
          <p:cNvPr id="80" name="Text Box 109"/>
          <p:cNvSpPr txBox="1">
            <a:spLocks noChangeArrowheads="1"/>
          </p:cNvSpPr>
          <p:nvPr/>
        </p:nvSpPr>
        <p:spPr bwMode="auto">
          <a:xfrm>
            <a:off x="4794411" y="4875733"/>
            <a:ext cx="1914305" cy="336778"/>
          </a:xfrm>
          <a:prstGeom prst="rect">
            <a:avLst/>
          </a:prstGeom>
          <a:noFill/>
          <a:ln w="9525">
            <a:noFill/>
            <a:miter lim="800000"/>
            <a:headEnd/>
            <a:tailEnd/>
          </a:ln>
          <a:effectLst/>
        </p:spPr>
        <p:txBody>
          <a:bodyPr wrap="none">
            <a:spAutoFit/>
          </a:bodyPr>
          <a:lstStyle/>
          <a:p>
            <a:pPr>
              <a:defRPr/>
            </a:pPr>
            <a:r>
              <a:rPr lang="ru-RU" sz="16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карбогемоглобин</a:t>
            </a:r>
          </a:p>
        </p:txBody>
      </p:sp>
      <p:sp>
        <p:nvSpPr>
          <p:cNvPr id="81" name="Text Box 111"/>
          <p:cNvSpPr txBox="1">
            <a:spLocks noChangeArrowheads="1"/>
          </p:cNvSpPr>
          <p:nvPr/>
        </p:nvSpPr>
        <p:spPr bwMode="auto">
          <a:xfrm>
            <a:off x="2170587" y="4752406"/>
            <a:ext cx="1717130" cy="336778"/>
          </a:xfrm>
          <a:prstGeom prst="rect">
            <a:avLst/>
          </a:prstGeom>
          <a:noFill/>
          <a:ln w="9525">
            <a:noFill/>
            <a:miter lim="800000"/>
            <a:headEnd/>
            <a:tailEnd/>
          </a:ln>
          <a:effectLst/>
        </p:spPr>
        <p:txBody>
          <a:bodyPr wrap="none">
            <a:spAutoFit/>
          </a:bodyPr>
          <a:lstStyle/>
          <a:p>
            <a:pPr>
              <a:defRPr/>
            </a:pPr>
            <a:r>
              <a:rPr lang="ru-RU" sz="1600" b="1" dirty="0">
                <a:solidFill>
                  <a:schemeClr val="accent2">
                    <a:lumMod val="75000"/>
                  </a:schemeClr>
                </a:solidFill>
                <a:effectLst>
                  <a:outerShdw blurRad="38100" dist="38100" dir="2700000" algn="tl">
                    <a:srgbClr val="000000">
                      <a:alpha val="43137"/>
                    </a:srgbClr>
                  </a:outerShdw>
                </a:effectLst>
                <a:latin typeface="Arial" pitchFamily="34" charset="0"/>
                <a:cs typeface="Arial" pitchFamily="34" charset="0"/>
              </a:rPr>
              <a:t>углекислый газ</a:t>
            </a:r>
          </a:p>
        </p:txBody>
      </p:sp>
      <p:grpSp>
        <p:nvGrpSpPr>
          <p:cNvPr id="129" name="Группа 128"/>
          <p:cNvGrpSpPr/>
          <p:nvPr/>
        </p:nvGrpSpPr>
        <p:grpSpPr>
          <a:xfrm>
            <a:off x="569899" y="2554653"/>
            <a:ext cx="1125604" cy="717827"/>
            <a:chOff x="569899" y="2554653"/>
            <a:chExt cx="1125604" cy="717827"/>
          </a:xfrm>
        </p:grpSpPr>
        <p:sp>
          <p:nvSpPr>
            <p:cNvPr id="71" name="Oval 99"/>
            <p:cNvSpPr>
              <a:spLocks noChangeArrowheads="1"/>
            </p:cNvSpPr>
            <p:nvPr/>
          </p:nvSpPr>
          <p:spPr bwMode="auto">
            <a:xfrm>
              <a:off x="992195" y="2913567"/>
              <a:ext cx="422296" cy="287763"/>
            </a:xfrm>
            <a:prstGeom prst="ellipse">
              <a:avLst/>
            </a:prstGeom>
            <a:gradFill rotWithShape="1">
              <a:gsLst>
                <a:gs pos="0">
                  <a:srgbClr val="CC0000"/>
                </a:gs>
                <a:gs pos="100000">
                  <a:srgbClr val="5E0000"/>
                </a:gs>
              </a:gsLst>
              <a:lin ang="18900000" scaled="1"/>
            </a:gradFill>
            <a:ln w="9525">
              <a:solidFill>
                <a:schemeClr val="tx1"/>
              </a:solidFill>
              <a:round/>
              <a:headEnd/>
              <a:tailEnd/>
            </a:ln>
          </p:spPr>
          <p:txBody>
            <a:bodyPr wrap="none" anchor="ctr"/>
            <a:lstStyle/>
            <a:p>
              <a:endParaRPr lang="ru-RU"/>
            </a:p>
          </p:txBody>
        </p:sp>
        <p:sp>
          <p:nvSpPr>
            <p:cNvPr id="82" name="Oval 113"/>
            <p:cNvSpPr>
              <a:spLocks noChangeArrowheads="1"/>
            </p:cNvSpPr>
            <p:nvPr/>
          </p:nvSpPr>
          <p:spPr bwMode="auto">
            <a:xfrm>
              <a:off x="569899" y="2984717"/>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83" name="Oval 115"/>
            <p:cNvSpPr>
              <a:spLocks noChangeArrowheads="1"/>
            </p:cNvSpPr>
            <p:nvPr/>
          </p:nvSpPr>
          <p:spPr bwMode="auto">
            <a:xfrm>
              <a:off x="992195" y="2698535"/>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84" name="Oval 117"/>
            <p:cNvSpPr>
              <a:spLocks noChangeArrowheads="1"/>
            </p:cNvSpPr>
            <p:nvPr/>
          </p:nvSpPr>
          <p:spPr bwMode="auto">
            <a:xfrm>
              <a:off x="781047" y="2554653"/>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85" name="Oval 118"/>
            <p:cNvSpPr>
              <a:spLocks noChangeArrowheads="1"/>
            </p:cNvSpPr>
            <p:nvPr/>
          </p:nvSpPr>
          <p:spPr bwMode="auto">
            <a:xfrm>
              <a:off x="1273207" y="2842417"/>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grpSp>
      <p:grpSp>
        <p:nvGrpSpPr>
          <p:cNvPr id="123" name="Группа 122"/>
          <p:cNvGrpSpPr/>
          <p:nvPr/>
        </p:nvGrpSpPr>
        <p:grpSpPr>
          <a:xfrm>
            <a:off x="6096000" y="2971800"/>
            <a:ext cx="1127159" cy="934440"/>
            <a:chOff x="6132716" y="2984717"/>
            <a:chExt cx="1127159" cy="934440"/>
          </a:xfrm>
        </p:grpSpPr>
        <p:sp>
          <p:nvSpPr>
            <p:cNvPr id="87" name="Oval 120"/>
            <p:cNvSpPr>
              <a:spLocks noChangeArrowheads="1"/>
            </p:cNvSpPr>
            <p:nvPr/>
          </p:nvSpPr>
          <p:spPr bwMode="auto">
            <a:xfrm>
              <a:off x="6415283" y="2984717"/>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88" name="Oval 121"/>
            <p:cNvSpPr>
              <a:spLocks noChangeArrowheads="1"/>
            </p:cNvSpPr>
            <p:nvPr/>
          </p:nvSpPr>
          <p:spPr bwMode="auto">
            <a:xfrm>
              <a:off x="6837579" y="3558663"/>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89" name="Oval 122"/>
            <p:cNvSpPr>
              <a:spLocks noChangeArrowheads="1"/>
            </p:cNvSpPr>
            <p:nvPr/>
          </p:nvSpPr>
          <p:spPr bwMode="auto">
            <a:xfrm>
              <a:off x="6767713" y="3272480"/>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90" name="Oval 123"/>
            <p:cNvSpPr>
              <a:spLocks noChangeArrowheads="1"/>
            </p:cNvSpPr>
            <p:nvPr/>
          </p:nvSpPr>
          <p:spPr bwMode="auto">
            <a:xfrm>
              <a:off x="6415283" y="3201331"/>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91" name="Oval 124"/>
            <p:cNvSpPr>
              <a:spLocks noChangeArrowheads="1"/>
            </p:cNvSpPr>
            <p:nvPr/>
          </p:nvSpPr>
          <p:spPr bwMode="auto">
            <a:xfrm>
              <a:off x="6132716" y="3201331"/>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92" name="Oval 125"/>
            <p:cNvSpPr>
              <a:spLocks noChangeArrowheads="1"/>
            </p:cNvSpPr>
            <p:nvPr/>
          </p:nvSpPr>
          <p:spPr bwMode="auto">
            <a:xfrm>
              <a:off x="6767713" y="3057448"/>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sp>
          <p:nvSpPr>
            <p:cNvPr id="93" name="Oval 126"/>
            <p:cNvSpPr>
              <a:spLocks noChangeArrowheads="1"/>
            </p:cNvSpPr>
            <p:nvPr/>
          </p:nvSpPr>
          <p:spPr bwMode="auto">
            <a:xfrm>
              <a:off x="6415283" y="3631394"/>
              <a:ext cx="422296" cy="287763"/>
            </a:xfrm>
            <a:prstGeom prst="ellipse">
              <a:avLst/>
            </a:prstGeom>
            <a:gradFill rotWithShape="1">
              <a:gsLst>
                <a:gs pos="0">
                  <a:srgbClr val="5E0000"/>
                </a:gs>
                <a:gs pos="100000">
                  <a:srgbClr val="CC0000"/>
                </a:gs>
              </a:gsLst>
              <a:lin ang="18900000" scaled="1"/>
            </a:gradFill>
            <a:ln w="9525">
              <a:solidFill>
                <a:schemeClr val="tx1"/>
              </a:solidFill>
              <a:round/>
              <a:headEnd/>
              <a:tailEnd/>
            </a:ln>
          </p:spPr>
          <p:txBody>
            <a:bodyPr wrap="none" anchor="ctr"/>
            <a:lstStyle/>
            <a:p>
              <a:endParaRPr lang="ru-RU"/>
            </a:p>
          </p:txBody>
        </p:sp>
      </p:grpSp>
      <p:sp>
        <p:nvSpPr>
          <p:cNvPr id="94" name="Line 127"/>
          <p:cNvSpPr>
            <a:spLocks noChangeShapeType="1"/>
          </p:cNvSpPr>
          <p:nvPr/>
        </p:nvSpPr>
        <p:spPr bwMode="auto">
          <a:xfrm flipH="1">
            <a:off x="6837579" y="2197321"/>
            <a:ext cx="141282" cy="572364"/>
          </a:xfrm>
          <a:prstGeom prst="line">
            <a:avLst/>
          </a:prstGeom>
          <a:noFill/>
          <a:ln w="38100">
            <a:solidFill>
              <a:schemeClr val="tx1"/>
            </a:solidFill>
            <a:round/>
            <a:headEnd/>
            <a:tailEnd type="triangle" w="med" len="med"/>
          </a:ln>
        </p:spPr>
        <p:txBody>
          <a:bodyPr/>
          <a:lstStyle/>
          <a:p>
            <a:endParaRPr lang="ru-RU"/>
          </a:p>
        </p:txBody>
      </p:sp>
      <p:sp>
        <p:nvSpPr>
          <p:cNvPr id="95" name="Line 128"/>
          <p:cNvSpPr>
            <a:spLocks noChangeShapeType="1"/>
          </p:cNvSpPr>
          <p:nvPr/>
        </p:nvSpPr>
        <p:spPr bwMode="auto">
          <a:xfrm>
            <a:off x="7190009" y="2197321"/>
            <a:ext cx="703310" cy="501215"/>
          </a:xfrm>
          <a:prstGeom prst="line">
            <a:avLst/>
          </a:prstGeom>
          <a:noFill/>
          <a:ln w="38100">
            <a:solidFill>
              <a:schemeClr val="tx1"/>
            </a:solidFill>
            <a:round/>
            <a:headEnd/>
            <a:tailEnd type="triangle" w="med" len="med"/>
          </a:ln>
        </p:spPr>
        <p:txBody>
          <a:bodyPr/>
          <a:lstStyle/>
          <a:p>
            <a:endParaRPr lang="ru-RU"/>
          </a:p>
        </p:txBody>
      </p:sp>
      <p:sp>
        <p:nvSpPr>
          <p:cNvPr id="96" name="Line 129"/>
          <p:cNvSpPr>
            <a:spLocks noChangeShapeType="1"/>
          </p:cNvSpPr>
          <p:nvPr/>
        </p:nvSpPr>
        <p:spPr bwMode="auto">
          <a:xfrm>
            <a:off x="1625639" y="4276490"/>
            <a:ext cx="563579" cy="0"/>
          </a:xfrm>
          <a:prstGeom prst="line">
            <a:avLst/>
          </a:prstGeom>
          <a:noFill/>
          <a:ln w="38100">
            <a:solidFill>
              <a:schemeClr val="tx1"/>
            </a:solidFill>
            <a:round/>
            <a:headEnd/>
            <a:tailEnd type="triangle" w="med" len="med"/>
          </a:ln>
        </p:spPr>
        <p:txBody>
          <a:bodyPr/>
          <a:lstStyle/>
          <a:p>
            <a:endParaRPr lang="ru-RU"/>
          </a:p>
        </p:txBody>
      </p:sp>
      <p:sp>
        <p:nvSpPr>
          <p:cNvPr id="97" name="Line 131"/>
          <p:cNvSpPr>
            <a:spLocks noChangeShapeType="1"/>
          </p:cNvSpPr>
          <p:nvPr/>
        </p:nvSpPr>
        <p:spPr bwMode="auto">
          <a:xfrm flipV="1">
            <a:off x="850911" y="3631394"/>
            <a:ext cx="0" cy="286182"/>
          </a:xfrm>
          <a:prstGeom prst="line">
            <a:avLst/>
          </a:prstGeom>
          <a:noFill/>
          <a:ln w="38100">
            <a:solidFill>
              <a:schemeClr val="tx1"/>
            </a:solidFill>
            <a:round/>
            <a:headEnd/>
            <a:tailEnd type="triangle" w="med" len="med"/>
          </a:ln>
        </p:spPr>
        <p:txBody>
          <a:bodyPr/>
          <a:lstStyle/>
          <a:p>
            <a:endParaRPr lang="ru-RU"/>
          </a:p>
        </p:txBody>
      </p:sp>
      <p:sp>
        <p:nvSpPr>
          <p:cNvPr id="98" name="Line 132"/>
          <p:cNvSpPr>
            <a:spLocks noChangeShapeType="1"/>
          </p:cNvSpPr>
          <p:nvPr/>
        </p:nvSpPr>
        <p:spPr bwMode="auto">
          <a:xfrm flipV="1">
            <a:off x="1203343" y="2053440"/>
            <a:ext cx="141283" cy="430064"/>
          </a:xfrm>
          <a:prstGeom prst="line">
            <a:avLst/>
          </a:prstGeom>
          <a:noFill/>
          <a:ln w="38100">
            <a:solidFill>
              <a:schemeClr val="tx1"/>
            </a:solidFill>
            <a:round/>
            <a:headEnd/>
            <a:tailEnd type="triangle" w="med" len="med"/>
          </a:ln>
        </p:spPr>
        <p:txBody>
          <a:bodyPr/>
          <a:lstStyle/>
          <a:p>
            <a:endParaRPr lang="ru-RU"/>
          </a:p>
        </p:txBody>
      </p:sp>
      <p:sp>
        <p:nvSpPr>
          <p:cNvPr id="99" name="Line 133"/>
          <p:cNvSpPr>
            <a:spLocks noChangeShapeType="1"/>
          </p:cNvSpPr>
          <p:nvPr/>
        </p:nvSpPr>
        <p:spPr bwMode="auto">
          <a:xfrm flipH="1" flipV="1">
            <a:off x="1555773" y="1980708"/>
            <a:ext cx="492161" cy="143881"/>
          </a:xfrm>
          <a:prstGeom prst="line">
            <a:avLst/>
          </a:prstGeom>
          <a:noFill/>
          <a:ln w="38100">
            <a:solidFill>
              <a:schemeClr val="tx1"/>
            </a:solidFill>
            <a:round/>
            <a:headEnd/>
            <a:tailEnd type="triangle" w="med" len="med"/>
          </a:ln>
        </p:spPr>
        <p:txBody>
          <a:bodyPr/>
          <a:lstStyle/>
          <a:p>
            <a:endParaRPr lang="ru-RU"/>
          </a:p>
        </p:txBody>
      </p:sp>
      <p:sp>
        <p:nvSpPr>
          <p:cNvPr id="100" name="Line 134"/>
          <p:cNvSpPr>
            <a:spLocks noChangeShapeType="1"/>
          </p:cNvSpPr>
          <p:nvPr/>
        </p:nvSpPr>
        <p:spPr bwMode="auto">
          <a:xfrm>
            <a:off x="6837579" y="4132608"/>
            <a:ext cx="69865" cy="788978"/>
          </a:xfrm>
          <a:prstGeom prst="line">
            <a:avLst/>
          </a:prstGeom>
          <a:noFill/>
          <a:ln w="38100">
            <a:solidFill>
              <a:schemeClr val="tx1"/>
            </a:solidFill>
            <a:round/>
            <a:headEnd/>
            <a:tailEnd type="triangle" w="med" len="med"/>
          </a:ln>
        </p:spPr>
        <p:txBody>
          <a:bodyPr/>
          <a:lstStyle/>
          <a:p>
            <a:endParaRPr lang="ru-RU"/>
          </a:p>
        </p:txBody>
      </p:sp>
      <p:sp>
        <p:nvSpPr>
          <p:cNvPr id="101" name="Line 135"/>
          <p:cNvSpPr>
            <a:spLocks noChangeShapeType="1"/>
          </p:cNvSpPr>
          <p:nvPr/>
        </p:nvSpPr>
        <p:spPr bwMode="auto">
          <a:xfrm flipH="1">
            <a:off x="6958679" y="4341315"/>
            <a:ext cx="844592" cy="573946"/>
          </a:xfrm>
          <a:prstGeom prst="line">
            <a:avLst/>
          </a:prstGeom>
          <a:noFill/>
          <a:ln w="38100">
            <a:solidFill>
              <a:schemeClr val="tx1"/>
            </a:solidFill>
            <a:round/>
            <a:headEnd/>
            <a:tailEnd type="triangle" w="med" len="med"/>
          </a:ln>
        </p:spPr>
        <p:txBody>
          <a:bodyPr/>
          <a:lstStyle/>
          <a:p>
            <a:endParaRPr lang="ru-RU"/>
          </a:p>
        </p:txBody>
      </p:sp>
      <p:sp>
        <p:nvSpPr>
          <p:cNvPr id="102" name="Text Box 136"/>
          <p:cNvSpPr txBox="1">
            <a:spLocks noChangeArrowheads="1"/>
          </p:cNvSpPr>
          <p:nvPr/>
        </p:nvSpPr>
        <p:spPr bwMode="auto">
          <a:xfrm>
            <a:off x="2791610" y="1068403"/>
            <a:ext cx="2485647" cy="643515"/>
          </a:xfrm>
          <a:prstGeom prst="rect">
            <a:avLst/>
          </a:prstGeom>
          <a:noFill/>
          <a:ln w="9525">
            <a:noFill/>
            <a:miter lim="800000"/>
            <a:headEnd/>
            <a:tailEnd/>
          </a:ln>
          <a:effectLst/>
        </p:spPr>
        <p:txBody>
          <a:bodyPr wrap="none">
            <a:spAutoFit/>
          </a:bodyPr>
          <a:lstStyle/>
          <a:p>
            <a:pPr algn="ctr">
              <a:defRPr/>
            </a:pPr>
            <a:r>
              <a:rPr lang="ru-RU" b="1" dirty="0">
                <a:solidFill>
                  <a:srgbClr val="FF3300"/>
                </a:solidFill>
                <a:effectLst>
                  <a:outerShdw blurRad="38100" dist="38100" dir="2700000" algn="tl">
                    <a:srgbClr val="000000">
                      <a:alpha val="43137"/>
                    </a:srgbClr>
                  </a:outerShdw>
                </a:effectLst>
                <a:latin typeface="Arial" pitchFamily="34" charset="0"/>
                <a:cs typeface="Arial" pitchFamily="34" charset="0"/>
              </a:rPr>
              <a:t>артериальная кровь</a:t>
            </a:r>
          </a:p>
          <a:p>
            <a:pPr algn="ctr">
              <a:defRPr/>
            </a:pPr>
            <a:r>
              <a:rPr lang="ru-RU" b="1" dirty="0">
                <a:solidFill>
                  <a:srgbClr val="FF3300"/>
                </a:solidFill>
                <a:effectLst>
                  <a:outerShdw blurRad="38100" dist="38100" dir="2700000" algn="tl">
                    <a:srgbClr val="000000">
                      <a:alpha val="43137"/>
                    </a:srgbClr>
                  </a:outerShdw>
                </a:effectLst>
                <a:latin typeface="Arial" pitchFamily="34" charset="0"/>
                <a:cs typeface="Arial" pitchFamily="34" charset="0"/>
              </a:rPr>
              <a:t>(алая)</a:t>
            </a:r>
          </a:p>
        </p:txBody>
      </p:sp>
      <p:sp>
        <p:nvSpPr>
          <p:cNvPr id="103" name="Text Box 137"/>
          <p:cNvSpPr txBox="1">
            <a:spLocks noChangeArrowheads="1"/>
          </p:cNvSpPr>
          <p:nvPr/>
        </p:nvSpPr>
        <p:spPr bwMode="auto">
          <a:xfrm>
            <a:off x="3105227" y="5280499"/>
            <a:ext cx="2207739" cy="643515"/>
          </a:xfrm>
          <a:prstGeom prst="rect">
            <a:avLst/>
          </a:prstGeom>
          <a:noFill/>
          <a:ln w="9525">
            <a:noFill/>
            <a:miter lim="800000"/>
            <a:headEnd/>
            <a:tailEnd/>
          </a:ln>
          <a:effectLst/>
        </p:spPr>
        <p:txBody>
          <a:bodyPr wrap="none">
            <a:spAutoFit/>
          </a:bodyPr>
          <a:lstStyle/>
          <a:p>
            <a:pPr>
              <a:defRPr/>
            </a:pPr>
            <a:r>
              <a:rPr lang="ru-RU" b="1" dirty="0">
                <a:solidFill>
                  <a:srgbClr val="990000"/>
                </a:solidFill>
                <a:effectLst>
                  <a:outerShdw blurRad="38100" dist="38100" dir="2700000" algn="tl">
                    <a:srgbClr val="000000">
                      <a:alpha val="43137"/>
                    </a:srgbClr>
                  </a:outerShdw>
                </a:effectLst>
                <a:latin typeface="Arial" pitchFamily="34" charset="0"/>
                <a:cs typeface="Arial" pitchFamily="34" charset="0"/>
              </a:rPr>
              <a:t>венозная кровь </a:t>
            </a:r>
          </a:p>
          <a:p>
            <a:pPr>
              <a:defRPr/>
            </a:pPr>
            <a:r>
              <a:rPr lang="ru-RU" b="1" dirty="0">
                <a:solidFill>
                  <a:srgbClr val="990000"/>
                </a:solidFill>
                <a:effectLst>
                  <a:outerShdw blurRad="38100" dist="38100" dir="2700000" algn="tl">
                    <a:srgbClr val="000000">
                      <a:alpha val="43137"/>
                    </a:srgbClr>
                  </a:outerShdw>
                </a:effectLst>
                <a:latin typeface="Arial" pitchFamily="34" charset="0"/>
                <a:cs typeface="Arial" pitchFamily="34" charset="0"/>
              </a:rPr>
              <a:t>(тёмно-вишнёвая)</a:t>
            </a:r>
          </a:p>
        </p:txBody>
      </p:sp>
      <p:grpSp>
        <p:nvGrpSpPr>
          <p:cNvPr id="119" name="Группа 118"/>
          <p:cNvGrpSpPr/>
          <p:nvPr/>
        </p:nvGrpSpPr>
        <p:grpSpPr>
          <a:xfrm>
            <a:off x="500034" y="285728"/>
            <a:ext cx="1788548" cy="766864"/>
            <a:chOff x="500034" y="285728"/>
            <a:chExt cx="1788548" cy="766864"/>
          </a:xfrm>
        </p:grpSpPr>
        <p:sp>
          <p:nvSpPr>
            <p:cNvPr id="77" name="Text Box 106"/>
            <p:cNvSpPr txBox="1">
              <a:spLocks noChangeArrowheads="1"/>
            </p:cNvSpPr>
            <p:nvPr/>
          </p:nvSpPr>
          <p:spPr bwMode="auto">
            <a:xfrm>
              <a:off x="500034" y="715815"/>
              <a:ext cx="1788548" cy="336777"/>
            </a:xfrm>
            <a:prstGeom prst="rect">
              <a:avLst/>
            </a:prstGeom>
            <a:noFill/>
            <a:ln w="9525">
              <a:noFill/>
              <a:miter lim="800000"/>
              <a:headEnd/>
              <a:tailEnd/>
            </a:ln>
            <a:effectLst/>
          </p:spPr>
          <p:txBody>
            <a:bodyPr wrap="none">
              <a:spAutoFit/>
            </a:bodyPr>
            <a:lstStyle/>
            <a:p>
              <a:pPr>
                <a:defRPr/>
              </a:pPr>
              <a:r>
                <a:rPr lang="ru-RU" sz="1600" b="1" dirty="0">
                  <a:solidFill>
                    <a:srgbClr val="FF3300"/>
                  </a:solidFill>
                  <a:effectLst>
                    <a:outerShdw blurRad="38100" dist="38100" dir="2700000" algn="tl">
                      <a:srgbClr val="000000">
                        <a:alpha val="43137"/>
                      </a:srgbClr>
                    </a:outerShdw>
                  </a:effectLst>
                  <a:latin typeface="Arial" pitchFamily="34" charset="0"/>
                  <a:cs typeface="Arial" pitchFamily="34" charset="0"/>
                </a:rPr>
                <a:t>оксигемоглобин</a:t>
              </a:r>
            </a:p>
          </p:txBody>
        </p:sp>
        <p:sp>
          <p:nvSpPr>
            <p:cNvPr id="104" name="Text Box 138"/>
            <p:cNvSpPr txBox="1">
              <a:spLocks noChangeArrowheads="1"/>
            </p:cNvSpPr>
            <p:nvPr/>
          </p:nvSpPr>
          <p:spPr bwMode="auto">
            <a:xfrm>
              <a:off x="600921" y="285728"/>
              <a:ext cx="1482694" cy="577108"/>
            </a:xfrm>
            <a:prstGeom prst="rect">
              <a:avLst/>
            </a:prstGeom>
            <a:noFill/>
            <a:ln w="9525">
              <a:noFill/>
              <a:miter lim="800000"/>
              <a:headEnd/>
              <a:tailEnd/>
            </a:ln>
            <a:effectLst/>
          </p:spPr>
          <p:txBody>
            <a:bodyPr wrap="none">
              <a:spAutoFit/>
            </a:bodyPr>
            <a:lstStyle/>
            <a:p>
              <a:pPr>
                <a:defRPr/>
              </a:pPr>
              <a:r>
                <a:rPr lang="ru-RU" sz="3200" b="1" dirty="0">
                  <a:solidFill>
                    <a:srgbClr val="C00000"/>
                  </a:solidFill>
                  <a:effectLst>
                    <a:outerShdw blurRad="38100" dist="38100" dir="2700000" algn="tl">
                      <a:srgbClr val="000000">
                        <a:alpha val="43137"/>
                      </a:srgbClr>
                    </a:outerShdw>
                  </a:effectLst>
                  <a:latin typeface="Arial" pitchFamily="34" charset="0"/>
                  <a:cs typeface="Arial" pitchFamily="34" charset="0"/>
                </a:rPr>
                <a:t>лёгкие</a:t>
              </a:r>
            </a:p>
          </p:txBody>
        </p:sp>
      </p:grpSp>
      <p:grpSp>
        <p:nvGrpSpPr>
          <p:cNvPr id="120" name="Группа 119"/>
          <p:cNvGrpSpPr/>
          <p:nvPr/>
        </p:nvGrpSpPr>
        <p:grpSpPr>
          <a:xfrm>
            <a:off x="6677665" y="356879"/>
            <a:ext cx="1977979" cy="785838"/>
            <a:chOff x="6677665" y="356879"/>
            <a:chExt cx="1977979" cy="785838"/>
          </a:xfrm>
        </p:grpSpPr>
        <p:sp>
          <p:nvSpPr>
            <p:cNvPr id="78" name="Text Box 107"/>
            <p:cNvSpPr txBox="1">
              <a:spLocks noChangeArrowheads="1"/>
            </p:cNvSpPr>
            <p:nvPr/>
          </p:nvSpPr>
          <p:spPr bwMode="auto">
            <a:xfrm>
              <a:off x="6677665" y="807520"/>
              <a:ext cx="1788548" cy="335197"/>
            </a:xfrm>
            <a:prstGeom prst="rect">
              <a:avLst/>
            </a:prstGeom>
            <a:noFill/>
            <a:ln w="9525">
              <a:noFill/>
              <a:miter lim="800000"/>
              <a:headEnd/>
              <a:tailEnd/>
            </a:ln>
            <a:effectLst/>
          </p:spPr>
          <p:txBody>
            <a:bodyPr wrap="none">
              <a:spAutoFit/>
            </a:bodyPr>
            <a:lstStyle/>
            <a:p>
              <a:pPr>
                <a:defRPr/>
              </a:pPr>
              <a:r>
                <a:rPr lang="ru-RU" sz="1600" b="1" dirty="0">
                  <a:solidFill>
                    <a:srgbClr val="FF3300"/>
                  </a:solidFill>
                  <a:effectLst>
                    <a:outerShdw blurRad="38100" dist="38100" dir="2700000" algn="tl">
                      <a:srgbClr val="000000">
                        <a:alpha val="43137"/>
                      </a:srgbClr>
                    </a:outerShdw>
                  </a:effectLst>
                  <a:latin typeface="Arial" pitchFamily="34" charset="0"/>
                  <a:cs typeface="Arial" pitchFamily="34" charset="0"/>
                </a:rPr>
                <a:t>оксигемоглобин</a:t>
              </a:r>
            </a:p>
          </p:txBody>
        </p:sp>
        <p:sp>
          <p:nvSpPr>
            <p:cNvPr id="105" name="Text Box 139"/>
            <p:cNvSpPr txBox="1">
              <a:spLocks noChangeArrowheads="1"/>
            </p:cNvSpPr>
            <p:nvPr/>
          </p:nvSpPr>
          <p:spPr bwMode="auto">
            <a:xfrm>
              <a:off x="7377888" y="356879"/>
              <a:ext cx="1277756" cy="577108"/>
            </a:xfrm>
            <a:prstGeom prst="rect">
              <a:avLst/>
            </a:prstGeom>
            <a:noFill/>
            <a:ln w="9525">
              <a:noFill/>
              <a:miter lim="800000"/>
              <a:headEnd/>
              <a:tailEnd/>
            </a:ln>
            <a:effectLst/>
          </p:spPr>
          <p:txBody>
            <a:bodyPr wrap="none">
              <a:spAutoFit/>
            </a:bodyPr>
            <a:lstStyle/>
            <a:p>
              <a:pPr>
                <a:defRPr/>
              </a:pPr>
              <a:r>
                <a:rPr lang="ru-RU" sz="3200" b="1" dirty="0">
                  <a:solidFill>
                    <a:schemeClr val="bg2">
                      <a:lumMod val="50000"/>
                    </a:schemeClr>
                  </a:solidFill>
                  <a:effectLst>
                    <a:outerShdw blurRad="38100" dist="38100" dir="2700000" algn="tl">
                      <a:srgbClr val="000000">
                        <a:alpha val="43137"/>
                      </a:srgbClr>
                    </a:outerShdw>
                  </a:effectLst>
                  <a:latin typeface="Arial" pitchFamily="34" charset="0"/>
                  <a:cs typeface="Arial" pitchFamily="34" charset="0"/>
                </a:rPr>
                <a:t>ткани</a:t>
              </a:r>
            </a:p>
          </p:txBody>
        </p:sp>
      </p:grpSp>
      <p:pic>
        <p:nvPicPr>
          <p:cNvPr id="106" name="Picture 6" descr="D:\Pictures\Hemoglobin_t-r_state_ani.gif"/>
          <p:cNvPicPr>
            <a:picLocks noChangeAspect="1" noChangeArrowheads="1" noCrop="1"/>
          </p:cNvPicPr>
          <p:nvPr/>
        </p:nvPicPr>
        <p:blipFill>
          <a:blip r:embed="rId2" cstate="print"/>
          <a:srcRect/>
          <a:stretch>
            <a:fillRect/>
          </a:stretch>
        </p:blipFill>
        <p:spPr bwMode="auto">
          <a:xfrm>
            <a:off x="2976353" y="1851044"/>
            <a:ext cx="2100204" cy="2276824"/>
          </a:xfrm>
          <a:prstGeom prst="roundRect">
            <a:avLst>
              <a:gd name="adj" fmla="val 8594"/>
            </a:avLst>
          </a:prstGeom>
          <a:solidFill>
            <a:srgbClr val="FFFFFF">
              <a:shade val="85000"/>
            </a:srgbClr>
          </a:solidFill>
          <a:ln w="38100">
            <a:solidFill>
              <a:srgbClr val="7678D8"/>
            </a:solidFill>
          </a:ln>
          <a:effectLst/>
        </p:spPr>
      </p:pic>
      <p:grpSp>
        <p:nvGrpSpPr>
          <p:cNvPr id="117" name="Группа 116"/>
          <p:cNvGrpSpPr/>
          <p:nvPr/>
        </p:nvGrpSpPr>
        <p:grpSpPr>
          <a:xfrm>
            <a:off x="2514600" y="533400"/>
            <a:ext cx="3621101" cy="575526"/>
            <a:chOff x="2541648" y="304800"/>
            <a:chExt cx="3621101" cy="575526"/>
          </a:xfrm>
        </p:grpSpPr>
        <p:sp>
          <p:nvSpPr>
            <p:cNvPr id="20" name="Oval 21"/>
            <p:cNvSpPr>
              <a:spLocks noChangeArrowheads="1"/>
            </p:cNvSpPr>
            <p:nvPr/>
          </p:nvSpPr>
          <p:spPr bwMode="auto">
            <a:xfrm>
              <a:off x="3386240" y="404334"/>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21" name="Oval 22"/>
            <p:cNvSpPr>
              <a:spLocks noChangeArrowheads="1"/>
            </p:cNvSpPr>
            <p:nvPr/>
          </p:nvSpPr>
          <p:spPr bwMode="auto">
            <a:xfrm>
              <a:off x="2541648" y="546635"/>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114" name="Oval 20"/>
            <p:cNvSpPr>
              <a:spLocks noChangeArrowheads="1"/>
            </p:cNvSpPr>
            <p:nvPr/>
          </p:nvSpPr>
          <p:spPr bwMode="auto">
            <a:xfrm>
              <a:off x="4191000" y="304800"/>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115" name="Oval 23"/>
            <p:cNvSpPr>
              <a:spLocks noChangeArrowheads="1"/>
            </p:cNvSpPr>
            <p:nvPr/>
          </p:nvSpPr>
          <p:spPr bwMode="auto">
            <a:xfrm>
              <a:off x="4895861" y="377531"/>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sp>
          <p:nvSpPr>
            <p:cNvPr id="116" name="Oval 24"/>
            <p:cNvSpPr>
              <a:spLocks noChangeArrowheads="1"/>
            </p:cNvSpPr>
            <p:nvPr/>
          </p:nvSpPr>
          <p:spPr bwMode="auto">
            <a:xfrm>
              <a:off x="5740453" y="592563"/>
              <a:ext cx="422296" cy="287763"/>
            </a:xfrm>
            <a:prstGeom prst="ellipse">
              <a:avLst/>
            </a:prstGeom>
            <a:solidFill>
              <a:srgbClr val="FF3300"/>
            </a:solidFill>
            <a:ln w="9525">
              <a:solidFill>
                <a:schemeClr val="tx1"/>
              </a:solidFill>
              <a:round/>
              <a:headEnd/>
              <a:tailEnd/>
            </a:ln>
          </p:spPr>
          <p:txBody>
            <a:bodyPr wrap="none" anchor="ctr"/>
            <a:lstStyle/>
            <a:p>
              <a:endParaRPr lang="ru-RU"/>
            </a:p>
          </p:txBody>
        </p:sp>
      </p:grpSp>
      <p:grpSp>
        <p:nvGrpSpPr>
          <p:cNvPr id="144" name="Группа 143"/>
          <p:cNvGrpSpPr/>
          <p:nvPr/>
        </p:nvGrpSpPr>
        <p:grpSpPr>
          <a:xfrm>
            <a:off x="1981200" y="2438400"/>
            <a:ext cx="762000" cy="381000"/>
            <a:chOff x="1981200" y="2438400"/>
            <a:chExt cx="762000" cy="381000"/>
          </a:xfrm>
        </p:grpSpPr>
        <p:sp>
          <p:nvSpPr>
            <p:cNvPr id="137" name="Овал 136"/>
            <p:cNvSpPr/>
            <p:nvPr/>
          </p:nvSpPr>
          <p:spPr>
            <a:xfrm>
              <a:off x="1981200" y="2438400"/>
              <a:ext cx="152400" cy="152400"/>
            </a:xfrm>
            <a:prstGeom prst="ellipse">
              <a:avLst/>
            </a:prstGeom>
            <a:solidFill>
              <a:srgbClr val="4373AD"/>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Овал 137"/>
            <p:cNvSpPr/>
            <p:nvPr/>
          </p:nvSpPr>
          <p:spPr>
            <a:xfrm>
              <a:off x="2209800" y="2514600"/>
              <a:ext cx="152400" cy="152400"/>
            </a:xfrm>
            <a:prstGeom prst="ellipse">
              <a:avLst/>
            </a:prstGeom>
            <a:solidFill>
              <a:srgbClr val="4373AD"/>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9" name="Овал 138"/>
            <p:cNvSpPr/>
            <p:nvPr/>
          </p:nvSpPr>
          <p:spPr>
            <a:xfrm>
              <a:off x="2438400" y="2438400"/>
              <a:ext cx="152400" cy="152400"/>
            </a:xfrm>
            <a:prstGeom prst="ellipse">
              <a:avLst/>
            </a:prstGeom>
            <a:solidFill>
              <a:srgbClr val="4373AD"/>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1" name="Овал 140"/>
            <p:cNvSpPr/>
            <p:nvPr/>
          </p:nvSpPr>
          <p:spPr>
            <a:xfrm>
              <a:off x="2362200" y="2743200"/>
              <a:ext cx="152400" cy="76200"/>
            </a:xfrm>
            <a:prstGeom prst="ellipse">
              <a:avLst/>
            </a:prstGeom>
            <a:solidFill>
              <a:srgbClr val="4373AD"/>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2" name="Овал 141"/>
            <p:cNvSpPr/>
            <p:nvPr/>
          </p:nvSpPr>
          <p:spPr>
            <a:xfrm>
              <a:off x="2057400" y="2667000"/>
              <a:ext cx="152400" cy="152400"/>
            </a:xfrm>
            <a:prstGeom prst="ellipse">
              <a:avLst/>
            </a:prstGeom>
            <a:solidFill>
              <a:srgbClr val="4373AD"/>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3" name="Овал 142"/>
            <p:cNvSpPr/>
            <p:nvPr/>
          </p:nvSpPr>
          <p:spPr>
            <a:xfrm>
              <a:off x="2590800" y="2590800"/>
              <a:ext cx="152400" cy="152400"/>
            </a:xfrm>
            <a:prstGeom prst="ellipse">
              <a:avLst/>
            </a:prstGeom>
            <a:solidFill>
              <a:srgbClr val="4373AD"/>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p:cTn id="7" dur="500" fill="hold"/>
                                        <p:tgtEl>
                                          <p:spTgt spid="119"/>
                                        </p:tgtEl>
                                        <p:attrNameLst>
                                          <p:attrName>ppt_w</p:attrName>
                                        </p:attrNameLst>
                                      </p:cBhvr>
                                      <p:tavLst>
                                        <p:tav tm="0">
                                          <p:val>
                                            <p:fltVal val="0"/>
                                          </p:val>
                                        </p:tav>
                                        <p:tav tm="100000">
                                          <p:val>
                                            <p:strVal val="#ppt_w"/>
                                          </p:val>
                                        </p:tav>
                                      </p:tavLst>
                                    </p:anim>
                                    <p:anim calcmode="lin" valueType="num">
                                      <p:cBhvr>
                                        <p:cTn id="8" dur="500" fill="hold"/>
                                        <p:tgtEl>
                                          <p:spTgt spid="119"/>
                                        </p:tgtEl>
                                        <p:attrNameLst>
                                          <p:attrName>ppt_h</p:attrName>
                                        </p:attrNameLst>
                                      </p:cBhvr>
                                      <p:tavLst>
                                        <p:tav tm="0">
                                          <p:val>
                                            <p:fltVal val="0"/>
                                          </p:val>
                                        </p:tav>
                                        <p:tav tm="100000">
                                          <p:val>
                                            <p:strVal val="#ppt_h"/>
                                          </p:val>
                                        </p:tav>
                                      </p:tavLst>
                                    </p:anim>
                                    <p:animEffect transition="in" filter="fade">
                                      <p:cBhvr>
                                        <p:cTn id="9" dur="500"/>
                                        <p:tgtEl>
                                          <p:spTgt spid="119"/>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118"/>
                                        </p:tgtEl>
                                        <p:attrNameLst>
                                          <p:attrName>style.visibility</p:attrName>
                                        </p:attrNameLst>
                                      </p:cBhvr>
                                      <p:to>
                                        <p:strVal val="visible"/>
                                      </p:to>
                                    </p:set>
                                    <p:anim calcmode="lin" valueType="num">
                                      <p:cBhvr>
                                        <p:cTn id="13" dur="500" fill="hold"/>
                                        <p:tgtEl>
                                          <p:spTgt spid="118"/>
                                        </p:tgtEl>
                                        <p:attrNameLst>
                                          <p:attrName>ppt_w</p:attrName>
                                        </p:attrNameLst>
                                      </p:cBhvr>
                                      <p:tavLst>
                                        <p:tav tm="0">
                                          <p:val>
                                            <p:fltVal val="0"/>
                                          </p:val>
                                        </p:tav>
                                        <p:tav tm="100000">
                                          <p:val>
                                            <p:strVal val="#ppt_w"/>
                                          </p:val>
                                        </p:tav>
                                      </p:tavLst>
                                    </p:anim>
                                    <p:anim calcmode="lin" valueType="num">
                                      <p:cBhvr>
                                        <p:cTn id="14" dur="500" fill="hold"/>
                                        <p:tgtEl>
                                          <p:spTgt spid="118"/>
                                        </p:tgtEl>
                                        <p:attrNameLst>
                                          <p:attrName>ppt_h</p:attrName>
                                        </p:attrNameLst>
                                      </p:cBhvr>
                                      <p:tavLst>
                                        <p:tav tm="0">
                                          <p:val>
                                            <p:fltVal val="0"/>
                                          </p:val>
                                        </p:tav>
                                        <p:tav tm="100000">
                                          <p:val>
                                            <p:strVal val="#ppt_h"/>
                                          </p:val>
                                        </p:tav>
                                      </p:tavLst>
                                    </p:anim>
                                    <p:animEffect transition="in" filter="fade">
                                      <p:cBhvr>
                                        <p:cTn id="15" dur="500"/>
                                        <p:tgtEl>
                                          <p:spTgt spid="118"/>
                                        </p:tgtEl>
                                      </p:cBhvr>
                                    </p:animEffect>
                                  </p:childTnLst>
                                </p:cTn>
                              </p:par>
                              <p:par>
                                <p:cTn id="16" presetID="35" presetClass="emph" presetSubtype="0" repeatCount="3000" fill="hold" nodeType="withEffect">
                                  <p:stCondLst>
                                    <p:cond delay="0"/>
                                  </p:stCondLst>
                                  <p:childTnLst>
                                    <p:anim calcmode="discrete" valueType="str">
                                      <p:cBhvr>
                                        <p:cTn id="17" dur="1000" fill="hold"/>
                                        <p:tgtEl>
                                          <p:spTgt spid="118"/>
                                        </p:tgtEl>
                                        <p:attrNameLst>
                                          <p:attrName>style.visibility</p:attrName>
                                        </p:attrNameLst>
                                      </p:cBhvr>
                                      <p:tavLst>
                                        <p:tav tm="0">
                                          <p:val>
                                            <p:strVal val="hidden"/>
                                          </p:val>
                                        </p:tav>
                                        <p:tav tm="50000">
                                          <p:val>
                                            <p:strVal val="visible"/>
                                          </p:val>
                                        </p:tav>
                                      </p:tavLst>
                                    </p:anim>
                                  </p:childTnLst>
                                </p:cTn>
                              </p:par>
                            </p:childTnLst>
                          </p:cTn>
                        </p:par>
                        <p:par>
                          <p:cTn id="18" fill="hold">
                            <p:stCondLst>
                              <p:cond delay="3500"/>
                            </p:stCondLst>
                            <p:childTnLst>
                              <p:par>
                                <p:cTn id="19" presetID="53" presetClass="entr" presetSubtype="0" fill="hold" nodeType="after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p:cTn id="21" dur="500" fill="hold"/>
                                        <p:tgtEl>
                                          <p:spTgt spid="117"/>
                                        </p:tgtEl>
                                        <p:attrNameLst>
                                          <p:attrName>ppt_w</p:attrName>
                                        </p:attrNameLst>
                                      </p:cBhvr>
                                      <p:tavLst>
                                        <p:tav tm="0">
                                          <p:val>
                                            <p:fltVal val="0"/>
                                          </p:val>
                                        </p:tav>
                                        <p:tav tm="100000">
                                          <p:val>
                                            <p:strVal val="#ppt_w"/>
                                          </p:val>
                                        </p:tav>
                                      </p:tavLst>
                                    </p:anim>
                                    <p:anim calcmode="lin" valueType="num">
                                      <p:cBhvr>
                                        <p:cTn id="22" dur="500" fill="hold"/>
                                        <p:tgtEl>
                                          <p:spTgt spid="117"/>
                                        </p:tgtEl>
                                        <p:attrNameLst>
                                          <p:attrName>ppt_h</p:attrName>
                                        </p:attrNameLst>
                                      </p:cBhvr>
                                      <p:tavLst>
                                        <p:tav tm="0">
                                          <p:val>
                                            <p:fltVal val="0"/>
                                          </p:val>
                                        </p:tav>
                                        <p:tav tm="100000">
                                          <p:val>
                                            <p:strVal val="#ppt_h"/>
                                          </p:val>
                                        </p:tav>
                                      </p:tavLst>
                                    </p:anim>
                                    <p:animEffect transition="in" filter="fade">
                                      <p:cBhvr>
                                        <p:cTn id="23" dur="500"/>
                                        <p:tgtEl>
                                          <p:spTgt spid="117"/>
                                        </p:tgtEl>
                                      </p:cBhvr>
                                    </p:animEffect>
                                  </p:childTnLst>
                                </p:cTn>
                              </p:par>
                              <p:par>
                                <p:cTn id="24" presetID="35" presetClass="emph" presetSubtype="0" repeatCount="3000" fill="hold" nodeType="withEffect">
                                  <p:stCondLst>
                                    <p:cond delay="0"/>
                                  </p:stCondLst>
                                  <p:childTnLst>
                                    <p:anim calcmode="discrete" valueType="str">
                                      <p:cBhvr>
                                        <p:cTn id="25" dur="1000" fill="hold"/>
                                        <p:tgtEl>
                                          <p:spTgt spid="117"/>
                                        </p:tgtEl>
                                        <p:attrNameLst>
                                          <p:attrName>style.visibility</p:attrName>
                                        </p:attrNameLst>
                                      </p:cBhvr>
                                      <p:tavLst>
                                        <p:tav tm="0">
                                          <p:val>
                                            <p:strVal val="hidden"/>
                                          </p:val>
                                        </p:tav>
                                        <p:tav tm="50000">
                                          <p:val>
                                            <p:strVal val="visible"/>
                                          </p:val>
                                        </p:tav>
                                      </p:tavLst>
                                    </p:anim>
                                  </p:childTnLst>
                                </p:cTn>
                              </p:par>
                              <p:par>
                                <p:cTn id="26" presetID="53" presetClass="entr" presetSubtype="0" fill="hold" grpId="0" nodeType="withEffect">
                                  <p:stCondLst>
                                    <p:cond delay="0"/>
                                  </p:stCondLst>
                                  <p:childTnLst>
                                    <p:set>
                                      <p:cBhvr>
                                        <p:cTn id="27" dur="1" fill="hold">
                                          <p:stCondLst>
                                            <p:cond delay="0"/>
                                          </p:stCondLst>
                                        </p:cTn>
                                        <p:tgtEl>
                                          <p:spTgt spid="102"/>
                                        </p:tgtEl>
                                        <p:attrNameLst>
                                          <p:attrName>style.visibility</p:attrName>
                                        </p:attrNameLst>
                                      </p:cBhvr>
                                      <p:to>
                                        <p:strVal val="visible"/>
                                      </p:to>
                                    </p:set>
                                    <p:anim calcmode="lin" valueType="num">
                                      <p:cBhvr>
                                        <p:cTn id="28" dur="500" fill="hold"/>
                                        <p:tgtEl>
                                          <p:spTgt spid="102"/>
                                        </p:tgtEl>
                                        <p:attrNameLst>
                                          <p:attrName>ppt_w</p:attrName>
                                        </p:attrNameLst>
                                      </p:cBhvr>
                                      <p:tavLst>
                                        <p:tav tm="0">
                                          <p:val>
                                            <p:fltVal val="0"/>
                                          </p:val>
                                        </p:tav>
                                        <p:tav tm="100000">
                                          <p:val>
                                            <p:strVal val="#ppt_w"/>
                                          </p:val>
                                        </p:tav>
                                      </p:tavLst>
                                    </p:anim>
                                    <p:anim calcmode="lin" valueType="num">
                                      <p:cBhvr>
                                        <p:cTn id="29" dur="500" fill="hold"/>
                                        <p:tgtEl>
                                          <p:spTgt spid="102"/>
                                        </p:tgtEl>
                                        <p:attrNameLst>
                                          <p:attrName>ppt_h</p:attrName>
                                        </p:attrNameLst>
                                      </p:cBhvr>
                                      <p:tavLst>
                                        <p:tav tm="0">
                                          <p:val>
                                            <p:fltVal val="0"/>
                                          </p:val>
                                        </p:tav>
                                        <p:tav tm="100000">
                                          <p:val>
                                            <p:strVal val="#ppt_h"/>
                                          </p:val>
                                        </p:tav>
                                      </p:tavLst>
                                    </p:anim>
                                    <p:animEffect transition="in" filter="fade">
                                      <p:cBhvr>
                                        <p:cTn id="30" dur="500"/>
                                        <p:tgtEl>
                                          <p:spTgt spid="102"/>
                                        </p:tgtEl>
                                      </p:cBhvr>
                                    </p:animEffect>
                                  </p:childTnLst>
                                </p:cTn>
                              </p:par>
                            </p:childTnLst>
                          </p:cTn>
                        </p:par>
                        <p:par>
                          <p:cTn id="31" fill="hold">
                            <p:stCondLst>
                              <p:cond delay="6500"/>
                            </p:stCondLst>
                            <p:childTnLst>
                              <p:par>
                                <p:cTn id="32" presetID="53" presetClass="entr" presetSubtype="0"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 calcmode="lin" valueType="num">
                                      <p:cBhvr>
                                        <p:cTn id="34" dur="500" fill="hold"/>
                                        <p:tgtEl>
                                          <p:spTgt spid="120"/>
                                        </p:tgtEl>
                                        <p:attrNameLst>
                                          <p:attrName>ppt_w</p:attrName>
                                        </p:attrNameLst>
                                      </p:cBhvr>
                                      <p:tavLst>
                                        <p:tav tm="0">
                                          <p:val>
                                            <p:fltVal val="0"/>
                                          </p:val>
                                        </p:tav>
                                        <p:tav tm="100000">
                                          <p:val>
                                            <p:strVal val="#ppt_w"/>
                                          </p:val>
                                        </p:tav>
                                      </p:tavLst>
                                    </p:anim>
                                    <p:anim calcmode="lin" valueType="num">
                                      <p:cBhvr>
                                        <p:cTn id="35" dur="500" fill="hold"/>
                                        <p:tgtEl>
                                          <p:spTgt spid="120"/>
                                        </p:tgtEl>
                                        <p:attrNameLst>
                                          <p:attrName>ppt_h</p:attrName>
                                        </p:attrNameLst>
                                      </p:cBhvr>
                                      <p:tavLst>
                                        <p:tav tm="0">
                                          <p:val>
                                            <p:fltVal val="0"/>
                                          </p:val>
                                        </p:tav>
                                        <p:tav tm="100000">
                                          <p:val>
                                            <p:strVal val="#ppt_h"/>
                                          </p:val>
                                        </p:tav>
                                      </p:tavLst>
                                    </p:anim>
                                    <p:animEffect transition="in" filter="fade">
                                      <p:cBhvr>
                                        <p:cTn id="36" dur="500"/>
                                        <p:tgtEl>
                                          <p:spTgt spid="120"/>
                                        </p:tgtEl>
                                      </p:cBhvr>
                                    </p:animEffect>
                                  </p:childTnLst>
                                </p:cTn>
                              </p:par>
                              <p:par>
                                <p:cTn id="37" presetID="53" presetClass="entr" presetSubtype="0" fill="hold" nodeType="withEffect">
                                  <p:stCondLst>
                                    <p:cond delay="0"/>
                                  </p:stCondLst>
                                  <p:childTnLst>
                                    <p:set>
                                      <p:cBhvr>
                                        <p:cTn id="38" dur="1" fill="hold">
                                          <p:stCondLst>
                                            <p:cond delay="0"/>
                                          </p:stCondLst>
                                        </p:cTn>
                                        <p:tgtEl>
                                          <p:spTgt spid="121"/>
                                        </p:tgtEl>
                                        <p:attrNameLst>
                                          <p:attrName>style.visibility</p:attrName>
                                        </p:attrNameLst>
                                      </p:cBhvr>
                                      <p:to>
                                        <p:strVal val="visible"/>
                                      </p:to>
                                    </p:set>
                                    <p:anim calcmode="lin" valueType="num">
                                      <p:cBhvr>
                                        <p:cTn id="39" dur="500" fill="hold"/>
                                        <p:tgtEl>
                                          <p:spTgt spid="121"/>
                                        </p:tgtEl>
                                        <p:attrNameLst>
                                          <p:attrName>ppt_w</p:attrName>
                                        </p:attrNameLst>
                                      </p:cBhvr>
                                      <p:tavLst>
                                        <p:tav tm="0">
                                          <p:val>
                                            <p:fltVal val="0"/>
                                          </p:val>
                                        </p:tav>
                                        <p:tav tm="100000">
                                          <p:val>
                                            <p:strVal val="#ppt_w"/>
                                          </p:val>
                                        </p:tav>
                                      </p:tavLst>
                                    </p:anim>
                                    <p:anim calcmode="lin" valueType="num">
                                      <p:cBhvr>
                                        <p:cTn id="40" dur="500" fill="hold"/>
                                        <p:tgtEl>
                                          <p:spTgt spid="121"/>
                                        </p:tgtEl>
                                        <p:attrNameLst>
                                          <p:attrName>ppt_h</p:attrName>
                                        </p:attrNameLst>
                                      </p:cBhvr>
                                      <p:tavLst>
                                        <p:tav tm="0">
                                          <p:val>
                                            <p:fltVal val="0"/>
                                          </p:val>
                                        </p:tav>
                                        <p:tav tm="100000">
                                          <p:val>
                                            <p:strVal val="#ppt_h"/>
                                          </p:val>
                                        </p:tav>
                                      </p:tavLst>
                                    </p:anim>
                                    <p:animEffect transition="in" filter="fade">
                                      <p:cBhvr>
                                        <p:cTn id="41" dur="500"/>
                                        <p:tgtEl>
                                          <p:spTgt spid="121"/>
                                        </p:tgtEl>
                                      </p:cBhvr>
                                    </p:animEffect>
                                  </p:childTnLst>
                                </p:cTn>
                              </p:par>
                              <p:par>
                                <p:cTn id="42" presetID="35" presetClass="emph" presetSubtype="0" repeatCount="3000" fill="hold" nodeType="withEffect">
                                  <p:stCondLst>
                                    <p:cond delay="0"/>
                                  </p:stCondLst>
                                  <p:childTnLst>
                                    <p:anim calcmode="discrete" valueType="str">
                                      <p:cBhvr>
                                        <p:cTn id="43" dur="1000" fill="hold"/>
                                        <p:tgtEl>
                                          <p:spTgt spid="121"/>
                                        </p:tgtEl>
                                        <p:attrNameLst>
                                          <p:attrName>style.visibility</p:attrName>
                                        </p:attrNameLst>
                                      </p:cBhvr>
                                      <p:tavLst>
                                        <p:tav tm="0">
                                          <p:val>
                                            <p:strVal val="hidden"/>
                                          </p:val>
                                        </p:tav>
                                        <p:tav tm="50000">
                                          <p:val>
                                            <p:strVal val="visible"/>
                                          </p:val>
                                        </p:tav>
                                      </p:tavLst>
                                    </p:anim>
                                  </p:childTnLst>
                                </p:cTn>
                              </p:par>
                            </p:childTnLst>
                          </p:cTn>
                        </p:par>
                        <p:par>
                          <p:cTn id="44" fill="hold">
                            <p:stCondLst>
                              <p:cond delay="9500"/>
                            </p:stCondLst>
                            <p:childTnLst>
                              <p:par>
                                <p:cTn id="45" presetID="17" presetClass="entr" presetSubtype="10" fill="hold" grpId="0" nodeType="after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p:cTn id="47" dur="500" fill="hold"/>
                                        <p:tgtEl>
                                          <p:spTgt spid="94"/>
                                        </p:tgtEl>
                                        <p:attrNameLst>
                                          <p:attrName>ppt_w</p:attrName>
                                        </p:attrNameLst>
                                      </p:cBhvr>
                                      <p:tavLst>
                                        <p:tav tm="0">
                                          <p:val>
                                            <p:fltVal val="0"/>
                                          </p:val>
                                        </p:tav>
                                        <p:tav tm="100000">
                                          <p:val>
                                            <p:strVal val="#ppt_w"/>
                                          </p:val>
                                        </p:tav>
                                      </p:tavLst>
                                    </p:anim>
                                    <p:anim calcmode="lin" valueType="num">
                                      <p:cBhvr>
                                        <p:cTn id="48" dur="500" fill="hold"/>
                                        <p:tgtEl>
                                          <p:spTgt spid="94"/>
                                        </p:tgtEl>
                                        <p:attrNameLst>
                                          <p:attrName>ppt_h</p:attrName>
                                        </p:attrNameLst>
                                      </p:cBhvr>
                                      <p:tavLst>
                                        <p:tav tm="0">
                                          <p:val>
                                            <p:strVal val="#ppt_h"/>
                                          </p:val>
                                        </p:tav>
                                        <p:tav tm="100000">
                                          <p:val>
                                            <p:strVal val="#ppt_h"/>
                                          </p:val>
                                        </p:tav>
                                      </p:tavLst>
                                    </p:anim>
                                  </p:childTnLst>
                                </p:cTn>
                              </p:par>
                            </p:childTnLst>
                          </p:cTn>
                        </p:par>
                        <p:par>
                          <p:cTn id="49" fill="hold">
                            <p:stCondLst>
                              <p:cond delay="10000"/>
                            </p:stCondLst>
                            <p:childTnLst>
                              <p:par>
                                <p:cTn id="50" presetID="17" presetClass="entr" presetSubtype="10"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 calcmode="lin" valueType="num">
                                      <p:cBhvr>
                                        <p:cTn id="52" dur="500" fill="hold"/>
                                        <p:tgtEl>
                                          <p:spTgt spid="95"/>
                                        </p:tgtEl>
                                        <p:attrNameLst>
                                          <p:attrName>ppt_w</p:attrName>
                                        </p:attrNameLst>
                                      </p:cBhvr>
                                      <p:tavLst>
                                        <p:tav tm="0">
                                          <p:val>
                                            <p:fltVal val="0"/>
                                          </p:val>
                                        </p:tav>
                                        <p:tav tm="100000">
                                          <p:val>
                                            <p:strVal val="#ppt_w"/>
                                          </p:val>
                                        </p:tav>
                                      </p:tavLst>
                                    </p:anim>
                                    <p:anim calcmode="lin" valueType="num">
                                      <p:cBhvr>
                                        <p:cTn id="53" dur="500" fill="hold"/>
                                        <p:tgtEl>
                                          <p:spTgt spid="95"/>
                                        </p:tgtEl>
                                        <p:attrNameLst>
                                          <p:attrName>ppt_h</p:attrName>
                                        </p:attrNameLst>
                                      </p:cBhvr>
                                      <p:tavLst>
                                        <p:tav tm="0">
                                          <p:val>
                                            <p:strVal val="#ppt_h"/>
                                          </p:val>
                                        </p:tav>
                                        <p:tav tm="100000">
                                          <p:val>
                                            <p:strVal val="#ppt_h"/>
                                          </p:val>
                                        </p:tav>
                                      </p:tavLst>
                                    </p:anim>
                                  </p:childTnLst>
                                </p:cTn>
                              </p:par>
                            </p:childTnLst>
                          </p:cTn>
                        </p:par>
                        <p:par>
                          <p:cTn id="54" fill="hold">
                            <p:stCondLst>
                              <p:cond delay="10500"/>
                            </p:stCondLst>
                            <p:childTnLst>
                              <p:par>
                                <p:cTn id="55" presetID="53" presetClass="entr" presetSubtype="0" fill="hold" nodeType="afterEffect">
                                  <p:stCondLst>
                                    <p:cond delay="0"/>
                                  </p:stCondLst>
                                  <p:childTnLst>
                                    <p:set>
                                      <p:cBhvr>
                                        <p:cTn id="56" dur="1" fill="hold">
                                          <p:stCondLst>
                                            <p:cond delay="0"/>
                                          </p:stCondLst>
                                        </p:cTn>
                                        <p:tgtEl>
                                          <p:spTgt spid="122"/>
                                        </p:tgtEl>
                                        <p:attrNameLst>
                                          <p:attrName>style.visibility</p:attrName>
                                        </p:attrNameLst>
                                      </p:cBhvr>
                                      <p:to>
                                        <p:strVal val="visible"/>
                                      </p:to>
                                    </p:set>
                                    <p:anim calcmode="lin" valueType="num">
                                      <p:cBhvr>
                                        <p:cTn id="57" dur="500" fill="hold"/>
                                        <p:tgtEl>
                                          <p:spTgt spid="122"/>
                                        </p:tgtEl>
                                        <p:attrNameLst>
                                          <p:attrName>ppt_w</p:attrName>
                                        </p:attrNameLst>
                                      </p:cBhvr>
                                      <p:tavLst>
                                        <p:tav tm="0">
                                          <p:val>
                                            <p:fltVal val="0"/>
                                          </p:val>
                                        </p:tav>
                                        <p:tav tm="100000">
                                          <p:val>
                                            <p:strVal val="#ppt_w"/>
                                          </p:val>
                                        </p:tav>
                                      </p:tavLst>
                                    </p:anim>
                                    <p:anim calcmode="lin" valueType="num">
                                      <p:cBhvr>
                                        <p:cTn id="58" dur="500" fill="hold"/>
                                        <p:tgtEl>
                                          <p:spTgt spid="122"/>
                                        </p:tgtEl>
                                        <p:attrNameLst>
                                          <p:attrName>ppt_h</p:attrName>
                                        </p:attrNameLst>
                                      </p:cBhvr>
                                      <p:tavLst>
                                        <p:tav tm="0">
                                          <p:val>
                                            <p:fltVal val="0"/>
                                          </p:val>
                                        </p:tav>
                                        <p:tav tm="100000">
                                          <p:val>
                                            <p:strVal val="#ppt_h"/>
                                          </p:val>
                                        </p:tav>
                                      </p:tavLst>
                                    </p:anim>
                                    <p:animEffect transition="in" filter="fade">
                                      <p:cBhvr>
                                        <p:cTn id="59" dur="500"/>
                                        <p:tgtEl>
                                          <p:spTgt spid="122"/>
                                        </p:tgtEl>
                                      </p:cBhvr>
                                    </p:animEffect>
                                  </p:childTnLst>
                                </p:cTn>
                              </p:par>
                              <p:par>
                                <p:cTn id="60" presetID="35" presetClass="emph" presetSubtype="0" repeatCount="3000" fill="hold" nodeType="withEffect">
                                  <p:stCondLst>
                                    <p:cond delay="0"/>
                                  </p:stCondLst>
                                  <p:childTnLst>
                                    <p:anim calcmode="discrete" valueType="str">
                                      <p:cBhvr>
                                        <p:cTn id="61" dur="1000" fill="hold"/>
                                        <p:tgtEl>
                                          <p:spTgt spid="122"/>
                                        </p:tgtEl>
                                        <p:attrNameLst>
                                          <p:attrName>style.visibility</p:attrName>
                                        </p:attrNameLst>
                                      </p:cBhvr>
                                      <p:tavLst>
                                        <p:tav tm="0">
                                          <p:val>
                                            <p:strVal val="hidden"/>
                                          </p:val>
                                        </p:tav>
                                        <p:tav tm="50000">
                                          <p:val>
                                            <p:strVal val="visible"/>
                                          </p:val>
                                        </p:tav>
                                      </p:tavLst>
                                    </p:anim>
                                  </p:childTnLst>
                                </p:cTn>
                              </p:par>
                              <p:par>
                                <p:cTn id="62" presetID="53" presetClass="entr" presetSubtype="0"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p:cTn id="64" dur="500" fill="hold"/>
                                        <p:tgtEl>
                                          <p:spTgt spid="79"/>
                                        </p:tgtEl>
                                        <p:attrNameLst>
                                          <p:attrName>ppt_w</p:attrName>
                                        </p:attrNameLst>
                                      </p:cBhvr>
                                      <p:tavLst>
                                        <p:tav tm="0">
                                          <p:val>
                                            <p:fltVal val="0"/>
                                          </p:val>
                                        </p:tav>
                                        <p:tav tm="100000">
                                          <p:val>
                                            <p:strVal val="#ppt_w"/>
                                          </p:val>
                                        </p:tav>
                                      </p:tavLst>
                                    </p:anim>
                                    <p:anim calcmode="lin" valueType="num">
                                      <p:cBhvr>
                                        <p:cTn id="65" dur="500" fill="hold"/>
                                        <p:tgtEl>
                                          <p:spTgt spid="79"/>
                                        </p:tgtEl>
                                        <p:attrNameLst>
                                          <p:attrName>ppt_h</p:attrName>
                                        </p:attrNameLst>
                                      </p:cBhvr>
                                      <p:tavLst>
                                        <p:tav tm="0">
                                          <p:val>
                                            <p:fltVal val="0"/>
                                          </p:val>
                                        </p:tav>
                                        <p:tav tm="100000">
                                          <p:val>
                                            <p:strVal val="#ppt_h"/>
                                          </p:val>
                                        </p:tav>
                                      </p:tavLst>
                                    </p:anim>
                                    <p:animEffect transition="in" filter="fade">
                                      <p:cBhvr>
                                        <p:cTn id="66" dur="500"/>
                                        <p:tgtEl>
                                          <p:spTgt spid="79"/>
                                        </p:tgtEl>
                                      </p:cBhvr>
                                    </p:animEffect>
                                  </p:childTnLst>
                                </p:cTn>
                              </p:par>
                            </p:childTnLst>
                          </p:cTn>
                        </p:par>
                        <p:par>
                          <p:cTn id="67" fill="hold">
                            <p:stCondLst>
                              <p:cond delay="13500"/>
                            </p:stCondLst>
                            <p:childTnLst>
                              <p:par>
                                <p:cTn id="68" presetID="53" presetClass="entr" presetSubtype="0" fill="hold" grpId="0" nodeType="afterEffect">
                                  <p:stCondLst>
                                    <p:cond delay="0"/>
                                  </p:stCondLst>
                                  <p:childTnLst>
                                    <p:set>
                                      <p:cBhvr>
                                        <p:cTn id="69" dur="1" fill="hold">
                                          <p:stCondLst>
                                            <p:cond delay="0"/>
                                          </p:stCondLst>
                                        </p:cTn>
                                        <p:tgtEl>
                                          <p:spTgt spid="76"/>
                                        </p:tgtEl>
                                        <p:attrNameLst>
                                          <p:attrName>style.visibility</p:attrName>
                                        </p:attrNameLst>
                                      </p:cBhvr>
                                      <p:to>
                                        <p:strVal val="visible"/>
                                      </p:to>
                                    </p:set>
                                    <p:anim calcmode="lin" valueType="num">
                                      <p:cBhvr>
                                        <p:cTn id="70" dur="500" fill="hold"/>
                                        <p:tgtEl>
                                          <p:spTgt spid="76"/>
                                        </p:tgtEl>
                                        <p:attrNameLst>
                                          <p:attrName>ppt_w</p:attrName>
                                        </p:attrNameLst>
                                      </p:cBhvr>
                                      <p:tavLst>
                                        <p:tav tm="0">
                                          <p:val>
                                            <p:fltVal val="0"/>
                                          </p:val>
                                        </p:tav>
                                        <p:tav tm="100000">
                                          <p:val>
                                            <p:strVal val="#ppt_w"/>
                                          </p:val>
                                        </p:tav>
                                      </p:tavLst>
                                    </p:anim>
                                    <p:anim calcmode="lin" valueType="num">
                                      <p:cBhvr>
                                        <p:cTn id="71" dur="500" fill="hold"/>
                                        <p:tgtEl>
                                          <p:spTgt spid="76"/>
                                        </p:tgtEl>
                                        <p:attrNameLst>
                                          <p:attrName>ppt_h</p:attrName>
                                        </p:attrNameLst>
                                      </p:cBhvr>
                                      <p:tavLst>
                                        <p:tav tm="0">
                                          <p:val>
                                            <p:fltVal val="0"/>
                                          </p:val>
                                        </p:tav>
                                        <p:tav tm="100000">
                                          <p:val>
                                            <p:strVal val="#ppt_h"/>
                                          </p:val>
                                        </p:tav>
                                      </p:tavLst>
                                    </p:anim>
                                    <p:animEffect transition="in" filter="fade">
                                      <p:cBhvr>
                                        <p:cTn id="72" dur="500"/>
                                        <p:tgtEl>
                                          <p:spTgt spid="76"/>
                                        </p:tgtEl>
                                      </p:cBhvr>
                                    </p:animEffect>
                                  </p:childTnLst>
                                </p:cTn>
                              </p:par>
                              <p:par>
                                <p:cTn id="73" presetID="53" presetClass="entr" presetSubtype="0" fill="hold" nodeType="withEffect">
                                  <p:stCondLst>
                                    <p:cond delay="0"/>
                                  </p:stCondLst>
                                  <p:childTnLst>
                                    <p:set>
                                      <p:cBhvr>
                                        <p:cTn id="74" dur="1" fill="hold">
                                          <p:stCondLst>
                                            <p:cond delay="0"/>
                                          </p:stCondLst>
                                        </p:cTn>
                                        <p:tgtEl>
                                          <p:spTgt spid="123"/>
                                        </p:tgtEl>
                                        <p:attrNameLst>
                                          <p:attrName>style.visibility</p:attrName>
                                        </p:attrNameLst>
                                      </p:cBhvr>
                                      <p:to>
                                        <p:strVal val="visible"/>
                                      </p:to>
                                    </p:set>
                                    <p:anim calcmode="lin" valueType="num">
                                      <p:cBhvr>
                                        <p:cTn id="75" dur="500" fill="hold"/>
                                        <p:tgtEl>
                                          <p:spTgt spid="123"/>
                                        </p:tgtEl>
                                        <p:attrNameLst>
                                          <p:attrName>ppt_w</p:attrName>
                                        </p:attrNameLst>
                                      </p:cBhvr>
                                      <p:tavLst>
                                        <p:tav tm="0">
                                          <p:val>
                                            <p:fltVal val="0"/>
                                          </p:val>
                                        </p:tav>
                                        <p:tav tm="100000">
                                          <p:val>
                                            <p:strVal val="#ppt_w"/>
                                          </p:val>
                                        </p:tav>
                                      </p:tavLst>
                                    </p:anim>
                                    <p:anim calcmode="lin" valueType="num">
                                      <p:cBhvr>
                                        <p:cTn id="76" dur="500" fill="hold"/>
                                        <p:tgtEl>
                                          <p:spTgt spid="123"/>
                                        </p:tgtEl>
                                        <p:attrNameLst>
                                          <p:attrName>ppt_h</p:attrName>
                                        </p:attrNameLst>
                                      </p:cBhvr>
                                      <p:tavLst>
                                        <p:tav tm="0">
                                          <p:val>
                                            <p:fltVal val="0"/>
                                          </p:val>
                                        </p:tav>
                                        <p:tav tm="100000">
                                          <p:val>
                                            <p:strVal val="#ppt_h"/>
                                          </p:val>
                                        </p:tav>
                                      </p:tavLst>
                                    </p:anim>
                                    <p:animEffect transition="in" filter="fade">
                                      <p:cBhvr>
                                        <p:cTn id="77" dur="500"/>
                                        <p:tgtEl>
                                          <p:spTgt spid="123"/>
                                        </p:tgtEl>
                                      </p:cBhvr>
                                    </p:animEffect>
                                  </p:childTnLst>
                                </p:cTn>
                              </p:par>
                              <p:par>
                                <p:cTn id="78" presetID="35" presetClass="emph" presetSubtype="0" repeatCount="3000" fill="hold" nodeType="withEffect">
                                  <p:stCondLst>
                                    <p:cond delay="0"/>
                                  </p:stCondLst>
                                  <p:childTnLst>
                                    <p:anim calcmode="discrete" valueType="str">
                                      <p:cBhvr>
                                        <p:cTn id="79" dur="1000" fill="hold"/>
                                        <p:tgtEl>
                                          <p:spTgt spid="123"/>
                                        </p:tgtEl>
                                        <p:attrNameLst>
                                          <p:attrName>style.visibility</p:attrName>
                                        </p:attrNameLst>
                                      </p:cBhvr>
                                      <p:tavLst>
                                        <p:tav tm="0">
                                          <p:val>
                                            <p:strVal val="hidden"/>
                                          </p:val>
                                        </p:tav>
                                        <p:tav tm="50000">
                                          <p:val>
                                            <p:strVal val="visible"/>
                                          </p:val>
                                        </p:tav>
                                      </p:tavLst>
                                    </p:anim>
                                  </p:childTnLst>
                                </p:cTn>
                              </p:par>
                            </p:childTnLst>
                          </p:cTn>
                        </p:par>
                        <p:par>
                          <p:cTn id="80" fill="hold">
                            <p:stCondLst>
                              <p:cond delay="16500"/>
                            </p:stCondLst>
                            <p:childTnLst>
                              <p:par>
                                <p:cTn id="81" presetID="53" presetClass="entr" presetSubtype="0"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17" presetClass="entr" presetSubtype="10" fill="hold" grpId="0" nodeType="withEffect">
                                  <p:stCondLst>
                                    <p:cond delay="0"/>
                                  </p:stCondLst>
                                  <p:childTnLst>
                                    <p:set>
                                      <p:cBhvr>
                                        <p:cTn id="87" dur="1" fill="hold">
                                          <p:stCondLst>
                                            <p:cond delay="0"/>
                                          </p:stCondLst>
                                        </p:cTn>
                                        <p:tgtEl>
                                          <p:spTgt spid="101"/>
                                        </p:tgtEl>
                                        <p:attrNameLst>
                                          <p:attrName>style.visibility</p:attrName>
                                        </p:attrNameLst>
                                      </p:cBhvr>
                                      <p:to>
                                        <p:strVal val="visible"/>
                                      </p:to>
                                    </p:set>
                                    <p:anim calcmode="lin" valueType="num">
                                      <p:cBhvr>
                                        <p:cTn id="88" dur="500" fill="hold"/>
                                        <p:tgtEl>
                                          <p:spTgt spid="101"/>
                                        </p:tgtEl>
                                        <p:attrNameLst>
                                          <p:attrName>ppt_w</p:attrName>
                                        </p:attrNameLst>
                                      </p:cBhvr>
                                      <p:tavLst>
                                        <p:tav tm="0">
                                          <p:val>
                                            <p:fltVal val="0"/>
                                          </p:val>
                                        </p:tav>
                                        <p:tav tm="100000">
                                          <p:val>
                                            <p:strVal val="#ppt_w"/>
                                          </p:val>
                                        </p:tav>
                                      </p:tavLst>
                                    </p:anim>
                                    <p:anim calcmode="lin" valueType="num">
                                      <p:cBhvr>
                                        <p:cTn id="89" dur="500" fill="hold"/>
                                        <p:tgtEl>
                                          <p:spTgt spid="101"/>
                                        </p:tgtEl>
                                        <p:attrNameLst>
                                          <p:attrName>ppt_h</p:attrName>
                                        </p:attrNameLst>
                                      </p:cBhvr>
                                      <p:tavLst>
                                        <p:tav tm="0">
                                          <p:val>
                                            <p:strVal val="#ppt_h"/>
                                          </p:val>
                                        </p:tav>
                                        <p:tav tm="100000">
                                          <p:val>
                                            <p:strVal val="#ppt_h"/>
                                          </p:val>
                                        </p:tav>
                                      </p:tavLst>
                                    </p:anim>
                                  </p:childTnLst>
                                </p:cTn>
                              </p:par>
                            </p:childTnLst>
                          </p:cTn>
                        </p:par>
                        <p:par>
                          <p:cTn id="90" fill="hold">
                            <p:stCondLst>
                              <p:cond delay="17000"/>
                            </p:stCondLst>
                            <p:childTnLst>
                              <p:par>
                                <p:cTn id="91" presetID="53" presetClass="entr" presetSubtype="0" fill="hold" nodeType="afterEffect">
                                  <p:stCondLst>
                                    <p:cond delay="0"/>
                                  </p:stCondLst>
                                  <p:childTnLst>
                                    <p:set>
                                      <p:cBhvr>
                                        <p:cTn id="92" dur="1" fill="hold">
                                          <p:stCondLst>
                                            <p:cond delay="0"/>
                                          </p:stCondLst>
                                        </p:cTn>
                                        <p:tgtEl>
                                          <p:spTgt spid="124"/>
                                        </p:tgtEl>
                                        <p:attrNameLst>
                                          <p:attrName>style.visibility</p:attrName>
                                        </p:attrNameLst>
                                      </p:cBhvr>
                                      <p:to>
                                        <p:strVal val="visible"/>
                                      </p:to>
                                    </p:set>
                                    <p:anim calcmode="lin" valueType="num">
                                      <p:cBhvr>
                                        <p:cTn id="93" dur="500" fill="hold"/>
                                        <p:tgtEl>
                                          <p:spTgt spid="124"/>
                                        </p:tgtEl>
                                        <p:attrNameLst>
                                          <p:attrName>ppt_w</p:attrName>
                                        </p:attrNameLst>
                                      </p:cBhvr>
                                      <p:tavLst>
                                        <p:tav tm="0">
                                          <p:val>
                                            <p:fltVal val="0"/>
                                          </p:val>
                                        </p:tav>
                                        <p:tav tm="100000">
                                          <p:val>
                                            <p:strVal val="#ppt_w"/>
                                          </p:val>
                                        </p:tav>
                                      </p:tavLst>
                                    </p:anim>
                                    <p:anim calcmode="lin" valueType="num">
                                      <p:cBhvr>
                                        <p:cTn id="94" dur="500" fill="hold"/>
                                        <p:tgtEl>
                                          <p:spTgt spid="124"/>
                                        </p:tgtEl>
                                        <p:attrNameLst>
                                          <p:attrName>ppt_h</p:attrName>
                                        </p:attrNameLst>
                                      </p:cBhvr>
                                      <p:tavLst>
                                        <p:tav tm="0">
                                          <p:val>
                                            <p:fltVal val="0"/>
                                          </p:val>
                                        </p:tav>
                                        <p:tav tm="100000">
                                          <p:val>
                                            <p:strVal val="#ppt_h"/>
                                          </p:val>
                                        </p:tav>
                                      </p:tavLst>
                                    </p:anim>
                                    <p:animEffect transition="in" filter="fade">
                                      <p:cBhvr>
                                        <p:cTn id="95" dur="500"/>
                                        <p:tgtEl>
                                          <p:spTgt spid="124"/>
                                        </p:tgtEl>
                                      </p:cBhvr>
                                    </p:animEffect>
                                  </p:childTnLst>
                                </p:cTn>
                              </p:par>
                              <p:par>
                                <p:cTn id="96" presetID="35" presetClass="emph" presetSubtype="0" repeatCount="3000" fill="hold" nodeType="withEffect">
                                  <p:stCondLst>
                                    <p:cond delay="0"/>
                                  </p:stCondLst>
                                  <p:childTnLst>
                                    <p:anim calcmode="discrete" valueType="str">
                                      <p:cBhvr>
                                        <p:cTn id="97" dur="1000" fill="hold"/>
                                        <p:tgtEl>
                                          <p:spTgt spid="124"/>
                                        </p:tgtEl>
                                        <p:attrNameLst>
                                          <p:attrName>style.visibility</p:attrName>
                                        </p:attrNameLst>
                                      </p:cBhvr>
                                      <p:tavLst>
                                        <p:tav tm="0">
                                          <p:val>
                                            <p:strVal val="hidden"/>
                                          </p:val>
                                        </p:tav>
                                        <p:tav tm="50000">
                                          <p:val>
                                            <p:strVal val="visible"/>
                                          </p:val>
                                        </p:tav>
                                      </p:tavLst>
                                    </p:anim>
                                  </p:childTnLst>
                                </p:cTn>
                              </p:par>
                            </p:childTnLst>
                          </p:cTn>
                        </p:par>
                        <p:par>
                          <p:cTn id="98" fill="hold">
                            <p:stCondLst>
                              <p:cond delay="20000"/>
                            </p:stCondLst>
                            <p:childTnLst>
                              <p:par>
                                <p:cTn id="99" presetID="53" presetClass="entr" presetSubtype="0" fill="hold" grpId="0" nodeType="afterEffect">
                                  <p:stCondLst>
                                    <p:cond delay="0"/>
                                  </p:stCondLst>
                                  <p:childTnLst>
                                    <p:set>
                                      <p:cBhvr>
                                        <p:cTn id="100" dur="1" fill="hold">
                                          <p:stCondLst>
                                            <p:cond delay="0"/>
                                          </p:stCondLst>
                                        </p:cTn>
                                        <p:tgtEl>
                                          <p:spTgt spid="80"/>
                                        </p:tgtEl>
                                        <p:attrNameLst>
                                          <p:attrName>style.visibility</p:attrName>
                                        </p:attrNameLst>
                                      </p:cBhvr>
                                      <p:to>
                                        <p:strVal val="visible"/>
                                      </p:to>
                                    </p:set>
                                    <p:anim calcmode="lin" valueType="num">
                                      <p:cBhvr>
                                        <p:cTn id="101" dur="500" fill="hold"/>
                                        <p:tgtEl>
                                          <p:spTgt spid="80"/>
                                        </p:tgtEl>
                                        <p:attrNameLst>
                                          <p:attrName>ppt_w</p:attrName>
                                        </p:attrNameLst>
                                      </p:cBhvr>
                                      <p:tavLst>
                                        <p:tav tm="0">
                                          <p:val>
                                            <p:fltVal val="0"/>
                                          </p:val>
                                        </p:tav>
                                        <p:tav tm="100000">
                                          <p:val>
                                            <p:strVal val="#ppt_w"/>
                                          </p:val>
                                        </p:tav>
                                      </p:tavLst>
                                    </p:anim>
                                    <p:anim calcmode="lin" valueType="num">
                                      <p:cBhvr>
                                        <p:cTn id="102" dur="500" fill="hold"/>
                                        <p:tgtEl>
                                          <p:spTgt spid="80"/>
                                        </p:tgtEl>
                                        <p:attrNameLst>
                                          <p:attrName>ppt_h</p:attrName>
                                        </p:attrNameLst>
                                      </p:cBhvr>
                                      <p:tavLst>
                                        <p:tav tm="0">
                                          <p:val>
                                            <p:fltVal val="0"/>
                                          </p:val>
                                        </p:tav>
                                        <p:tav tm="100000">
                                          <p:val>
                                            <p:strVal val="#ppt_h"/>
                                          </p:val>
                                        </p:tav>
                                      </p:tavLst>
                                    </p:anim>
                                    <p:animEffect transition="in" filter="fade">
                                      <p:cBhvr>
                                        <p:cTn id="103" dur="500"/>
                                        <p:tgtEl>
                                          <p:spTgt spid="80"/>
                                        </p:tgtEl>
                                      </p:cBhvr>
                                    </p:animEffect>
                                  </p:childTnLst>
                                </p:cTn>
                              </p:par>
                              <p:par>
                                <p:cTn id="104" presetID="53" presetClass="entr" presetSubtype="0" fill="hold" nodeType="withEffect">
                                  <p:stCondLst>
                                    <p:cond delay="0"/>
                                  </p:stCondLst>
                                  <p:childTnLst>
                                    <p:set>
                                      <p:cBhvr>
                                        <p:cTn id="105" dur="1" fill="hold">
                                          <p:stCondLst>
                                            <p:cond delay="0"/>
                                          </p:stCondLst>
                                        </p:cTn>
                                        <p:tgtEl>
                                          <p:spTgt spid="125"/>
                                        </p:tgtEl>
                                        <p:attrNameLst>
                                          <p:attrName>style.visibility</p:attrName>
                                        </p:attrNameLst>
                                      </p:cBhvr>
                                      <p:to>
                                        <p:strVal val="visible"/>
                                      </p:to>
                                    </p:set>
                                    <p:anim calcmode="lin" valueType="num">
                                      <p:cBhvr>
                                        <p:cTn id="106" dur="500" fill="hold"/>
                                        <p:tgtEl>
                                          <p:spTgt spid="125"/>
                                        </p:tgtEl>
                                        <p:attrNameLst>
                                          <p:attrName>ppt_w</p:attrName>
                                        </p:attrNameLst>
                                      </p:cBhvr>
                                      <p:tavLst>
                                        <p:tav tm="0">
                                          <p:val>
                                            <p:fltVal val="0"/>
                                          </p:val>
                                        </p:tav>
                                        <p:tav tm="100000">
                                          <p:val>
                                            <p:strVal val="#ppt_w"/>
                                          </p:val>
                                        </p:tav>
                                      </p:tavLst>
                                    </p:anim>
                                    <p:anim calcmode="lin" valueType="num">
                                      <p:cBhvr>
                                        <p:cTn id="107" dur="500" fill="hold"/>
                                        <p:tgtEl>
                                          <p:spTgt spid="125"/>
                                        </p:tgtEl>
                                        <p:attrNameLst>
                                          <p:attrName>ppt_h</p:attrName>
                                        </p:attrNameLst>
                                      </p:cBhvr>
                                      <p:tavLst>
                                        <p:tav tm="0">
                                          <p:val>
                                            <p:fltVal val="0"/>
                                          </p:val>
                                        </p:tav>
                                        <p:tav tm="100000">
                                          <p:val>
                                            <p:strVal val="#ppt_h"/>
                                          </p:val>
                                        </p:tav>
                                      </p:tavLst>
                                    </p:anim>
                                    <p:animEffect transition="in" filter="fade">
                                      <p:cBhvr>
                                        <p:cTn id="108" dur="500"/>
                                        <p:tgtEl>
                                          <p:spTgt spid="125"/>
                                        </p:tgtEl>
                                      </p:cBhvr>
                                    </p:animEffect>
                                  </p:childTnLst>
                                </p:cTn>
                              </p:par>
                            </p:childTnLst>
                          </p:cTn>
                        </p:par>
                        <p:par>
                          <p:cTn id="109" fill="hold">
                            <p:stCondLst>
                              <p:cond delay="20500"/>
                            </p:stCondLst>
                            <p:childTnLst>
                              <p:par>
                                <p:cTn id="110" presetID="35" presetClass="emph" presetSubtype="0" repeatCount="3000" fill="hold" nodeType="afterEffect">
                                  <p:stCondLst>
                                    <p:cond delay="0"/>
                                  </p:stCondLst>
                                  <p:childTnLst>
                                    <p:anim calcmode="discrete" valueType="str">
                                      <p:cBhvr>
                                        <p:cTn id="111" dur="1000" fill="hold"/>
                                        <p:tgtEl>
                                          <p:spTgt spid="125"/>
                                        </p:tgtEl>
                                        <p:attrNameLst>
                                          <p:attrName>style.visibility</p:attrName>
                                        </p:attrNameLst>
                                      </p:cBhvr>
                                      <p:tavLst>
                                        <p:tav tm="0">
                                          <p:val>
                                            <p:strVal val="hidden"/>
                                          </p:val>
                                        </p:tav>
                                        <p:tav tm="50000">
                                          <p:val>
                                            <p:strVal val="visible"/>
                                          </p:val>
                                        </p:tav>
                                      </p:tavLst>
                                    </p:anim>
                                  </p:childTnLst>
                                </p:cTn>
                              </p:par>
                            </p:childTnLst>
                          </p:cTn>
                        </p:par>
                        <p:par>
                          <p:cTn id="112" fill="hold">
                            <p:stCondLst>
                              <p:cond delay="23500"/>
                            </p:stCondLst>
                            <p:childTnLst>
                              <p:par>
                                <p:cTn id="113" presetID="17" presetClass="entr" presetSubtype="1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 calcmode="lin" valueType="num">
                                      <p:cBhvr>
                                        <p:cTn id="115" dur="500" fill="hold"/>
                                        <p:tgtEl>
                                          <p:spTgt spid="37"/>
                                        </p:tgtEl>
                                        <p:attrNameLst>
                                          <p:attrName>ppt_w</p:attrName>
                                        </p:attrNameLst>
                                      </p:cBhvr>
                                      <p:tavLst>
                                        <p:tav tm="0">
                                          <p:val>
                                            <p:fltVal val="0"/>
                                          </p:val>
                                        </p:tav>
                                        <p:tav tm="100000">
                                          <p:val>
                                            <p:strVal val="#ppt_w"/>
                                          </p:val>
                                        </p:tav>
                                      </p:tavLst>
                                    </p:anim>
                                    <p:anim calcmode="lin" valueType="num">
                                      <p:cBhvr>
                                        <p:cTn id="116" dur="500" fill="hold"/>
                                        <p:tgtEl>
                                          <p:spTgt spid="37"/>
                                        </p:tgtEl>
                                        <p:attrNameLst>
                                          <p:attrName>ppt_h</p:attrName>
                                        </p:attrNameLst>
                                      </p:cBhvr>
                                      <p:tavLst>
                                        <p:tav tm="0">
                                          <p:val>
                                            <p:strVal val="#ppt_h"/>
                                          </p:val>
                                        </p:tav>
                                        <p:tav tm="100000">
                                          <p:val>
                                            <p:strVal val="#ppt_h"/>
                                          </p:val>
                                        </p:tav>
                                      </p:tavLst>
                                    </p:anim>
                                  </p:childTnLst>
                                </p:cTn>
                              </p:par>
                              <p:par>
                                <p:cTn id="117" presetID="53" presetClass="entr" presetSubtype="0" fill="hold" nodeType="withEffect">
                                  <p:stCondLst>
                                    <p:cond delay="0"/>
                                  </p:stCondLst>
                                  <p:childTnLst>
                                    <p:set>
                                      <p:cBhvr>
                                        <p:cTn id="118" dur="1" fill="hold">
                                          <p:stCondLst>
                                            <p:cond delay="0"/>
                                          </p:stCondLst>
                                        </p:cTn>
                                        <p:tgtEl>
                                          <p:spTgt spid="126"/>
                                        </p:tgtEl>
                                        <p:attrNameLst>
                                          <p:attrName>style.visibility</p:attrName>
                                        </p:attrNameLst>
                                      </p:cBhvr>
                                      <p:to>
                                        <p:strVal val="visible"/>
                                      </p:to>
                                    </p:set>
                                    <p:anim calcmode="lin" valueType="num">
                                      <p:cBhvr>
                                        <p:cTn id="119" dur="500" fill="hold"/>
                                        <p:tgtEl>
                                          <p:spTgt spid="126"/>
                                        </p:tgtEl>
                                        <p:attrNameLst>
                                          <p:attrName>ppt_w</p:attrName>
                                        </p:attrNameLst>
                                      </p:cBhvr>
                                      <p:tavLst>
                                        <p:tav tm="0">
                                          <p:val>
                                            <p:fltVal val="0"/>
                                          </p:val>
                                        </p:tav>
                                        <p:tav tm="100000">
                                          <p:val>
                                            <p:strVal val="#ppt_w"/>
                                          </p:val>
                                        </p:tav>
                                      </p:tavLst>
                                    </p:anim>
                                    <p:anim calcmode="lin" valueType="num">
                                      <p:cBhvr>
                                        <p:cTn id="120" dur="500" fill="hold"/>
                                        <p:tgtEl>
                                          <p:spTgt spid="126"/>
                                        </p:tgtEl>
                                        <p:attrNameLst>
                                          <p:attrName>ppt_h</p:attrName>
                                        </p:attrNameLst>
                                      </p:cBhvr>
                                      <p:tavLst>
                                        <p:tav tm="0">
                                          <p:val>
                                            <p:fltVal val="0"/>
                                          </p:val>
                                        </p:tav>
                                        <p:tav tm="100000">
                                          <p:val>
                                            <p:strVal val="#ppt_h"/>
                                          </p:val>
                                        </p:tav>
                                      </p:tavLst>
                                    </p:anim>
                                    <p:animEffect transition="in" filter="fade">
                                      <p:cBhvr>
                                        <p:cTn id="121" dur="500"/>
                                        <p:tgtEl>
                                          <p:spTgt spid="126"/>
                                        </p:tgtEl>
                                      </p:cBhvr>
                                    </p:animEffect>
                                  </p:childTnLst>
                                </p:cTn>
                              </p:par>
                            </p:childTnLst>
                          </p:cTn>
                        </p:par>
                        <p:par>
                          <p:cTn id="122" fill="hold">
                            <p:stCondLst>
                              <p:cond delay="24000"/>
                            </p:stCondLst>
                            <p:childTnLst>
                              <p:par>
                                <p:cTn id="123" presetID="35" presetClass="emph" presetSubtype="0" repeatCount="3000" fill="hold" nodeType="afterEffect">
                                  <p:stCondLst>
                                    <p:cond delay="0"/>
                                  </p:stCondLst>
                                  <p:childTnLst>
                                    <p:anim calcmode="discrete" valueType="str">
                                      <p:cBhvr>
                                        <p:cTn id="124" dur="1000" fill="hold"/>
                                        <p:tgtEl>
                                          <p:spTgt spid="126"/>
                                        </p:tgtEl>
                                        <p:attrNameLst>
                                          <p:attrName>style.visibility</p:attrName>
                                        </p:attrNameLst>
                                      </p:cBhvr>
                                      <p:tavLst>
                                        <p:tav tm="0">
                                          <p:val>
                                            <p:strVal val="hidden"/>
                                          </p:val>
                                        </p:tav>
                                        <p:tav tm="50000">
                                          <p:val>
                                            <p:strVal val="visible"/>
                                          </p:val>
                                        </p:tav>
                                      </p:tavLst>
                                    </p:anim>
                                  </p:childTnLst>
                                </p:cTn>
                              </p:par>
                            </p:childTnLst>
                          </p:cTn>
                        </p:par>
                        <p:par>
                          <p:cTn id="125" fill="hold">
                            <p:stCondLst>
                              <p:cond delay="27000"/>
                            </p:stCondLst>
                            <p:childTnLst>
                              <p:par>
                                <p:cTn id="126" presetID="53" presetClass="entr" presetSubtype="0" fill="hold" grpId="0" nodeType="afterEffect">
                                  <p:stCondLst>
                                    <p:cond delay="0"/>
                                  </p:stCondLst>
                                  <p:childTnLst>
                                    <p:set>
                                      <p:cBhvr>
                                        <p:cTn id="127" dur="1" fill="hold">
                                          <p:stCondLst>
                                            <p:cond delay="0"/>
                                          </p:stCondLst>
                                        </p:cTn>
                                        <p:tgtEl>
                                          <p:spTgt spid="103"/>
                                        </p:tgtEl>
                                        <p:attrNameLst>
                                          <p:attrName>style.visibility</p:attrName>
                                        </p:attrNameLst>
                                      </p:cBhvr>
                                      <p:to>
                                        <p:strVal val="visible"/>
                                      </p:to>
                                    </p:set>
                                    <p:anim calcmode="lin" valueType="num">
                                      <p:cBhvr>
                                        <p:cTn id="128" dur="500" fill="hold"/>
                                        <p:tgtEl>
                                          <p:spTgt spid="103"/>
                                        </p:tgtEl>
                                        <p:attrNameLst>
                                          <p:attrName>ppt_w</p:attrName>
                                        </p:attrNameLst>
                                      </p:cBhvr>
                                      <p:tavLst>
                                        <p:tav tm="0">
                                          <p:val>
                                            <p:fltVal val="0"/>
                                          </p:val>
                                        </p:tav>
                                        <p:tav tm="100000">
                                          <p:val>
                                            <p:strVal val="#ppt_w"/>
                                          </p:val>
                                        </p:tav>
                                      </p:tavLst>
                                    </p:anim>
                                    <p:anim calcmode="lin" valueType="num">
                                      <p:cBhvr>
                                        <p:cTn id="129" dur="500" fill="hold"/>
                                        <p:tgtEl>
                                          <p:spTgt spid="103"/>
                                        </p:tgtEl>
                                        <p:attrNameLst>
                                          <p:attrName>ppt_h</p:attrName>
                                        </p:attrNameLst>
                                      </p:cBhvr>
                                      <p:tavLst>
                                        <p:tav tm="0">
                                          <p:val>
                                            <p:fltVal val="0"/>
                                          </p:val>
                                        </p:tav>
                                        <p:tav tm="100000">
                                          <p:val>
                                            <p:strVal val="#ppt_h"/>
                                          </p:val>
                                        </p:tav>
                                      </p:tavLst>
                                    </p:anim>
                                    <p:animEffect transition="in" filter="fade">
                                      <p:cBhvr>
                                        <p:cTn id="130" dur="500"/>
                                        <p:tgtEl>
                                          <p:spTgt spid="103"/>
                                        </p:tgtEl>
                                      </p:cBhvr>
                                    </p:animEffect>
                                  </p:childTnLst>
                                </p:cTn>
                              </p:par>
                            </p:childTnLst>
                          </p:cTn>
                        </p:par>
                        <p:par>
                          <p:cTn id="131" fill="hold">
                            <p:stCondLst>
                              <p:cond delay="27500"/>
                            </p:stCondLst>
                            <p:childTnLst>
                              <p:par>
                                <p:cTn id="132" presetID="53" presetClass="entr" presetSubtype="0" fill="hold" nodeType="afterEffect">
                                  <p:stCondLst>
                                    <p:cond delay="0"/>
                                  </p:stCondLst>
                                  <p:childTnLst>
                                    <p:set>
                                      <p:cBhvr>
                                        <p:cTn id="133" dur="1" fill="hold">
                                          <p:stCondLst>
                                            <p:cond delay="0"/>
                                          </p:stCondLst>
                                        </p:cTn>
                                        <p:tgtEl>
                                          <p:spTgt spid="127"/>
                                        </p:tgtEl>
                                        <p:attrNameLst>
                                          <p:attrName>style.visibility</p:attrName>
                                        </p:attrNameLst>
                                      </p:cBhvr>
                                      <p:to>
                                        <p:strVal val="visible"/>
                                      </p:to>
                                    </p:set>
                                    <p:anim calcmode="lin" valueType="num">
                                      <p:cBhvr>
                                        <p:cTn id="134" dur="500" fill="hold"/>
                                        <p:tgtEl>
                                          <p:spTgt spid="127"/>
                                        </p:tgtEl>
                                        <p:attrNameLst>
                                          <p:attrName>ppt_w</p:attrName>
                                        </p:attrNameLst>
                                      </p:cBhvr>
                                      <p:tavLst>
                                        <p:tav tm="0">
                                          <p:val>
                                            <p:fltVal val="0"/>
                                          </p:val>
                                        </p:tav>
                                        <p:tav tm="100000">
                                          <p:val>
                                            <p:strVal val="#ppt_w"/>
                                          </p:val>
                                        </p:tav>
                                      </p:tavLst>
                                    </p:anim>
                                    <p:anim calcmode="lin" valueType="num">
                                      <p:cBhvr>
                                        <p:cTn id="135" dur="500" fill="hold"/>
                                        <p:tgtEl>
                                          <p:spTgt spid="127"/>
                                        </p:tgtEl>
                                        <p:attrNameLst>
                                          <p:attrName>ppt_h</p:attrName>
                                        </p:attrNameLst>
                                      </p:cBhvr>
                                      <p:tavLst>
                                        <p:tav tm="0">
                                          <p:val>
                                            <p:fltVal val="0"/>
                                          </p:val>
                                        </p:tav>
                                        <p:tav tm="100000">
                                          <p:val>
                                            <p:strVal val="#ppt_h"/>
                                          </p:val>
                                        </p:tav>
                                      </p:tavLst>
                                    </p:anim>
                                    <p:animEffect transition="in" filter="fade">
                                      <p:cBhvr>
                                        <p:cTn id="136" dur="500"/>
                                        <p:tgtEl>
                                          <p:spTgt spid="127"/>
                                        </p:tgtEl>
                                      </p:cBhvr>
                                    </p:animEffect>
                                  </p:childTnLst>
                                </p:cTn>
                              </p:par>
                              <p:par>
                                <p:cTn id="137" presetID="35" presetClass="emph" presetSubtype="0" repeatCount="3000" fill="hold" nodeType="withEffect">
                                  <p:stCondLst>
                                    <p:cond delay="0"/>
                                  </p:stCondLst>
                                  <p:childTnLst>
                                    <p:anim calcmode="discrete" valueType="str">
                                      <p:cBhvr>
                                        <p:cTn id="138" dur="1000" fill="hold"/>
                                        <p:tgtEl>
                                          <p:spTgt spid="127"/>
                                        </p:tgtEl>
                                        <p:attrNameLst>
                                          <p:attrName>style.visibility</p:attrName>
                                        </p:attrNameLst>
                                      </p:cBhvr>
                                      <p:tavLst>
                                        <p:tav tm="0">
                                          <p:val>
                                            <p:strVal val="hidden"/>
                                          </p:val>
                                        </p:tav>
                                        <p:tav tm="50000">
                                          <p:val>
                                            <p:strVal val="visible"/>
                                          </p:val>
                                        </p:tav>
                                      </p:tavLst>
                                    </p:anim>
                                  </p:childTnLst>
                                </p:cTn>
                              </p:par>
                            </p:childTnLst>
                          </p:cTn>
                        </p:par>
                        <p:par>
                          <p:cTn id="139" fill="hold">
                            <p:stCondLst>
                              <p:cond delay="30500"/>
                            </p:stCondLst>
                            <p:childTnLst>
                              <p:par>
                                <p:cTn id="140" presetID="53" presetClass="entr" presetSubtype="0" fill="hold" grpId="0" nodeType="afterEffect">
                                  <p:stCondLst>
                                    <p:cond delay="0"/>
                                  </p:stCondLst>
                                  <p:childTnLst>
                                    <p:set>
                                      <p:cBhvr>
                                        <p:cTn id="141" dur="1" fill="hold">
                                          <p:stCondLst>
                                            <p:cond delay="0"/>
                                          </p:stCondLst>
                                        </p:cTn>
                                        <p:tgtEl>
                                          <p:spTgt spid="96"/>
                                        </p:tgtEl>
                                        <p:attrNameLst>
                                          <p:attrName>style.visibility</p:attrName>
                                        </p:attrNameLst>
                                      </p:cBhvr>
                                      <p:to>
                                        <p:strVal val="visible"/>
                                      </p:to>
                                    </p:set>
                                    <p:anim calcmode="lin" valueType="num">
                                      <p:cBhvr>
                                        <p:cTn id="142" dur="500" fill="hold"/>
                                        <p:tgtEl>
                                          <p:spTgt spid="96"/>
                                        </p:tgtEl>
                                        <p:attrNameLst>
                                          <p:attrName>ppt_w</p:attrName>
                                        </p:attrNameLst>
                                      </p:cBhvr>
                                      <p:tavLst>
                                        <p:tav tm="0">
                                          <p:val>
                                            <p:fltVal val="0"/>
                                          </p:val>
                                        </p:tav>
                                        <p:tav tm="100000">
                                          <p:val>
                                            <p:strVal val="#ppt_w"/>
                                          </p:val>
                                        </p:tav>
                                      </p:tavLst>
                                    </p:anim>
                                    <p:anim calcmode="lin" valueType="num">
                                      <p:cBhvr>
                                        <p:cTn id="143" dur="500" fill="hold"/>
                                        <p:tgtEl>
                                          <p:spTgt spid="96"/>
                                        </p:tgtEl>
                                        <p:attrNameLst>
                                          <p:attrName>ppt_h</p:attrName>
                                        </p:attrNameLst>
                                      </p:cBhvr>
                                      <p:tavLst>
                                        <p:tav tm="0">
                                          <p:val>
                                            <p:fltVal val="0"/>
                                          </p:val>
                                        </p:tav>
                                        <p:tav tm="100000">
                                          <p:val>
                                            <p:strVal val="#ppt_h"/>
                                          </p:val>
                                        </p:tav>
                                      </p:tavLst>
                                    </p:anim>
                                    <p:animEffect transition="in" filter="fade">
                                      <p:cBhvr>
                                        <p:cTn id="144" dur="500"/>
                                        <p:tgtEl>
                                          <p:spTgt spid="96"/>
                                        </p:tgtEl>
                                      </p:cBhvr>
                                    </p:animEffect>
                                  </p:childTnLst>
                                </p:cTn>
                              </p:par>
                              <p:par>
                                <p:cTn id="145" presetID="53" presetClass="entr" presetSubtype="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p:cTn id="147" dur="500" fill="hold"/>
                                        <p:tgtEl>
                                          <p:spTgt spid="97"/>
                                        </p:tgtEl>
                                        <p:attrNameLst>
                                          <p:attrName>ppt_w</p:attrName>
                                        </p:attrNameLst>
                                      </p:cBhvr>
                                      <p:tavLst>
                                        <p:tav tm="0">
                                          <p:val>
                                            <p:fltVal val="0"/>
                                          </p:val>
                                        </p:tav>
                                        <p:tav tm="100000">
                                          <p:val>
                                            <p:strVal val="#ppt_w"/>
                                          </p:val>
                                        </p:tav>
                                      </p:tavLst>
                                    </p:anim>
                                    <p:anim calcmode="lin" valueType="num">
                                      <p:cBhvr>
                                        <p:cTn id="148" dur="500" fill="hold"/>
                                        <p:tgtEl>
                                          <p:spTgt spid="97"/>
                                        </p:tgtEl>
                                        <p:attrNameLst>
                                          <p:attrName>ppt_h</p:attrName>
                                        </p:attrNameLst>
                                      </p:cBhvr>
                                      <p:tavLst>
                                        <p:tav tm="0">
                                          <p:val>
                                            <p:fltVal val="0"/>
                                          </p:val>
                                        </p:tav>
                                        <p:tav tm="100000">
                                          <p:val>
                                            <p:strVal val="#ppt_h"/>
                                          </p:val>
                                        </p:tav>
                                      </p:tavLst>
                                    </p:anim>
                                    <p:animEffect transition="in" filter="fade">
                                      <p:cBhvr>
                                        <p:cTn id="149" dur="500"/>
                                        <p:tgtEl>
                                          <p:spTgt spid="97"/>
                                        </p:tgtEl>
                                      </p:cBhvr>
                                    </p:animEffect>
                                  </p:childTnLst>
                                </p:cTn>
                              </p:par>
                            </p:childTnLst>
                          </p:cTn>
                        </p:par>
                        <p:par>
                          <p:cTn id="150" fill="hold">
                            <p:stCondLst>
                              <p:cond delay="31000"/>
                            </p:stCondLst>
                            <p:childTnLst>
                              <p:par>
                                <p:cTn id="151" presetID="53" presetClass="entr" presetSubtype="0" fill="hold" grpId="0" nodeType="afterEffect">
                                  <p:stCondLst>
                                    <p:cond delay="0"/>
                                  </p:stCondLst>
                                  <p:childTnLst>
                                    <p:set>
                                      <p:cBhvr>
                                        <p:cTn id="152" dur="1" fill="hold">
                                          <p:stCondLst>
                                            <p:cond delay="0"/>
                                          </p:stCondLst>
                                        </p:cTn>
                                        <p:tgtEl>
                                          <p:spTgt spid="81"/>
                                        </p:tgtEl>
                                        <p:attrNameLst>
                                          <p:attrName>style.visibility</p:attrName>
                                        </p:attrNameLst>
                                      </p:cBhvr>
                                      <p:to>
                                        <p:strVal val="visible"/>
                                      </p:to>
                                    </p:set>
                                    <p:anim calcmode="lin" valueType="num">
                                      <p:cBhvr>
                                        <p:cTn id="153" dur="500" fill="hold"/>
                                        <p:tgtEl>
                                          <p:spTgt spid="81"/>
                                        </p:tgtEl>
                                        <p:attrNameLst>
                                          <p:attrName>ppt_w</p:attrName>
                                        </p:attrNameLst>
                                      </p:cBhvr>
                                      <p:tavLst>
                                        <p:tav tm="0">
                                          <p:val>
                                            <p:fltVal val="0"/>
                                          </p:val>
                                        </p:tav>
                                        <p:tav tm="100000">
                                          <p:val>
                                            <p:strVal val="#ppt_w"/>
                                          </p:val>
                                        </p:tav>
                                      </p:tavLst>
                                    </p:anim>
                                    <p:anim calcmode="lin" valueType="num">
                                      <p:cBhvr>
                                        <p:cTn id="154" dur="500" fill="hold"/>
                                        <p:tgtEl>
                                          <p:spTgt spid="81"/>
                                        </p:tgtEl>
                                        <p:attrNameLst>
                                          <p:attrName>ppt_h</p:attrName>
                                        </p:attrNameLst>
                                      </p:cBhvr>
                                      <p:tavLst>
                                        <p:tav tm="0">
                                          <p:val>
                                            <p:fltVal val="0"/>
                                          </p:val>
                                        </p:tav>
                                        <p:tav tm="100000">
                                          <p:val>
                                            <p:strVal val="#ppt_h"/>
                                          </p:val>
                                        </p:tav>
                                      </p:tavLst>
                                    </p:anim>
                                    <p:animEffect transition="in" filter="fade">
                                      <p:cBhvr>
                                        <p:cTn id="155" dur="500"/>
                                        <p:tgtEl>
                                          <p:spTgt spid="81"/>
                                        </p:tgtEl>
                                      </p:cBhvr>
                                    </p:animEffect>
                                  </p:childTnLst>
                                </p:cTn>
                              </p:par>
                            </p:childTnLst>
                          </p:cTn>
                        </p:par>
                        <p:par>
                          <p:cTn id="156" fill="hold">
                            <p:stCondLst>
                              <p:cond delay="31500"/>
                            </p:stCondLst>
                            <p:childTnLst>
                              <p:par>
                                <p:cTn id="157" presetID="53" presetClass="entr" presetSubtype="0" fill="hold" nodeType="afterEffect">
                                  <p:stCondLst>
                                    <p:cond delay="0"/>
                                  </p:stCondLst>
                                  <p:childTnLst>
                                    <p:set>
                                      <p:cBhvr>
                                        <p:cTn id="158" dur="1" fill="hold">
                                          <p:stCondLst>
                                            <p:cond delay="0"/>
                                          </p:stCondLst>
                                        </p:cTn>
                                        <p:tgtEl>
                                          <p:spTgt spid="128"/>
                                        </p:tgtEl>
                                        <p:attrNameLst>
                                          <p:attrName>style.visibility</p:attrName>
                                        </p:attrNameLst>
                                      </p:cBhvr>
                                      <p:to>
                                        <p:strVal val="visible"/>
                                      </p:to>
                                    </p:set>
                                    <p:anim calcmode="lin" valueType="num">
                                      <p:cBhvr>
                                        <p:cTn id="159" dur="500" fill="hold"/>
                                        <p:tgtEl>
                                          <p:spTgt spid="128"/>
                                        </p:tgtEl>
                                        <p:attrNameLst>
                                          <p:attrName>ppt_w</p:attrName>
                                        </p:attrNameLst>
                                      </p:cBhvr>
                                      <p:tavLst>
                                        <p:tav tm="0">
                                          <p:val>
                                            <p:fltVal val="0"/>
                                          </p:val>
                                        </p:tav>
                                        <p:tav tm="100000">
                                          <p:val>
                                            <p:strVal val="#ppt_w"/>
                                          </p:val>
                                        </p:tav>
                                      </p:tavLst>
                                    </p:anim>
                                    <p:anim calcmode="lin" valueType="num">
                                      <p:cBhvr>
                                        <p:cTn id="160" dur="500" fill="hold"/>
                                        <p:tgtEl>
                                          <p:spTgt spid="128"/>
                                        </p:tgtEl>
                                        <p:attrNameLst>
                                          <p:attrName>ppt_h</p:attrName>
                                        </p:attrNameLst>
                                      </p:cBhvr>
                                      <p:tavLst>
                                        <p:tav tm="0">
                                          <p:val>
                                            <p:fltVal val="0"/>
                                          </p:val>
                                        </p:tav>
                                        <p:tav tm="100000">
                                          <p:val>
                                            <p:strVal val="#ppt_h"/>
                                          </p:val>
                                        </p:tav>
                                      </p:tavLst>
                                    </p:anim>
                                    <p:animEffect transition="in" filter="fade">
                                      <p:cBhvr>
                                        <p:cTn id="161" dur="500"/>
                                        <p:tgtEl>
                                          <p:spTgt spid="128"/>
                                        </p:tgtEl>
                                      </p:cBhvr>
                                    </p:animEffect>
                                  </p:childTnLst>
                                </p:cTn>
                              </p:par>
                              <p:par>
                                <p:cTn id="162" presetID="35" presetClass="emph" presetSubtype="0" repeatCount="3000" fill="hold" nodeType="withEffect">
                                  <p:stCondLst>
                                    <p:cond delay="0"/>
                                  </p:stCondLst>
                                  <p:childTnLst>
                                    <p:anim calcmode="discrete" valueType="str">
                                      <p:cBhvr>
                                        <p:cTn id="163" dur="1000" fill="hold"/>
                                        <p:tgtEl>
                                          <p:spTgt spid="128"/>
                                        </p:tgtEl>
                                        <p:attrNameLst>
                                          <p:attrName>style.visibility</p:attrName>
                                        </p:attrNameLst>
                                      </p:cBhvr>
                                      <p:tavLst>
                                        <p:tav tm="0">
                                          <p:val>
                                            <p:strVal val="hidden"/>
                                          </p:val>
                                        </p:tav>
                                        <p:tav tm="50000">
                                          <p:val>
                                            <p:strVal val="visible"/>
                                          </p:val>
                                        </p:tav>
                                      </p:tavLst>
                                    </p:anim>
                                  </p:childTnLst>
                                </p:cTn>
                              </p:par>
                            </p:childTnLst>
                          </p:cTn>
                        </p:par>
                        <p:par>
                          <p:cTn id="164" fill="hold">
                            <p:stCondLst>
                              <p:cond delay="34500"/>
                            </p:stCondLst>
                            <p:childTnLst>
                              <p:par>
                                <p:cTn id="165" presetID="53" presetClass="entr" presetSubtype="0" fill="hold" nodeType="afterEffect">
                                  <p:stCondLst>
                                    <p:cond delay="0"/>
                                  </p:stCondLst>
                                  <p:childTnLst>
                                    <p:set>
                                      <p:cBhvr>
                                        <p:cTn id="166" dur="1" fill="hold">
                                          <p:stCondLst>
                                            <p:cond delay="0"/>
                                          </p:stCondLst>
                                        </p:cTn>
                                        <p:tgtEl>
                                          <p:spTgt spid="129"/>
                                        </p:tgtEl>
                                        <p:attrNameLst>
                                          <p:attrName>style.visibility</p:attrName>
                                        </p:attrNameLst>
                                      </p:cBhvr>
                                      <p:to>
                                        <p:strVal val="visible"/>
                                      </p:to>
                                    </p:set>
                                    <p:anim calcmode="lin" valueType="num">
                                      <p:cBhvr>
                                        <p:cTn id="167" dur="500" fill="hold"/>
                                        <p:tgtEl>
                                          <p:spTgt spid="129"/>
                                        </p:tgtEl>
                                        <p:attrNameLst>
                                          <p:attrName>ppt_w</p:attrName>
                                        </p:attrNameLst>
                                      </p:cBhvr>
                                      <p:tavLst>
                                        <p:tav tm="0">
                                          <p:val>
                                            <p:fltVal val="0"/>
                                          </p:val>
                                        </p:tav>
                                        <p:tav tm="100000">
                                          <p:val>
                                            <p:strVal val="#ppt_w"/>
                                          </p:val>
                                        </p:tav>
                                      </p:tavLst>
                                    </p:anim>
                                    <p:anim calcmode="lin" valueType="num">
                                      <p:cBhvr>
                                        <p:cTn id="168" dur="500" fill="hold"/>
                                        <p:tgtEl>
                                          <p:spTgt spid="129"/>
                                        </p:tgtEl>
                                        <p:attrNameLst>
                                          <p:attrName>ppt_h</p:attrName>
                                        </p:attrNameLst>
                                      </p:cBhvr>
                                      <p:tavLst>
                                        <p:tav tm="0">
                                          <p:val>
                                            <p:fltVal val="0"/>
                                          </p:val>
                                        </p:tav>
                                        <p:tav tm="100000">
                                          <p:val>
                                            <p:strVal val="#ppt_h"/>
                                          </p:val>
                                        </p:tav>
                                      </p:tavLst>
                                    </p:anim>
                                    <p:animEffect transition="in" filter="fade">
                                      <p:cBhvr>
                                        <p:cTn id="169" dur="500"/>
                                        <p:tgtEl>
                                          <p:spTgt spid="129"/>
                                        </p:tgtEl>
                                      </p:cBhvr>
                                    </p:animEffect>
                                  </p:childTnLst>
                                </p:cTn>
                              </p:par>
                            </p:childTnLst>
                          </p:cTn>
                        </p:par>
                        <p:par>
                          <p:cTn id="170" fill="hold">
                            <p:stCondLst>
                              <p:cond delay="35000"/>
                            </p:stCondLst>
                            <p:childTnLst>
                              <p:par>
                                <p:cTn id="171" presetID="35" presetClass="emph" presetSubtype="0" repeatCount="3000" fill="hold" nodeType="afterEffect">
                                  <p:stCondLst>
                                    <p:cond delay="0"/>
                                  </p:stCondLst>
                                  <p:childTnLst>
                                    <p:anim calcmode="discrete" valueType="str">
                                      <p:cBhvr>
                                        <p:cTn id="172" dur="1000" fill="hold"/>
                                        <p:tgtEl>
                                          <p:spTgt spid="129"/>
                                        </p:tgtEl>
                                        <p:attrNameLst>
                                          <p:attrName>style.visibility</p:attrName>
                                        </p:attrNameLst>
                                      </p:cBhvr>
                                      <p:tavLst>
                                        <p:tav tm="0">
                                          <p:val>
                                            <p:strVal val="hidden"/>
                                          </p:val>
                                        </p:tav>
                                        <p:tav tm="50000">
                                          <p:val>
                                            <p:strVal val="visible"/>
                                          </p:val>
                                        </p:tav>
                                      </p:tavLst>
                                    </p:anim>
                                  </p:childTnLst>
                                </p:cTn>
                              </p:par>
                            </p:childTnLst>
                          </p:cTn>
                        </p:par>
                        <p:par>
                          <p:cTn id="173" fill="hold">
                            <p:stCondLst>
                              <p:cond delay="38000"/>
                            </p:stCondLst>
                            <p:childTnLst>
                              <p:par>
                                <p:cTn id="174" presetID="53" presetClass="entr" presetSubtype="0" fill="hold" grpId="0" nodeType="afterEffect">
                                  <p:stCondLst>
                                    <p:cond delay="0"/>
                                  </p:stCondLst>
                                  <p:childTnLst>
                                    <p:set>
                                      <p:cBhvr>
                                        <p:cTn id="175" dur="1" fill="hold">
                                          <p:stCondLst>
                                            <p:cond delay="0"/>
                                          </p:stCondLst>
                                        </p:cTn>
                                        <p:tgtEl>
                                          <p:spTgt spid="98"/>
                                        </p:tgtEl>
                                        <p:attrNameLst>
                                          <p:attrName>style.visibility</p:attrName>
                                        </p:attrNameLst>
                                      </p:cBhvr>
                                      <p:to>
                                        <p:strVal val="visible"/>
                                      </p:to>
                                    </p:set>
                                    <p:anim calcmode="lin" valueType="num">
                                      <p:cBhvr>
                                        <p:cTn id="176" dur="500" fill="hold"/>
                                        <p:tgtEl>
                                          <p:spTgt spid="98"/>
                                        </p:tgtEl>
                                        <p:attrNameLst>
                                          <p:attrName>ppt_w</p:attrName>
                                        </p:attrNameLst>
                                      </p:cBhvr>
                                      <p:tavLst>
                                        <p:tav tm="0">
                                          <p:val>
                                            <p:fltVal val="0"/>
                                          </p:val>
                                        </p:tav>
                                        <p:tav tm="100000">
                                          <p:val>
                                            <p:strVal val="#ppt_w"/>
                                          </p:val>
                                        </p:tav>
                                      </p:tavLst>
                                    </p:anim>
                                    <p:anim calcmode="lin" valueType="num">
                                      <p:cBhvr>
                                        <p:cTn id="177" dur="500" fill="hold"/>
                                        <p:tgtEl>
                                          <p:spTgt spid="98"/>
                                        </p:tgtEl>
                                        <p:attrNameLst>
                                          <p:attrName>ppt_h</p:attrName>
                                        </p:attrNameLst>
                                      </p:cBhvr>
                                      <p:tavLst>
                                        <p:tav tm="0">
                                          <p:val>
                                            <p:fltVal val="0"/>
                                          </p:val>
                                        </p:tav>
                                        <p:tav tm="100000">
                                          <p:val>
                                            <p:strVal val="#ppt_h"/>
                                          </p:val>
                                        </p:tav>
                                      </p:tavLst>
                                    </p:anim>
                                    <p:animEffect transition="in" filter="fade">
                                      <p:cBhvr>
                                        <p:cTn id="178" dur="500"/>
                                        <p:tgtEl>
                                          <p:spTgt spid="98"/>
                                        </p:tgtEl>
                                      </p:cBhvr>
                                    </p:animEffect>
                                  </p:childTnLst>
                                </p:cTn>
                              </p:par>
                              <p:par>
                                <p:cTn id="179" presetID="53" presetClass="entr" presetSubtype="0" fill="hold" grpId="0" nodeType="withEffect">
                                  <p:stCondLst>
                                    <p:cond delay="0"/>
                                  </p:stCondLst>
                                  <p:childTnLst>
                                    <p:set>
                                      <p:cBhvr>
                                        <p:cTn id="180" dur="1" fill="hold">
                                          <p:stCondLst>
                                            <p:cond delay="0"/>
                                          </p:stCondLst>
                                        </p:cTn>
                                        <p:tgtEl>
                                          <p:spTgt spid="99"/>
                                        </p:tgtEl>
                                        <p:attrNameLst>
                                          <p:attrName>style.visibility</p:attrName>
                                        </p:attrNameLst>
                                      </p:cBhvr>
                                      <p:to>
                                        <p:strVal val="visible"/>
                                      </p:to>
                                    </p:set>
                                    <p:anim calcmode="lin" valueType="num">
                                      <p:cBhvr>
                                        <p:cTn id="181" dur="500" fill="hold"/>
                                        <p:tgtEl>
                                          <p:spTgt spid="99"/>
                                        </p:tgtEl>
                                        <p:attrNameLst>
                                          <p:attrName>ppt_w</p:attrName>
                                        </p:attrNameLst>
                                      </p:cBhvr>
                                      <p:tavLst>
                                        <p:tav tm="0">
                                          <p:val>
                                            <p:fltVal val="0"/>
                                          </p:val>
                                        </p:tav>
                                        <p:tav tm="100000">
                                          <p:val>
                                            <p:strVal val="#ppt_w"/>
                                          </p:val>
                                        </p:tav>
                                      </p:tavLst>
                                    </p:anim>
                                    <p:anim calcmode="lin" valueType="num">
                                      <p:cBhvr>
                                        <p:cTn id="182" dur="500" fill="hold"/>
                                        <p:tgtEl>
                                          <p:spTgt spid="99"/>
                                        </p:tgtEl>
                                        <p:attrNameLst>
                                          <p:attrName>ppt_h</p:attrName>
                                        </p:attrNameLst>
                                      </p:cBhvr>
                                      <p:tavLst>
                                        <p:tav tm="0">
                                          <p:val>
                                            <p:fltVal val="0"/>
                                          </p:val>
                                        </p:tav>
                                        <p:tav tm="100000">
                                          <p:val>
                                            <p:strVal val="#ppt_h"/>
                                          </p:val>
                                        </p:tav>
                                      </p:tavLst>
                                    </p:anim>
                                    <p:animEffect transition="in" filter="fade">
                                      <p:cBhvr>
                                        <p:cTn id="183" dur="500"/>
                                        <p:tgtEl>
                                          <p:spTgt spid="99"/>
                                        </p:tgtEl>
                                      </p:cBhvr>
                                    </p:animEffect>
                                  </p:childTnLst>
                                </p:cTn>
                              </p:par>
                            </p:childTnLst>
                          </p:cTn>
                        </p:par>
                        <p:par>
                          <p:cTn id="184" fill="hold">
                            <p:stCondLst>
                              <p:cond delay="38500"/>
                            </p:stCondLst>
                            <p:childTnLst>
                              <p:par>
                                <p:cTn id="185" presetID="53" presetClass="entr" presetSubtype="0" fill="hold" nodeType="afterEffect">
                                  <p:stCondLst>
                                    <p:cond delay="0"/>
                                  </p:stCondLst>
                                  <p:childTnLst>
                                    <p:set>
                                      <p:cBhvr>
                                        <p:cTn id="186" dur="1" fill="hold">
                                          <p:stCondLst>
                                            <p:cond delay="0"/>
                                          </p:stCondLst>
                                        </p:cTn>
                                        <p:tgtEl>
                                          <p:spTgt spid="144"/>
                                        </p:tgtEl>
                                        <p:attrNameLst>
                                          <p:attrName>style.visibility</p:attrName>
                                        </p:attrNameLst>
                                      </p:cBhvr>
                                      <p:to>
                                        <p:strVal val="visible"/>
                                      </p:to>
                                    </p:set>
                                    <p:anim calcmode="lin" valueType="num">
                                      <p:cBhvr>
                                        <p:cTn id="187" dur="500" fill="hold"/>
                                        <p:tgtEl>
                                          <p:spTgt spid="144"/>
                                        </p:tgtEl>
                                        <p:attrNameLst>
                                          <p:attrName>ppt_w</p:attrName>
                                        </p:attrNameLst>
                                      </p:cBhvr>
                                      <p:tavLst>
                                        <p:tav tm="0">
                                          <p:val>
                                            <p:fltVal val="0"/>
                                          </p:val>
                                        </p:tav>
                                        <p:tav tm="100000">
                                          <p:val>
                                            <p:strVal val="#ppt_w"/>
                                          </p:val>
                                        </p:tav>
                                      </p:tavLst>
                                    </p:anim>
                                    <p:anim calcmode="lin" valueType="num">
                                      <p:cBhvr>
                                        <p:cTn id="188" dur="500" fill="hold"/>
                                        <p:tgtEl>
                                          <p:spTgt spid="144"/>
                                        </p:tgtEl>
                                        <p:attrNameLst>
                                          <p:attrName>ppt_h</p:attrName>
                                        </p:attrNameLst>
                                      </p:cBhvr>
                                      <p:tavLst>
                                        <p:tav tm="0">
                                          <p:val>
                                            <p:fltVal val="0"/>
                                          </p:val>
                                        </p:tav>
                                        <p:tav tm="100000">
                                          <p:val>
                                            <p:strVal val="#ppt_h"/>
                                          </p:val>
                                        </p:tav>
                                      </p:tavLst>
                                    </p:anim>
                                    <p:animEffect transition="in" filter="fade">
                                      <p:cBhvr>
                                        <p:cTn id="189" dur="500"/>
                                        <p:tgtEl>
                                          <p:spTgt spid="144"/>
                                        </p:tgtEl>
                                      </p:cBhvr>
                                    </p:animEffect>
                                  </p:childTnLst>
                                </p:cTn>
                              </p:par>
                            </p:childTnLst>
                          </p:cTn>
                        </p:par>
                        <p:par>
                          <p:cTn id="190" fill="hold">
                            <p:stCondLst>
                              <p:cond delay="39000"/>
                            </p:stCondLst>
                            <p:childTnLst>
                              <p:par>
                                <p:cTn id="191" presetID="53" presetClass="entr" presetSubtype="0" fill="hold" grpId="0" nodeType="after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p:cTn id="193" dur="500" fill="hold"/>
                                        <p:tgtEl>
                                          <p:spTgt spid="67"/>
                                        </p:tgtEl>
                                        <p:attrNameLst>
                                          <p:attrName>ppt_w</p:attrName>
                                        </p:attrNameLst>
                                      </p:cBhvr>
                                      <p:tavLst>
                                        <p:tav tm="0">
                                          <p:val>
                                            <p:fltVal val="0"/>
                                          </p:val>
                                        </p:tav>
                                        <p:tav tm="100000">
                                          <p:val>
                                            <p:strVal val="#ppt_w"/>
                                          </p:val>
                                        </p:tav>
                                      </p:tavLst>
                                    </p:anim>
                                    <p:anim calcmode="lin" valueType="num">
                                      <p:cBhvr>
                                        <p:cTn id="194" dur="500" fill="hold"/>
                                        <p:tgtEl>
                                          <p:spTgt spid="67"/>
                                        </p:tgtEl>
                                        <p:attrNameLst>
                                          <p:attrName>ppt_h</p:attrName>
                                        </p:attrNameLst>
                                      </p:cBhvr>
                                      <p:tavLst>
                                        <p:tav tm="0">
                                          <p:val>
                                            <p:fltVal val="0"/>
                                          </p:val>
                                        </p:tav>
                                        <p:tav tm="100000">
                                          <p:val>
                                            <p:strVal val="#ppt_h"/>
                                          </p:val>
                                        </p:tav>
                                      </p:tavLst>
                                    </p:anim>
                                    <p:animEffect transition="in" filter="fade">
                                      <p:cBhvr>
                                        <p:cTn id="195" dur="500"/>
                                        <p:tgtEl>
                                          <p:spTgt spid="67"/>
                                        </p:tgtEl>
                                      </p:cBhvr>
                                    </p:animEffect>
                                  </p:childTnLst>
                                </p:cTn>
                              </p:par>
                              <p:par>
                                <p:cTn id="196" presetID="35" presetClass="emph" presetSubtype="0" repeatCount="3000" fill="hold" nodeType="withEffect">
                                  <p:stCondLst>
                                    <p:cond delay="0"/>
                                  </p:stCondLst>
                                  <p:childTnLst>
                                    <p:anim calcmode="discrete" valueType="str">
                                      <p:cBhvr>
                                        <p:cTn id="197" dur="1000" fill="hold"/>
                                        <p:tgtEl>
                                          <p:spTgt spid="144"/>
                                        </p:tgtEl>
                                        <p:attrNameLst>
                                          <p:attrName>style.visibility</p:attrName>
                                        </p:attrNameLst>
                                      </p:cBhvr>
                                      <p:tavLst>
                                        <p:tav tm="0">
                                          <p:val>
                                            <p:strVal val="hidden"/>
                                          </p:val>
                                        </p:tav>
                                        <p:tav tm="50000">
                                          <p:val>
                                            <p:strVal val="visible"/>
                                          </p:val>
                                        </p:tav>
                                      </p:tavLst>
                                    </p:anim>
                                  </p:childTnLst>
                                </p:cTn>
                              </p:par>
                            </p:childTnLst>
                          </p:cTn>
                        </p:par>
                        <p:par>
                          <p:cTn id="198" fill="hold">
                            <p:stCondLst>
                              <p:cond delay="42000"/>
                            </p:stCondLst>
                            <p:childTnLst>
                              <p:par>
                                <p:cTn id="199" presetID="20" presetClass="entr" presetSubtype="0" fill="hold" nodeType="afterEffect">
                                  <p:stCondLst>
                                    <p:cond delay="0"/>
                                  </p:stCondLst>
                                  <p:childTnLst>
                                    <p:set>
                                      <p:cBhvr>
                                        <p:cTn id="200" dur="1" fill="hold">
                                          <p:stCondLst>
                                            <p:cond delay="0"/>
                                          </p:stCondLst>
                                        </p:cTn>
                                        <p:tgtEl>
                                          <p:spTgt spid="106"/>
                                        </p:tgtEl>
                                        <p:attrNameLst>
                                          <p:attrName>style.visibility</p:attrName>
                                        </p:attrNameLst>
                                      </p:cBhvr>
                                      <p:to>
                                        <p:strVal val="visible"/>
                                      </p:to>
                                    </p:set>
                                    <p:animEffect transition="in" filter="wedge">
                                      <p:cBhvr>
                                        <p:cTn id="201" dur="2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67" grpId="0"/>
      <p:bldP spid="76" grpId="0"/>
      <p:bldP spid="79" grpId="0"/>
      <p:bldP spid="80" grpId="0"/>
      <p:bldP spid="81" grpId="0"/>
      <p:bldP spid="94" grpId="0" animBg="1"/>
      <p:bldP spid="95" grpId="0" animBg="1"/>
      <p:bldP spid="96" grpId="0" animBg="1"/>
      <p:bldP spid="97" grpId="0" animBg="1"/>
      <p:bldP spid="98" grpId="0" animBg="1"/>
      <p:bldP spid="99" grpId="0" animBg="1"/>
      <p:bldP spid="100" grpId="0" animBg="1"/>
      <p:bldP spid="101" grpId="0" animBg="1"/>
      <p:bldP spid="102" grpId="0"/>
      <p:bldP spid="10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04800" y="304800"/>
            <a:ext cx="8572560" cy="6415110"/>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62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Deflate">
              <a:avLst/>
            </a:prstTxWarp>
          </a:bodyPr>
          <a:lstStyle/>
          <a:p>
            <a:pPr algn="ctr"/>
            <a:endParaRPr lang="ru-RU"/>
          </a:p>
        </p:txBody>
      </p:sp>
      <p:sp>
        <p:nvSpPr>
          <p:cNvPr id="5" name="Прямоугольник 4"/>
          <p:cNvSpPr/>
          <p:nvPr/>
        </p:nvSpPr>
        <p:spPr>
          <a:xfrm>
            <a:off x="1371600" y="609600"/>
            <a:ext cx="6203942" cy="923330"/>
          </a:xfrm>
          <a:prstGeom prst="rect">
            <a:avLst/>
          </a:prstGeom>
          <a:noFill/>
        </p:spPr>
        <p:txBody>
          <a:bodyPr wrap="none" lIns="91440" tIns="45720" rIns="91440" bIns="45720">
            <a:prstTxWarp prst="textDeflat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chemeClr val="bg2">
                    <a:lumMod val="75000"/>
                  </a:schemeClr>
                </a:solidFill>
                <a:effectLst>
                  <a:outerShdw blurRad="50800" dist="39000" dir="5460000" algn="tl">
                    <a:srgbClr val="000000">
                      <a:alpha val="38000"/>
                    </a:srgbClr>
                  </a:outerShdw>
                </a:effectLst>
              </a:rPr>
              <a:t>Переливание крови</a:t>
            </a:r>
            <a:endParaRPr lang="ru-RU" sz="5400" b="1" cap="none" spc="0" dirty="0">
              <a:ln w="11430"/>
              <a:solidFill>
                <a:schemeClr val="bg2">
                  <a:lumMod val="75000"/>
                </a:schemeClr>
              </a:solidFill>
              <a:effectLst>
                <a:outerShdw blurRad="50800" dist="39000" dir="5460000" algn="tl">
                  <a:srgbClr val="000000">
                    <a:alpha val="38000"/>
                  </a:srgbClr>
                </a:outerShdw>
              </a:effectLst>
            </a:endParaRPr>
          </a:p>
        </p:txBody>
      </p:sp>
      <p:sp>
        <p:nvSpPr>
          <p:cNvPr id="7" name="TextBox 6"/>
          <p:cNvSpPr txBox="1"/>
          <p:nvPr/>
        </p:nvSpPr>
        <p:spPr>
          <a:xfrm>
            <a:off x="457200" y="1600200"/>
            <a:ext cx="3429000" cy="4093428"/>
          </a:xfrm>
          <a:prstGeom prst="rect">
            <a:avLst/>
          </a:prstGeom>
          <a:noFill/>
        </p:spPr>
        <p:txBody>
          <a:bodyPr wrap="square" rtlCol="0">
            <a:spAutoFit/>
          </a:bodyPr>
          <a:lstStyle/>
          <a:p>
            <a:pPr>
              <a:buFont typeface="Wingdings" pitchFamily="2" charset="2"/>
              <a:buChar char="v"/>
            </a:pPr>
            <a:r>
              <a:rPr lang="ru-RU" sz="2000" b="1" dirty="0" smtClean="0">
                <a:solidFill>
                  <a:schemeClr val="bg1"/>
                </a:solidFill>
                <a:effectLst>
                  <a:outerShdw blurRad="38100" dist="38100" dir="2700000" algn="tl">
                    <a:srgbClr val="000000">
                      <a:alpha val="43137"/>
                    </a:srgbClr>
                  </a:outerShdw>
                </a:effectLst>
              </a:rPr>
              <a:t>В древности люди часто умирали от потери крови в результате ранений на войнах или охоте. Долгое время крови приписывали свойства носителя жизненной силы, души. Ее пытались использовать в лечебных целях. Врачи древности рекомендовали ее пить для омоложения организма и при многих заболеваниях. </a:t>
            </a:r>
            <a:endParaRPr lang="ru-RU" sz="20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4038600" y="3657600"/>
            <a:ext cx="5105400" cy="1938992"/>
          </a:xfrm>
          <a:prstGeom prst="rect">
            <a:avLst/>
          </a:prstGeom>
          <a:noFill/>
        </p:spPr>
        <p:txBody>
          <a:bodyPr wrap="square" rtlCol="0">
            <a:spAutoFit/>
          </a:bodyPr>
          <a:lstStyle/>
          <a:p>
            <a:pPr>
              <a:buFont typeface="Wingdings" pitchFamily="2" charset="2"/>
              <a:buChar char="v"/>
            </a:pPr>
            <a:r>
              <a:rPr lang="ru-RU" sz="2000" b="1" dirty="0" smtClean="0">
                <a:solidFill>
                  <a:schemeClr val="bg1"/>
                </a:solidFill>
                <a:effectLst>
                  <a:outerShdw blurRad="38100" dist="38100" dir="2700000" algn="tl">
                    <a:srgbClr val="000000">
                      <a:alpha val="43137"/>
                    </a:srgbClr>
                  </a:outerShdw>
                </a:effectLst>
              </a:rPr>
              <a:t>Первое успешное внутривенное переливание крови было осуществлено в 1667 г. во Франции</a:t>
            </a:r>
            <a:r>
              <a:rPr lang="ru-RU" sz="2000" b="1" dirty="0" smtClean="0">
                <a:effectLst>
                  <a:outerShdw blurRad="38100" dist="38100" dir="2700000" algn="tl">
                    <a:srgbClr val="000000">
                      <a:alpha val="43137"/>
                    </a:srgbClr>
                  </a:outerShdw>
                </a:effectLst>
              </a:rPr>
              <a:t> </a:t>
            </a:r>
            <a:r>
              <a:rPr lang="ru-RU" sz="2000" b="1" dirty="0" smtClean="0">
                <a:solidFill>
                  <a:schemeClr val="bg1"/>
                </a:solidFill>
                <a:effectLst>
                  <a:outerShdw blurRad="38100" dist="38100" dir="2700000" algn="tl">
                    <a:srgbClr val="000000">
                      <a:alpha val="43137"/>
                    </a:srgbClr>
                  </a:outerShdw>
                </a:effectLst>
              </a:rPr>
              <a:t>Профессор математики и медицины </a:t>
            </a:r>
            <a:r>
              <a:rPr lang="ru-RU" sz="2000" b="1" dirty="0" err="1" smtClean="0">
                <a:solidFill>
                  <a:schemeClr val="bg1"/>
                </a:solidFill>
                <a:effectLst>
                  <a:outerShdw blurRad="38100" dist="38100" dir="2700000" algn="tl">
                    <a:srgbClr val="000000">
                      <a:alpha val="43137"/>
                    </a:srgbClr>
                  </a:outerShdw>
                </a:effectLst>
              </a:rPr>
              <a:t>Дени</a:t>
            </a:r>
            <a:r>
              <a:rPr lang="ru-RU" sz="2000" b="1" dirty="0" smtClean="0">
                <a:solidFill>
                  <a:schemeClr val="bg1"/>
                </a:solidFill>
                <a:effectLst>
                  <a:outerShdw blurRad="38100" dist="38100" dir="2700000" algn="tl">
                    <a:srgbClr val="000000">
                      <a:alpha val="43137"/>
                    </a:srgbClr>
                  </a:outerShdw>
                </a:effectLst>
              </a:rPr>
              <a:t> и хирург </a:t>
            </a:r>
            <a:r>
              <a:rPr lang="ru-RU" sz="2000" b="1" dirty="0" err="1" smtClean="0">
                <a:solidFill>
                  <a:schemeClr val="bg1"/>
                </a:solidFill>
                <a:effectLst>
                  <a:outerShdw blurRad="38100" dist="38100" dir="2700000" algn="tl">
                    <a:srgbClr val="000000">
                      <a:alpha val="43137"/>
                    </a:srgbClr>
                  </a:outerShdw>
                </a:effectLst>
              </a:rPr>
              <a:t>Эммериц</a:t>
            </a:r>
            <a:r>
              <a:rPr lang="ru-RU" sz="2000" b="1" dirty="0" smtClean="0">
                <a:solidFill>
                  <a:schemeClr val="bg1"/>
                </a:solidFill>
                <a:effectLst>
                  <a:outerShdw blurRad="38100" dist="38100" dir="2700000" algn="tl">
                    <a:srgbClr val="000000">
                      <a:alpha val="43137"/>
                    </a:srgbClr>
                  </a:outerShdw>
                </a:effectLst>
              </a:rPr>
              <a:t> перелили 16-летнему юноше кровь ягненка. </a:t>
            </a:r>
            <a:endParaRPr lang="ru-RU" sz="2000" b="1" dirty="0">
              <a:solidFill>
                <a:schemeClr val="bg1"/>
              </a:solidFill>
              <a:effectLst>
                <a:outerShdw blurRad="38100" dist="38100" dir="2700000" algn="tl">
                  <a:srgbClr val="000000">
                    <a:alpha val="43137"/>
                  </a:srgbClr>
                </a:outerShdw>
              </a:effectLst>
            </a:endParaRPr>
          </a:p>
        </p:txBody>
      </p:sp>
      <p:pic>
        <p:nvPicPr>
          <p:cNvPr id="24578" name="Picture 2" descr="C:\Users\Natasha\Desktop\21.gif"/>
          <p:cNvPicPr>
            <a:picLocks noChangeAspect="1" noChangeArrowheads="1"/>
          </p:cNvPicPr>
          <p:nvPr/>
        </p:nvPicPr>
        <p:blipFill>
          <a:blip r:embed="rId3" cstate="print"/>
          <a:srcRect/>
          <a:stretch>
            <a:fillRect/>
          </a:stretch>
        </p:blipFill>
        <p:spPr bwMode="auto">
          <a:xfrm>
            <a:off x="3886200" y="1447800"/>
            <a:ext cx="2883637" cy="213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p:cNvSpPr txBox="1"/>
          <p:nvPr/>
        </p:nvSpPr>
        <p:spPr>
          <a:xfrm>
            <a:off x="2438400" y="5562600"/>
            <a:ext cx="4267200" cy="1015663"/>
          </a:xfrm>
          <a:prstGeom prst="rect">
            <a:avLst/>
          </a:prstGeom>
          <a:noFill/>
        </p:spPr>
        <p:txBody>
          <a:bodyPr wrap="square" rtlCol="0">
            <a:spAutoFit/>
          </a:bodyPr>
          <a:lstStyle/>
          <a:p>
            <a:pPr>
              <a:buFont typeface="Wingdings" pitchFamily="2" charset="2"/>
              <a:buChar char="v"/>
            </a:pPr>
            <a:r>
              <a:rPr lang="ru-RU" sz="2000" b="1" dirty="0" smtClean="0">
                <a:solidFill>
                  <a:schemeClr val="bg1"/>
                </a:solidFill>
                <a:effectLst>
                  <a:outerShdw blurRad="38100" dist="38100" dir="2700000" algn="tl">
                    <a:srgbClr val="000000">
                      <a:alpha val="43137"/>
                    </a:srgbClr>
                  </a:outerShdw>
                </a:effectLst>
              </a:rPr>
              <a:t>Однако попытки переливания крови как правило приводили к летальному исходу. </a:t>
            </a:r>
            <a:endParaRPr lang="ru-RU" sz="2000" b="1" dirty="0">
              <a:solidFill>
                <a:schemeClr val="bg1"/>
              </a:solidFill>
              <a:effectLst>
                <a:outerShdw blurRad="38100" dist="38100" dir="2700000" algn="tl">
                  <a:srgbClr val="000000">
                    <a:alpha val="43137"/>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1500"/>
                            </p:stCondLst>
                            <p:childTnLst>
                              <p:par>
                                <p:cTn id="27" presetID="20" presetClass="entr" presetSubtype="0" fill="hold" nodeType="afterEffect">
                                  <p:stCondLst>
                                    <p:cond delay="0"/>
                                  </p:stCondLst>
                                  <p:childTnLst>
                                    <p:set>
                                      <p:cBhvr>
                                        <p:cTn id="28" dur="1" fill="hold">
                                          <p:stCondLst>
                                            <p:cond delay="0"/>
                                          </p:stCondLst>
                                        </p:cTn>
                                        <p:tgtEl>
                                          <p:spTgt spid="24578"/>
                                        </p:tgtEl>
                                        <p:attrNameLst>
                                          <p:attrName>style.visibility</p:attrName>
                                        </p:attrNameLst>
                                      </p:cBhvr>
                                      <p:to>
                                        <p:strVal val="visible"/>
                                      </p:to>
                                    </p:set>
                                    <p:animEffect transition="in" filter="wedge">
                                      <p:cBhvr>
                                        <p:cTn id="29"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228600" y="304800"/>
            <a:ext cx="8572560" cy="6415110"/>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62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DeflateBottom">
              <a:avLst/>
            </a:prstTxWarp>
          </a:bodyPr>
          <a:lstStyle/>
          <a:p>
            <a:pPr algn="ctr"/>
            <a:endParaRPr lang="ru-RU"/>
          </a:p>
        </p:txBody>
      </p:sp>
      <p:sp>
        <p:nvSpPr>
          <p:cNvPr id="2" name="Прямоугольник 1"/>
          <p:cNvSpPr/>
          <p:nvPr/>
        </p:nvSpPr>
        <p:spPr>
          <a:xfrm>
            <a:off x="457200" y="1905000"/>
            <a:ext cx="7010400" cy="4093428"/>
          </a:xfrm>
          <a:prstGeom prst="rect">
            <a:avLst/>
          </a:prstGeom>
        </p:spPr>
        <p:txBody>
          <a:bodyPr wrap="square">
            <a:spAutoFit/>
          </a:bodyPr>
          <a:lstStyle/>
          <a:p>
            <a:r>
              <a:rPr lang="ru-RU" sz="2000" b="1" dirty="0" smtClean="0">
                <a:solidFill>
                  <a:schemeClr val="bg1"/>
                </a:solidFill>
                <a:effectLst>
                  <a:outerShdw blurRad="38100" dist="38100" dir="2700000" algn="tl">
                    <a:srgbClr val="000000">
                      <a:alpha val="43137"/>
                    </a:srgbClr>
                  </a:outerShdw>
                </a:effectLst>
              </a:rPr>
              <a:t>Только в начале XX в. было установлено, что кровь у людей разная. Это открытие принадлежит австрийскому ученому </a:t>
            </a:r>
            <a:r>
              <a:rPr lang="ru-RU" sz="2000" b="1" dirty="0" smtClean="0">
                <a:solidFill>
                  <a:srgbClr val="C00000"/>
                </a:solidFill>
                <a:effectLst>
                  <a:outerShdw blurRad="38100" dist="38100" dir="2700000" algn="tl">
                    <a:srgbClr val="000000">
                      <a:alpha val="43137"/>
                    </a:srgbClr>
                  </a:outerShdw>
                </a:effectLst>
              </a:rPr>
              <a:t>Карлу Ландштейнеру.</a:t>
            </a:r>
            <a:r>
              <a:rPr lang="ru-RU" sz="2000" b="1" dirty="0" smtClean="0">
                <a:solidFill>
                  <a:schemeClr val="bg1"/>
                </a:solidFill>
                <a:effectLst>
                  <a:outerShdw blurRad="38100" dist="38100" dir="2700000" algn="tl">
                    <a:srgbClr val="000000">
                      <a:alpha val="43137"/>
                    </a:srgbClr>
                  </a:outerShdw>
                </a:effectLst>
              </a:rPr>
              <a:t> В 1901 г. он опубликовал статью, в которой были представлены результаты экспериментов по выяснению взаимодействия сыворотки крови одного человека и эритроцитов другого. В одних случаях эритроциты склеивались (происходила их агглютинация), а в других – нет. В результате были обнаружены первые антигены крови </a:t>
            </a:r>
            <a:r>
              <a:rPr lang="ru-RU" sz="2000" b="1" dirty="0" smtClean="0">
                <a:solidFill>
                  <a:srgbClr val="C00000"/>
                </a:solidFill>
                <a:effectLst>
                  <a:outerShdw blurRad="38100" dist="38100" dir="2700000" algn="tl">
                    <a:srgbClr val="000000">
                      <a:alpha val="43137"/>
                    </a:srgbClr>
                  </a:outerShdw>
                </a:effectLst>
              </a:rPr>
              <a:t>(антиген А и антиген В), </a:t>
            </a:r>
            <a:r>
              <a:rPr lang="ru-RU" sz="2000" b="1" dirty="0" smtClean="0">
                <a:solidFill>
                  <a:schemeClr val="bg1"/>
                </a:solidFill>
                <a:effectLst>
                  <a:outerShdw blurRad="38100" dist="38100" dir="2700000" algn="tl">
                    <a:srgbClr val="000000">
                      <a:alpha val="43137"/>
                    </a:srgbClr>
                  </a:outerShdw>
                </a:effectLst>
              </a:rPr>
              <a:t>и была открыта первая система групп крови – система </a:t>
            </a:r>
            <a:r>
              <a:rPr lang="ru-RU" sz="2000" b="1" dirty="0" smtClean="0">
                <a:solidFill>
                  <a:srgbClr val="C00000"/>
                </a:solidFill>
                <a:effectLst>
                  <a:outerShdw blurRad="38100" dist="38100" dir="2700000" algn="tl">
                    <a:srgbClr val="000000">
                      <a:alpha val="43137"/>
                    </a:srgbClr>
                  </a:outerShdw>
                </a:effectLst>
              </a:rPr>
              <a:t>АВО. </a:t>
            </a:r>
          </a:p>
          <a:p>
            <a:r>
              <a:rPr lang="ru-RU" sz="2000" b="1" dirty="0" smtClean="0">
                <a:solidFill>
                  <a:schemeClr val="bg1"/>
                </a:solidFill>
                <a:effectLst>
                  <a:outerShdw blurRad="38100" dist="38100" dir="2700000" algn="tl">
                    <a:srgbClr val="000000">
                      <a:alpha val="43137"/>
                    </a:srgbClr>
                  </a:outerShdw>
                </a:effectLst>
              </a:rPr>
              <a:t>Позднее было установлено, что кроме антигенов А и В </a:t>
            </a:r>
            <a:r>
              <a:rPr lang="ru-RU" sz="2000" b="1" dirty="0" err="1" smtClean="0">
                <a:solidFill>
                  <a:schemeClr val="bg1"/>
                </a:solidFill>
                <a:effectLst>
                  <a:outerShdw blurRad="38100" dist="38100" dir="2700000" algn="tl">
                    <a:srgbClr val="000000">
                      <a:alpha val="43137"/>
                    </a:srgbClr>
                  </a:outerShdw>
                </a:effectLst>
              </a:rPr>
              <a:t>в</a:t>
            </a:r>
            <a:r>
              <a:rPr lang="ru-RU" sz="2000" b="1" dirty="0" smtClean="0">
                <a:solidFill>
                  <a:schemeClr val="bg1"/>
                </a:solidFill>
                <a:effectLst>
                  <a:outerShdw blurRad="38100" dist="38100" dir="2700000" algn="tl">
                    <a:srgbClr val="000000">
                      <a:alpha val="43137"/>
                    </a:srgbClr>
                  </a:outerShdw>
                </a:effectLst>
              </a:rPr>
              <a:t> крови, точнее на эритроцитах, имеются и другие антигены (факторы крови). </a:t>
            </a:r>
            <a:endParaRPr lang="ru-RU" sz="2000" b="1" dirty="0">
              <a:solidFill>
                <a:schemeClr val="bg1"/>
              </a:solidFill>
              <a:effectLst>
                <a:outerShdw blurRad="38100" dist="38100" dir="2700000" algn="tl">
                  <a:srgbClr val="000000">
                    <a:alpha val="43137"/>
                  </a:srgbClr>
                </a:outerShdw>
              </a:effectLst>
            </a:endParaRPr>
          </a:p>
        </p:txBody>
      </p:sp>
      <p:sp>
        <p:nvSpPr>
          <p:cNvPr id="5" name="Прямоугольник 4"/>
          <p:cNvSpPr/>
          <p:nvPr/>
        </p:nvSpPr>
        <p:spPr>
          <a:xfrm>
            <a:off x="1219200" y="838200"/>
            <a:ext cx="4346318" cy="923330"/>
          </a:xfrm>
          <a:prstGeom prst="rect">
            <a:avLst/>
          </a:prstGeom>
          <a:noFill/>
        </p:spPr>
        <p:txBody>
          <a:bodyPr wrap="none" lIns="91440" tIns="45720" rIns="91440" bIns="45720">
            <a:prstTxWarp prst="textDeflateBottom">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effectLst>
                  <a:outerShdw blurRad="50800" dist="39000" dir="5460000" algn="tl">
                    <a:srgbClr val="000000">
                      <a:alpha val="38000"/>
                    </a:srgbClr>
                  </a:outerShdw>
                </a:effectLst>
              </a:rPr>
              <a:t>Группы крови</a:t>
            </a:r>
            <a:endParaRPr lang="ru-RU" sz="5400" b="1" cap="none" spc="0" dirty="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effectLst>
                <a:outerShdw blurRad="50800" dist="39000" dir="5460000" algn="tl">
                  <a:srgbClr val="000000">
                    <a:alpha val="38000"/>
                  </a:srgbClr>
                </a:outerShdw>
              </a:effectLst>
            </a:endParaRPr>
          </a:p>
        </p:txBody>
      </p:sp>
      <p:pic>
        <p:nvPicPr>
          <p:cNvPr id="25602" name="Picture 2"/>
          <p:cNvPicPr>
            <a:picLocks noChangeAspect="1" noChangeArrowheads="1"/>
          </p:cNvPicPr>
          <p:nvPr/>
        </p:nvPicPr>
        <p:blipFill>
          <a:blip r:embed="rId3" cstate="print"/>
          <a:srcRect/>
          <a:stretch>
            <a:fillRect/>
          </a:stretch>
        </p:blipFill>
        <p:spPr bwMode="auto">
          <a:xfrm>
            <a:off x="7086600" y="4572000"/>
            <a:ext cx="1638300" cy="1524000"/>
          </a:xfrm>
          <a:prstGeom prst="ellipse">
            <a:avLst/>
          </a:prstGeom>
          <a:ln>
            <a:noFill/>
          </a:ln>
          <a:effectLst>
            <a:softEdge rad="112500"/>
          </a:effectLst>
        </p:spPr>
      </p:pic>
      <p:pic>
        <p:nvPicPr>
          <p:cNvPr id="9" name="Picture 1" descr="http://vampires-vito.ucoz.ru/human/Karl_Landsteiner_001.jpg"/>
          <p:cNvPicPr>
            <a:picLocks noChangeAspect="1" noChangeArrowheads="1"/>
          </p:cNvPicPr>
          <p:nvPr/>
        </p:nvPicPr>
        <p:blipFill>
          <a:blip r:embed="rId4" cstate="print"/>
          <a:srcRect/>
          <a:stretch>
            <a:fillRect/>
          </a:stretch>
        </p:blipFill>
        <p:spPr bwMode="auto">
          <a:xfrm>
            <a:off x="7620000" y="304800"/>
            <a:ext cx="1190625" cy="1571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3"/>
          <p:cNvPicPr>
            <a:picLocks noChangeAspect="1" noChangeArrowheads="1"/>
          </p:cNvPicPr>
          <p:nvPr/>
        </p:nvPicPr>
        <p:blipFill>
          <a:blip r:embed="rId5" cstate="print"/>
          <a:srcRect/>
          <a:stretch>
            <a:fillRect/>
          </a:stretch>
        </p:blipFill>
        <p:spPr bwMode="auto">
          <a:xfrm>
            <a:off x="7315200" y="2743200"/>
            <a:ext cx="1628775" cy="1533525"/>
          </a:xfrm>
          <a:prstGeom prst="ellipse">
            <a:avLst/>
          </a:prstGeom>
          <a:ln>
            <a:noFill/>
          </a:ln>
          <a:effectLst>
            <a:softEdge rad="112500"/>
          </a:effectLst>
        </p:spPr>
      </p:pic>
      <p:pic>
        <p:nvPicPr>
          <p:cNvPr id="11" name="Picture 4" descr="C:\Users\Natasha\Desktop\внутренняя среда работа\pict7.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798988">
            <a:off x="5910828" y="176228"/>
            <a:ext cx="1752600" cy="1905000"/>
          </a:xfrm>
          <a:prstGeom prst="ellipse">
            <a:avLst/>
          </a:prstGeom>
          <a:ln>
            <a:noFill/>
          </a:ln>
          <a:effectLst>
            <a:softEdge rad="11250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par>
                                <p:cTn id="13" presetID="53"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2500"/>
                            </p:stCondLst>
                            <p:childTnLst>
                              <p:par>
                                <p:cTn id="19" presetID="53"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3000"/>
                            </p:stCondLst>
                            <p:childTnLst>
                              <p:par>
                                <p:cTn id="25" presetID="2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edge">
                                      <p:cBhvr>
                                        <p:cTn id="27" dur="2000"/>
                                        <p:tgtEl>
                                          <p:spTgt spid="10"/>
                                        </p:tgtEl>
                                      </p:cBhvr>
                                    </p:animEffect>
                                  </p:childTnLst>
                                </p:cTn>
                              </p:par>
                              <p:par>
                                <p:cTn id="28" presetID="20" presetClass="entr" presetSubtype="0" fill="hold" nodeType="withEffect">
                                  <p:stCondLst>
                                    <p:cond delay="0"/>
                                  </p:stCondLst>
                                  <p:childTnLst>
                                    <p:set>
                                      <p:cBhvr>
                                        <p:cTn id="29" dur="1" fill="hold">
                                          <p:stCondLst>
                                            <p:cond delay="0"/>
                                          </p:stCondLst>
                                        </p:cTn>
                                        <p:tgtEl>
                                          <p:spTgt spid="25602"/>
                                        </p:tgtEl>
                                        <p:attrNameLst>
                                          <p:attrName>style.visibility</p:attrName>
                                        </p:attrNameLst>
                                      </p:cBhvr>
                                      <p:to>
                                        <p:strVal val="visible"/>
                                      </p:to>
                                    </p:set>
                                    <p:animEffect transition="in" filter="wedge">
                                      <p:cBhvr>
                                        <p:cTn id="30"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72560"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62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785786" y="5000636"/>
            <a:ext cx="7500938" cy="1200150"/>
          </a:xfrm>
          <a:prstGeom prst="rect">
            <a:avLst/>
          </a:prstGeom>
          <a:noFill/>
        </p:spPr>
        <p:txBody>
          <a:bodyPr>
            <a:spAutoFit/>
          </a:bodyPr>
          <a:lstStyle/>
          <a:p>
            <a:pPr algn="ctr">
              <a:defRPr/>
            </a:pPr>
            <a:r>
              <a:rPr lang="ru-RU" sz="2400" b="1" i="1" dirty="0">
                <a:solidFill>
                  <a:schemeClr val="bg1"/>
                </a:solidFill>
                <a:effectLst>
                  <a:outerShdw blurRad="38100" dist="38100" dir="2700000" algn="tl">
                    <a:srgbClr val="000000">
                      <a:alpha val="43137"/>
                    </a:srgbClr>
                  </a:outerShdw>
                </a:effectLst>
                <a:latin typeface="Arial" pitchFamily="34" charset="0"/>
                <a:cs typeface="Arial" pitchFamily="34" charset="0"/>
              </a:rPr>
              <a:t>Модель мембраны эритроцита</a:t>
            </a:r>
          </a:p>
          <a:p>
            <a:pPr algn="ctr">
              <a:defRPr/>
            </a:pPr>
            <a:r>
              <a:rPr lang="ru-RU" sz="2400" b="1" i="1" dirty="0">
                <a:solidFill>
                  <a:schemeClr val="bg1"/>
                </a:solidFill>
                <a:effectLst>
                  <a:outerShdw blurRad="38100" dist="38100" dir="2700000" algn="tl">
                    <a:srgbClr val="000000">
                      <a:alpha val="43137"/>
                    </a:srgbClr>
                  </a:outerShdw>
                </a:effectLst>
                <a:latin typeface="Arial" pitchFamily="34" charset="0"/>
                <a:cs typeface="Arial" pitchFamily="34" charset="0"/>
              </a:rPr>
              <a:t> со встроенными молекулами групп крови разных систем</a:t>
            </a:r>
          </a:p>
        </p:txBody>
      </p:sp>
      <p:sp>
        <p:nvSpPr>
          <p:cNvPr id="4" name="Прямоугольник 3"/>
          <p:cNvSpPr/>
          <p:nvPr/>
        </p:nvSpPr>
        <p:spPr>
          <a:xfrm>
            <a:off x="1071538" y="357166"/>
            <a:ext cx="7286676"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Группы крови.</a:t>
            </a:r>
          </a:p>
        </p:txBody>
      </p:sp>
      <p:pic>
        <p:nvPicPr>
          <p:cNvPr id="28674" name="Picture 2"/>
          <p:cNvPicPr>
            <a:picLocks noChangeAspect="1" noChangeArrowheads="1"/>
          </p:cNvPicPr>
          <p:nvPr/>
        </p:nvPicPr>
        <p:blipFill>
          <a:blip r:embed="rId2" cstate="print"/>
          <a:srcRect/>
          <a:stretch>
            <a:fillRect/>
          </a:stretch>
        </p:blipFill>
        <p:spPr bwMode="auto">
          <a:xfrm>
            <a:off x="1066800" y="1676400"/>
            <a:ext cx="6858000" cy="3178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8" presetClass="entr" presetSubtype="16" fill="hold" nodeType="afterEffect">
                                  <p:stCondLst>
                                    <p:cond delay="0"/>
                                  </p:stCondLst>
                                  <p:childTnLst>
                                    <p:set>
                                      <p:cBhvr>
                                        <p:cTn id="12" dur="1" fill="hold">
                                          <p:stCondLst>
                                            <p:cond delay="0"/>
                                          </p:stCondLst>
                                        </p:cTn>
                                        <p:tgtEl>
                                          <p:spTgt spid="28674"/>
                                        </p:tgtEl>
                                        <p:attrNameLst>
                                          <p:attrName>style.visibility</p:attrName>
                                        </p:attrNameLst>
                                      </p:cBhvr>
                                      <p:to>
                                        <p:strVal val="visible"/>
                                      </p:to>
                                    </p:set>
                                    <p:animEffect transition="in" filter="diamond(in)">
                                      <p:cBhvr>
                                        <p:cTn id="13" dur="2000"/>
                                        <p:tgtEl>
                                          <p:spTgt spid="2867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500063" y="214290"/>
            <a:ext cx="8643937" cy="310832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На поверхности эритроцитов могут находится различные антигены – молекулы которые распознаются иммунной системой. Набор таких антигенов определяет группу крови человека. Наиболее важными являются антигены А и В, а также антиген </a:t>
            </a:r>
            <a:r>
              <a:rPr lang="en-US" sz="2800" b="1" dirty="0" err="1">
                <a:ln w="11430"/>
                <a:solidFill>
                  <a:srgbClr val="C00000"/>
                </a:solidFill>
                <a:effectLst>
                  <a:outerShdw blurRad="50800" dist="39000" dir="5460000" algn="tl">
                    <a:srgbClr val="000000">
                      <a:alpha val="38000"/>
                    </a:srgbClr>
                  </a:outerShdw>
                </a:effectLst>
                <a:latin typeface="Arial" pitchFamily="34" charset="0"/>
                <a:cs typeface="Arial" pitchFamily="34" charset="0"/>
              </a:rPr>
              <a:t>Rh</a:t>
            </a:r>
            <a:r>
              <a:rPr lang="en-US"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 </a:t>
            </a: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резус – фактор).</a:t>
            </a:r>
          </a:p>
        </p:txBody>
      </p:sp>
      <p:pic>
        <p:nvPicPr>
          <p:cNvPr id="4" name="Picture 2"/>
          <p:cNvPicPr>
            <a:picLocks noChangeAspect="1" noChangeArrowheads="1"/>
          </p:cNvPicPr>
          <p:nvPr/>
        </p:nvPicPr>
        <p:blipFill>
          <a:blip r:embed="rId2" cstate="print">
            <a:lum bright="20000" contrast="30000"/>
          </a:blip>
          <a:srcRect/>
          <a:stretch>
            <a:fillRect/>
          </a:stretch>
        </p:blipFill>
        <p:spPr bwMode="auto">
          <a:xfrm>
            <a:off x="6429388" y="3500438"/>
            <a:ext cx="1928826" cy="2391216"/>
          </a:xfrm>
          <a:prstGeom prst="roundRect">
            <a:avLst>
              <a:gd name="adj" fmla="val 8594"/>
            </a:avLst>
          </a:prstGeom>
          <a:solidFill>
            <a:srgbClr val="FFFFFF">
              <a:shade val="85000"/>
            </a:srgbClr>
          </a:solidFill>
          <a:ln w="57150">
            <a:solidFill>
              <a:srgbClr val="C00000"/>
            </a:solidFill>
          </a:ln>
          <a:effectLst>
            <a:reflection blurRad="12700" stA="38000" endPos="28000" dist="5000" dir="5400000" sy="-100000" algn="bl" rotWithShape="0"/>
          </a:effectLst>
        </p:spPr>
      </p:pic>
      <p:pic>
        <p:nvPicPr>
          <p:cNvPr id="5" name="Picture 5"/>
          <p:cNvPicPr>
            <a:picLocks noChangeAspect="1" noChangeArrowheads="1"/>
          </p:cNvPicPr>
          <p:nvPr/>
        </p:nvPicPr>
        <p:blipFill>
          <a:blip r:embed="rId3" cstate="print"/>
          <a:srcRect/>
          <a:stretch>
            <a:fillRect/>
          </a:stretch>
        </p:blipFill>
        <p:spPr bwMode="auto">
          <a:xfrm>
            <a:off x="357158" y="3286124"/>
            <a:ext cx="5886450" cy="3429000"/>
          </a:xfrm>
          <a:prstGeom prst="roundRect">
            <a:avLst>
              <a:gd name="adj" fmla="val 8594"/>
            </a:avLst>
          </a:prstGeom>
          <a:solidFill>
            <a:srgbClr val="FFFFFF">
              <a:shade val="85000"/>
            </a:srgbClr>
          </a:solidFill>
          <a:ln>
            <a:solidFill>
              <a:schemeClr val="bg2">
                <a:lumMod val="50000"/>
              </a:schemeClr>
            </a:solid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2000"/>
                                        <p:tgtEl>
                                          <p:spTgt spid="5"/>
                                        </p:tgtEl>
                                      </p:cBhvr>
                                    </p:animEffect>
                                  </p:childTnLst>
                                </p:cTn>
                              </p:par>
                              <p:par>
                                <p:cTn id="12" presetID="21"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4)">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04800" y="304800"/>
            <a:ext cx="8429684"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effectLst>
            <a:reflection blurRad="6350" stA="50000" endA="300" endPos="90000" dist="50800" dir="5400000" sy="-100000" algn="bl" rotWithShape="0"/>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 name="Таблица 4"/>
          <p:cNvGraphicFramePr>
            <a:graphicFrameLocks noGrp="1"/>
          </p:cNvGraphicFramePr>
          <p:nvPr/>
        </p:nvGraphicFramePr>
        <p:xfrm>
          <a:off x="3000364" y="1571612"/>
          <a:ext cx="3048000" cy="4536314"/>
        </p:xfrm>
        <a:graphic>
          <a:graphicData uri="http://schemas.openxmlformats.org/drawingml/2006/table">
            <a:tbl>
              <a:tblPr firstRow="1" bandRow="1">
                <a:tableStyleId>{D7AC3CCA-C797-4891-BE02-D94E43425B78}</a:tableStyleId>
              </a:tblPr>
              <a:tblGrid>
                <a:gridCol w="1524000"/>
                <a:gridCol w="1524000"/>
              </a:tblGrid>
              <a:tr h="1125149">
                <a:tc>
                  <a:txBody>
                    <a:bodyPr/>
                    <a:lstStyle/>
                    <a:p>
                      <a:endParaRPr lang="ru-RU" dirty="0"/>
                    </a:p>
                  </a:txBody>
                  <a:tcPr/>
                </a:tc>
                <a:tc>
                  <a:txBody>
                    <a:bodyPr/>
                    <a:lstStyle/>
                    <a:p>
                      <a:endParaRPr lang="ru-RU" dirty="0"/>
                    </a:p>
                  </a:txBody>
                  <a:tcPr/>
                </a:tc>
              </a:tr>
              <a:tr h="1160867">
                <a:tc>
                  <a:txBody>
                    <a:bodyPr/>
                    <a:lstStyle/>
                    <a:p>
                      <a:endParaRPr lang="ru-RU"/>
                    </a:p>
                  </a:txBody>
                  <a:tcPr/>
                </a:tc>
                <a:tc>
                  <a:txBody>
                    <a:bodyPr/>
                    <a:lstStyle/>
                    <a:p>
                      <a:endParaRPr lang="ru-RU"/>
                    </a:p>
                  </a:txBody>
                  <a:tcPr/>
                </a:tc>
              </a:tr>
              <a:tr h="1125149">
                <a:tc>
                  <a:txBody>
                    <a:bodyPr/>
                    <a:lstStyle/>
                    <a:p>
                      <a:endParaRPr lang="ru-RU"/>
                    </a:p>
                  </a:txBody>
                  <a:tcPr/>
                </a:tc>
                <a:tc>
                  <a:txBody>
                    <a:bodyPr/>
                    <a:lstStyle/>
                    <a:p>
                      <a:endParaRPr lang="ru-RU" dirty="0"/>
                    </a:p>
                  </a:txBody>
                  <a:tcPr/>
                </a:tc>
              </a:tr>
              <a:tr h="1125149">
                <a:tc>
                  <a:txBody>
                    <a:bodyPr/>
                    <a:lstStyle/>
                    <a:p>
                      <a:endParaRPr lang="ru-RU"/>
                    </a:p>
                  </a:txBody>
                  <a:tcPr/>
                </a:tc>
                <a:tc>
                  <a:txBody>
                    <a:bodyPr/>
                    <a:lstStyle/>
                    <a:p>
                      <a:endParaRPr lang="ru-RU" dirty="0"/>
                    </a:p>
                  </a:txBody>
                  <a:tcPr/>
                </a:tc>
              </a:tr>
            </a:tbl>
          </a:graphicData>
        </a:graphic>
      </p:graphicFrame>
      <p:grpSp>
        <p:nvGrpSpPr>
          <p:cNvPr id="6" name="Группа 5"/>
          <p:cNvGrpSpPr/>
          <p:nvPr/>
        </p:nvGrpSpPr>
        <p:grpSpPr>
          <a:xfrm>
            <a:off x="3357554" y="1857364"/>
            <a:ext cx="2286016" cy="4000528"/>
            <a:chOff x="3357554" y="1857364"/>
            <a:chExt cx="2286016" cy="4000528"/>
          </a:xfrm>
        </p:grpSpPr>
        <p:sp>
          <p:nvSpPr>
            <p:cNvPr id="7" name="Овал 6"/>
            <p:cNvSpPr/>
            <p:nvPr/>
          </p:nvSpPr>
          <p:spPr>
            <a:xfrm>
              <a:off x="3357554" y="1857364"/>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3428992" y="3000372"/>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3357554" y="4143380"/>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3357554" y="5286388"/>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4786314" y="1857364"/>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Овал 11"/>
            <p:cNvSpPr/>
            <p:nvPr/>
          </p:nvSpPr>
          <p:spPr>
            <a:xfrm>
              <a:off x="4857752" y="3000372"/>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p:cNvSpPr/>
            <p:nvPr/>
          </p:nvSpPr>
          <p:spPr>
            <a:xfrm>
              <a:off x="4857752" y="4143380"/>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a:off x="4857752" y="5286388"/>
              <a:ext cx="785818" cy="571504"/>
            </a:xfrm>
            <a:prstGeom prst="ellipse">
              <a:avLst/>
            </a:prstGeom>
            <a:solidFill>
              <a:schemeClr val="bg1">
                <a:lumMod val="65000"/>
              </a:schemeClr>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5" name="Выгнутая вверх стрелка 14"/>
          <p:cNvSpPr/>
          <p:nvPr/>
        </p:nvSpPr>
        <p:spPr>
          <a:xfrm>
            <a:off x="2071670" y="785794"/>
            <a:ext cx="2000264" cy="714380"/>
          </a:xfrm>
          <a:prstGeom prst="curvedDownArrow">
            <a:avLst/>
          </a:prstGeom>
          <a:solidFill>
            <a:srgbClr val="C00000"/>
          </a:solidFill>
          <a:ln>
            <a:noFill/>
          </a:ln>
          <a:effectLst>
            <a:outerShdw blurRad="50800" dist="38100" dir="13500000" algn="br" rotWithShape="0">
              <a:prstClr val="black">
                <a:alpha val="40000"/>
              </a:prstClr>
            </a:outerShdw>
            <a:reflection blurRad="6350" stA="50000" endA="275" endPos="40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6" name="Выгнутая вниз стрелка 15"/>
          <p:cNvSpPr/>
          <p:nvPr/>
        </p:nvSpPr>
        <p:spPr>
          <a:xfrm rot="10800000">
            <a:off x="5072065" y="785794"/>
            <a:ext cx="2214578" cy="714380"/>
          </a:xfrm>
          <a:prstGeom prst="curvedUpArrow">
            <a:avLst/>
          </a:prstGeom>
          <a:solidFill>
            <a:srgbClr val="00B0F0"/>
          </a:solidFill>
          <a:ln>
            <a:noFill/>
          </a:ln>
          <a:effectLst>
            <a:outerShdw blurRad="50800" dist="38100" dir="13500000" algn="br" rotWithShape="0">
              <a:prstClr val="black">
                <a:alpha val="40000"/>
              </a:prstClr>
            </a:outerShdw>
            <a:reflection blurRad="6350" stA="50000" endA="300" endPos="9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7" name="TextBox 16"/>
          <p:cNvSpPr txBox="1"/>
          <p:nvPr/>
        </p:nvSpPr>
        <p:spPr>
          <a:xfrm>
            <a:off x="428596" y="1571612"/>
            <a:ext cx="2500330" cy="369332"/>
          </a:xfrm>
          <a:prstGeom prst="rect">
            <a:avLst/>
          </a:prstGeom>
          <a:solidFill>
            <a:schemeClr val="bg1">
              <a:lumMod val="65000"/>
            </a:schemeClr>
          </a:solidFill>
          <a:ln>
            <a:solidFill>
              <a:srgbClr val="CC3300"/>
            </a:solidFill>
          </a:ln>
          <a:scene3d>
            <a:camera prst="orthographicFront"/>
            <a:lightRig rig="threePt" dir="t"/>
          </a:scene3d>
          <a:sp3d>
            <a:bevelT w="101600" prst="riblet"/>
          </a:sp3d>
        </p:spPr>
        <p:txBody>
          <a:bodyPr wrap="square" rtlCol="0">
            <a:spAutoFit/>
          </a:bodyPr>
          <a:lstStyle/>
          <a:p>
            <a:r>
              <a:rPr lang="ru-RU" b="1" dirty="0" smtClean="0">
                <a:solidFill>
                  <a:schemeClr val="bg1"/>
                </a:solidFill>
                <a:effectLst>
                  <a:outerShdw blurRad="38100" dist="38100" dir="2700000" algn="tl">
                    <a:srgbClr val="000000">
                      <a:alpha val="43137"/>
                    </a:srgbClr>
                  </a:outerShdw>
                </a:effectLst>
              </a:rPr>
              <a:t>Вносим реактив  </a:t>
            </a:r>
            <a:r>
              <a:rPr lang="ru-RU" b="1" dirty="0" smtClean="0">
                <a:solidFill>
                  <a:srgbClr val="C00000"/>
                </a:solidFill>
                <a:effectLst>
                  <a:outerShdw blurRad="38100" dist="38100" dir="2700000" algn="tl">
                    <a:srgbClr val="000000">
                      <a:alpha val="43137"/>
                    </a:srgbClr>
                  </a:outerShdw>
                </a:effectLst>
              </a:rPr>
              <a:t>А</a:t>
            </a:r>
            <a:endParaRPr lang="ru-RU" b="1" dirty="0">
              <a:solidFill>
                <a:srgbClr val="C00000"/>
              </a:solidFill>
              <a:effectLst>
                <a:outerShdw blurRad="38100" dist="38100" dir="2700000" algn="tl">
                  <a:srgbClr val="000000">
                    <a:alpha val="43137"/>
                  </a:srgbClr>
                </a:outerShdw>
              </a:effectLst>
            </a:endParaRPr>
          </a:p>
        </p:txBody>
      </p:sp>
      <p:sp>
        <p:nvSpPr>
          <p:cNvPr id="18" name="TextBox 17"/>
          <p:cNvSpPr txBox="1"/>
          <p:nvPr/>
        </p:nvSpPr>
        <p:spPr>
          <a:xfrm>
            <a:off x="6143636" y="1571612"/>
            <a:ext cx="2500330" cy="369332"/>
          </a:xfrm>
          <a:prstGeom prst="rect">
            <a:avLst/>
          </a:prstGeom>
          <a:solidFill>
            <a:schemeClr val="bg1">
              <a:lumMod val="65000"/>
            </a:schemeClr>
          </a:solidFill>
          <a:ln>
            <a:solidFill>
              <a:srgbClr val="00B0F0"/>
            </a:solidFill>
          </a:ln>
          <a:scene3d>
            <a:camera prst="orthographicFront"/>
            <a:lightRig rig="threePt" dir="t"/>
          </a:scene3d>
          <a:sp3d>
            <a:bevelT w="101600" prst="riblet"/>
          </a:sp3d>
        </p:spPr>
        <p:txBody>
          <a:bodyPr wrap="square" rtlCol="0">
            <a:spAutoFit/>
          </a:bodyPr>
          <a:lstStyle/>
          <a:p>
            <a:r>
              <a:rPr lang="ru-RU" b="1" dirty="0" smtClean="0">
                <a:solidFill>
                  <a:schemeClr val="bg1"/>
                </a:solidFill>
                <a:effectLst>
                  <a:outerShdw blurRad="38100" dist="38100" dir="2700000" algn="tl">
                    <a:srgbClr val="000000">
                      <a:alpha val="43137"/>
                    </a:srgbClr>
                  </a:outerShdw>
                </a:effectLst>
              </a:rPr>
              <a:t>Вносим реактив  </a:t>
            </a:r>
            <a:r>
              <a:rPr lang="ru-RU" b="1" dirty="0" smtClean="0">
                <a:solidFill>
                  <a:srgbClr val="00B0F0"/>
                </a:solidFill>
                <a:effectLst>
                  <a:outerShdw blurRad="38100" dist="38100" dir="2700000" algn="tl">
                    <a:srgbClr val="000000">
                      <a:alpha val="43137"/>
                    </a:srgbClr>
                  </a:outerShdw>
                </a:effectLst>
              </a:rPr>
              <a:t>В</a:t>
            </a:r>
            <a:endParaRPr lang="ru-RU" b="1" dirty="0">
              <a:solidFill>
                <a:srgbClr val="00B0F0"/>
              </a:solidFill>
              <a:effectLst>
                <a:outerShdw blurRad="38100" dist="38100" dir="2700000" algn="tl">
                  <a:srgbClr val="000000">
                    <a:alpha val="43137"/>
                  </a:srgbClr>
                </a:outerShdw>
              </a:effectLst>
            </a:endParaRPr>
          </a:p>
        </p:txBody>
      </p:sp>
      <p:pic>
        <p:nvPicPr>
          <p:cNvPr id="19" name="Picture 2"/>
          <p:cNvPicPr>
            <a:picLocks noChangeAspect="1" noChangeArrowheads="1"/>
          </p:cNvPicPr>
          <p:nvPr/>
        </p:nvPicPr>
        <p:blipFill>
          <a:blip r:embed="rId2" cstate="print"/>
          <a:srcRect/>
          <a:stretch>
            <a:fillRect/>
          </a:stretch>
        </p:blipFill>
        <p:spPr bwMode="auto">
          <a:xfrm>
            <a:off x="1285852" y="2571744"/>
            <a:ext cx="800100"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 name="Picture 3"/>
          <p:cNvPicPr>
            <a:picLocks noChangeAspect="1" noChangeArrowheads="1"/>
          </p:cNvPicPr>
          <p:nvPr/>
        </p:nvPicPr>
        <p:blipFill>
          <a:blip r:embed="rId3" cstate="print"/>
          <a:srcRect/>
          <a:stretch>
            <a:fillRect/>
          </a:stretch>
        </p:blipFill>
        <p:spPr bwMode="auto">
          <a:xfrm>
            <a:off x="7072330" y="2571744"/>
            <a:ext cx="76200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2000"/>
                                        <p:tgtEl>
                                          <p:spTgt spid="6"/>
                                        </p:tgtEl>
                                      </p:cBhvr>
                                    </p:animEffect>
                                  </p:childTnLst>
                                </p:cTn>
                              </p:par>
                            </p:childTnLst>
                          </p:cTn>
                        </p:par>
                        <p:par>
                          <p:cTn id="12" fill="hold">
                            <p:stCondLst>
                              <p:cond delay="4000"/>
                            </p:stCondLst>
                            <p:childTnLst>
                              <p:par>
                                <p:cTn id="13" presetID="51"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770" decel="100000"/>
                                        <p:tgtEl>
                                          <p:spTgt spid="19"/>
                                        </p:tgtEl>
                                      </p:cBhvr>
                                    </p:animEffect>
                                    <p:animScale>
                                      <p:cBhvr>
                                        <p:cTn id="16" dur="770" decel="100000"/>
                                        <p:tgtEl>
                                          <p:spTgt spid="19"/>
                                        </p:tgtEl>
                                      </p:cBhvr>
                                      <p:from x="10000" y="10000"/>
                                      <p:to x="200000" y="450000"/>
                                    </p:animScale>
                                    <p:animScale>
                                      <p:cBhvr>
                                        <p:cTn id="17" dur="1230" accel="100000" fill="hold">
                                          <p:stCondLst>
                                            <p:cond delay="770"/>
                                          </p:stCondLst>
                                        </p:cTn>
                                        <p:tgtEl>
                                          <p:spTgt spid="19"/>
                                        </p:tgtEl>
                                      </p:cBhvr>
                                      <p:from x="200000" y="450000"/>
                                      <p:to x="100000" y="100000"/>
                                    </p:animScale>
                                    <p:set>
                                      <p:cBhvr>
                                        <p:cTn id="18" dur="770" fill="hold"/>
                                        <p:tgtEl>
                                          <p:spTgt spid="19"/>
                                        </p:tgtEl>
                                        <p:attrNameLst>
                                          <p:attrName>ppt_x</p:attrName>
                                        </p:attrNameLst>
                                      </p:cBhvr>
                                      <p:to>
                                        <p:strVal val="(0.5)"/>
                                      </p:to>
                                    </p:set>
                                    <p:anim from="(0.5)" to="(#ppt_x)" calcmode="lin" valueType="num">
                                      <p:cBhvr>
                                        <p:cTn id="19" dur="1230" accel="100000" fill="hold">
                                          <p:stCondLst>
                                            <p:cond delay="770"/>
                                          </p:stCondLst>
                                        </p:cTn>
                                        <p:tgtEl>
                                          <p:spTgt spid="19"/>
                                        </p:tgtEl>
                                        <p:attrNameLst>
                                          <p:attrName>ppt_x</p:attrName>
                                        </p:attrNameLst>
                                      </p:cBhvr>
                                    </p:anim>
                                    <p:set>
                                      <p:cBhvr>
                                        <p:cTn id="20" dur="770" fill="hold"/>
                                        <p:tgtEl>
                                          <p:spTgt spid="19"/>
                                        </p:tgtEl>
                                        <p:attrNameLst>
                                          <p:attrName>ppt_y</p:attrName>
                                        </p:attrNameLst>
                                      </p:cBhvr>
                                      <p:to>
                                        <p:strVal val="(#ppt_y+0.4)"/>
                                      </p:to>
                                    </p:set>
                                    <p:anim from="(#ppt_y+0.4)" to="(#ppt_y)" calcmode="lin" valueType="num">
                                      <p:cBhvr>
                                        <p:cTn id="21" dur="1230" accel="100000" fill="hold">
                                          <p:stCondLst>
                                            <p:cond delay="770"/>
                                          </p:stCondLst>
                                        </p:cTn>
                                        <p:tgtEl>
                                          <p:spTgt spid="19"/>
                                        </p:tgtEl>
                                        <p:attrNameLst>
                                          <p:attrName>ppt_y</p:attrName>
                                        </p:attrNameLst>
                                      </p:cBhvr>
                                    </p:anim>
                                  </p:childTnLst>
                                </p:cTn>
                              </p:par>
                              <p:par>
                                <p:cTn id="22" presetID="51"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70" decel="100000"/>
                                        <p:tgtEl>
                                          <p:spTgt spid="17"/>
                                        </p:tgtEl>
                                      </p:cBhvr>
                                    </p:animEffect>
                                    <p:animScale>
                                      <p:cBhvr>
                                        <p:cTn id="25" dur="770" decel="100000"/>
                                        <p:tgtEl>
                                          <p:spTgt spid="17"/>
                                        </p:tgtEl>
                                      </p:cBhvr>
                                      <p:from x="10000" y="10000"/>
                                      <p:to x="200000" y="450000"/>
                                    </p:animScale>
                                    <p:animScale>
                                      <p:cBhvr>
                                        <p:cTn id="26" dur="1230" accel="100000" fill="hold">
                                          <p:stCondLst>
                                            <p:cond delay="770"/>
                                          </p:stCondLst>
                                        </p:cTn>
                                        <p:tgtEl>
                                          <p:spTgt spid="17"/>
                                        </p:tgtEl>
                                      </p:cBhvr>
                                      <p:from x="200000" y="450000"/>
                                      <p:to x="100000" y="100000"/>
                                    </p:animScale>
                                    <p:set>
                                      <p:cBhvr>
                                        <p:cTn id="27" dur="770" fill="hold"/>
                                        <p:tgtEl>
                                          <p:spTgt spid="17"/>
                                        </p:tgtEl>
                                        <p:attrNameLst>
                                          <p:attrName>ppt_x</p:attrName>
                                        </p:attrNameLst>
                                      </p:cBhvr>
                                      <p:to>
                                        <p:strVal val="(0.5)"/>
                                      </p:to>
                                    </p:set>
                                    <p:anim from="(0.5)" to="(#ppt_x)" calcmode="lin" valueType="num">
                                      <p:cBhvr>
                                        <p:cTn id="28" dur="1230" accel="100000" fill="hold">
                                          <p:stCondLst>
                                            <p:cond delay="770"/>
                                          </p:stCondLst>
                                        </p:cTn>
                                        <p:tgtEl>
                                          <p:spTgt spid="17"/>
                                        </p:tgtEl>
                                        <p:attrNameLst>
                                          <p:attrName>ppt_x</p:attrName>
                                        </p:attrNameLst>
                                      </p:cBhvr>
                                    </p:anim>
                                    <p:set>
                                      <p:cBhvr>
                                        <p:cTn id="29" dur="770" fill="hold"/>
                                        <p:tgtEl>
                                          <p:spTgt spid="17"/>
                                        </p:tgtEl>
                                        <p:attrNameLst>
                                          <p:attrName>ppt_y</p:attrName>
                                        </p:attrNameLst>
                                      </p:cBhvr>
                                      <p:to>
                                        <p:strVal val="(#ppt_y+0.4)"/>
                                      </p:to>
                                    </p:set>
                                    <p:anim from="(#ppt_y+0.4)" to="(#ppt_y)" calcmode="lin" valueType="num">
                                      <p:cBhvr>
                                        <p:cTn id="30" dur="1230" accel="100000" fill="hold">
                                          <p:stCondLst>
                                            <p:cond delay="770"/>
                                          </p:stCondLst>
                                        </p:cTn>
                                        <p:tgtEl>
                                          <p:spTgt spid="17"/>
                                        </p:tgtEl>
                                        <p:attrNameLst>
                                          <p:attrName>ppt_y</p:attrName>
                                        </p:attrNameLst>
                                      </p:cBhvr>
                                    </p:anim>
                                  </p:childTnLst>
                                </p:cTn>
                              </p:par>
                            </p:childTnLst>
                          </p:cTn>
                        </p:par>
                        <p:par>
                          <p:cTn id="31" fill="hold">
                            <p:stCondLst>
                              <p:cond delay="6000"/>
                            </p:stCondLst>
                            <p:childTnLst>
                              <p:par>
                                <p:cTn id="32" presetID="49" presetClass="entr" presetSubtype="0" decel="10000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 calcmode="lin" valueType="num">
                                      <p:cBhvr>
                                        <p:cTn id="36" dur="500" fill="hold"/>
                                        <p:tgtEl>
                                          <p:spTgt spid="15"/>
                                        </p:tgtEl>
                                        <p:attrNameLst>
                                          <p:attrName>style.rotation</p:attrName>
                                        </p:attrNameLst>
                                      </p:cBhvr>
                                      <p:tavLst>
                                        <p:tav tm="0">
                                          <p:val>
                                            <p:fltVal val="360"/>
                                          </p:val>
                                        </p:tav>
                                        <p:tav tm="100000">
                                          <p:val>
                                            <p:fltVal val="0"/>
                                          </p:val>
                                        </p:tav>
                                      </p:tavLst>
                                    </p:anim>
                                    <p:animEffect transition="in" filter="fade">
                                      <p:cBhvr>
                                        <p:cTn id="37" dur="500"/>
                                        <p:tgtEl>
                                          <p:spTgt spid="15"/>
                                        </p:tgtEl>
                                      </p:cBhvr>
                                    </p:animEffect>
                                  </p:childTnLst>
                                </p:cTn>
                              </p:par>
                            </p:childTnLst>
                          </p:cTn>
                        </p:par>
                        <p:par>
                          <p:cTn id="38" fill="hold">
                            <p:stCondLst>
                              <p:cond delay="6500"/>
                            </p:stCondLst>
                            <p:childTnLst>
                              <p:par>
                                <p:cTn id="39" presetID="51"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770" decel="100000"/>
                                        <p:tgtEl>
                                          <p:spTgt spid="20"/>
                                        </p:tgtEl>
                                      </p:cBhvr>
                                    </p:animEffect>
                                    <p:animScale>
                                      <p:cBhvr>
                                        <p:cTn id="42" dur="770" decel="100000"/>
                                        <p:tgtEl>
                                          <p:spTgt spid="20"/>
                                        </p:tgtEl>
                                      </p:cBhvr>
                                      <p:from x="10000" y="10000"/>
                                      <p:to x="200000" y="450000"/>
                                    </p:animScale>
                                    <p:animScale>
                                      <p:cBhvr>
                                        <p:cTn id="43" dur="1230" accel="100000" fill="hold">
                                          <p:stCondLst>
                                            <p:cond delay="770"/>
                                          </p:stCondLst>
                                        </p:cTn>
                                        <p:tgtEl>
                                          <p:spTgt spid="20"/>
                                        </p:tgtEl>
                                      </p:cBhvr>
                                      <p:from x="200000" y="450000"/>
                                      <p:to x="100000" y="100000"/>
                                    </p:animScale>
                                    <p:set>
                                      <p:cBhvr>
                                        <p:cTn id="44" dur="770" fill="hold"/>
                                        <p:tgtEl>
                                          <p:spTgt spid="20"/>
                                        </p:tgtEl>
                                        <p:attrNameLst>
                                          <p:attrName>ppt_x</p:attrName>
                                        </p:attrNameLst>
                                      </p:cBhvr>
                                      <p:to>
                                        <p:strVal val="(0.5)"/>
                                      </p:to>
                                    </p:set>
                                    <p:anim from="(0.5)" to="(#ppt_x)" calcmode="lin" valueType="num">
                                      <p:cBhvr>
                                        <p:cTn id="45" dur="1230" accel="100000" fill="hold">
                                          <p:stCondLst>
                                            <p:cond delay="770"/>
                                          </p:stCondLst>
                                        </p:cTn>
                                        <p:tgtEl>
                                          <p:spTgt spid="20"/>
                                        </p:tgtEl>
                                        <p:attrNameLst>
                                          <p:attrName>ppt_x</p:attrName>
                                        </p:attrNameLst>
                                      </p:cBhvr>
                                    </p:anim>
                                    <p:set>
                                      <p:cBhvr>
                                        <p:cTn id="46" dur="770" fill="hold"/>
                                        <p:tgtEl>
                                          <p:spTgt spid="20"/>
                                        </p:tgtEl>
                                        <p:attrNameLst>
                                          <p:attrName>ppt_y</p:attrName>
                                        </p:attrNameLst>
                                      </p:cBhvr>
                                      <p:to>
                                        <p:strVal val="(#ppt_y+0.4)"/>
                                      </p:to>
                                    </p:set>
                                    <p:anim from="(#ppt_y+0.4)" to="(#ppt_y)" calcmode="lin" valueType="num">
                                      <p:cBhvr>
                                        <p:cTn id="47" dur="1230" accel="100000" fill="hold">
                                          <p:stCondLst>
                                            <p:cond delay="770"/>
                                          </p:stCondLst>
                                        </p:cTn>
                                        <p:tgtEl>
                                          <p:spTgt spid="20"/>
                                        </p:tgtEl>
                                        <p:attrNameLst>
                                          <p:attrName>ppt_y</p:attrName>
                                        </p:attrNameLst>
                                      </p:cBhvr>
                                    </p:anim>
                                  </p:childTnLst>
                                </p:cTn>
                              </p:par>
                              <p:par>
                                <p:cTn id="48" presetID="51"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770" decel="100000"/>
                                        <p:tgtEl>
                                          <p:spTgt spid="18"/>
                                        </p:tgtEl>
                                      </p:cBhvr>
                                    </p:animEffect>
                                    <p:animScale>
                                      <p:cBhvr>
                                        <p:cTn id="51" dur="770" decel="100000"/>
                                        <p:tgtEl>
                                          <p:spTgt spid="18"/>
                                        </p:tgtEl>
                                      </p:cBhvr>
                                      <p:from x="10000" y="10000"/>
                                      <p:to x="200000" y="450000"/>
                                    </p:animScale>
                                    <p:animScale>
                                      <p:cBhvr>
                                        <p:cTn id="52" dur="1230" accel="100000" fill="hold">
                                          <p:stCondLst>
                                            <p:cond delay="770"/>
                                          </p:stCondLst>
                                        </p:cTn>
                                        <p:tgtEl>
                                          <p:spTgt spid="18"/>
                                        </p:tgtEl>
                                      </p:cBhvr>
                                      <p:from x="200000" y="450000"/>
                                      <p:to x="100000" y="100000"/>
                                    </p:animScale>
                                    <p:set>
                                      <p:cBhvr>
                                        <p:cTn id="53" dur="770" fill="hold"/>
                                        <p:tgtEl>
                                          <p:spTgt spid="18"/>
                                        </p:tgtEl>
                                        <p:attrNameLst>
                                          <p:attrName>ppt_x</p:attrName>
                                        </p:attrNameLst>
                                      </p:cBhvr>
                                      <p:to>
                                        <p:strVal val="(0.5)"/>
                                      </p:to>
                                    </p:set>
                                    <p:anim from="(0.5)" to="(#ppt_x)" calcmode="lin" valueType="num">
                                      <p:cBhvr>
                                        <p:cTn id="54" dur="1230" accel="100000" fill="hold">
                                          <p:stCondLst>
                                            <p:cond delay="770"/>
                                          </p:stCondLst>
                                        </p:cTn>
                                        <p:tgtEl>
                                          <p:spTgt spid="18"/>
                                        </p:tgtEl>
                                        <p:attrNameLst>
                                          <p:attrName>ppt_x</p:attrName>
                                        </p:attrNameLst>
                                      </p:cBhvr>
                                    </p:anim>
                                    <p:set>
                                      <p:cBhvr>
                                        <p:cTn id="55" dur="770" fill="hold"/>
                                        <p:tgtEl>
                                          <p:spTgt spid="18"/>
                                        </p:tgtEl>
                                        <p:attrNameLst>
                                          <p:attrName>ppt_y</p:attrName>
                                        </p:attrNameLst>
                                      </p:cBhvr>
                                      <p:to>
                                        <p:strVal val="(#ppt_y+0.4)"/>
                                      </p:to>
                                    </p:set>
                                    <p:anim from="(#ppt_y+0.4)" to="(#ppt_y)" calcmode="lin" valueType="num">
                                      <p:cBhvr>
                                        <p:cTn id="56" dur="1230" accel="100000" fill="hold">
                                          <p:stCondLst>
                                            <p:cond delay="770"/>
                                          </p:stCondLst>
                                        </p:cTn>
                                        <p:tgtEl>
                                          <p:spTgt spid="18"/>
                                        </p:tgtEl>
                                        <p:attrNameLst>
                                          <p:attrName>ppt_y</p:attrName>
                                        </p:attrNameLst>
                                      </p:cBhvr>
                                    </p:anim>
                                  </p:childTnLst>
                                </p:cTn>
                              </p:par>
                            </p:childTnLst>
                          </p:cTn>
                        </p:par>
                        <p:par>
                          <p:cTn id="57" fill="hold">
                            <p:stCondLst>
                              <p:cond delay="8500"/>
                            </p:stCondLst>
                            <p:childTnLst>
                              <p:par>
                                <p:cTn id="58" presetID="49" presetClass="entr" presetSubtype="0" decel="10000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 calcmode="lin" valueType="num">
                                      <p:cBhvr>
                                        <p:cTn id="62" dur="500" fill="hold"/>
                                        <p:tgtEl>
                                          <p:spTgt spid="16"/>
                                        </p:tgtEl>
                                        <p:attrNameLst>
                                          <p:attrName>style.rotation</p:attrName>
                                        </p:attrNameLst>
                                      </p:cBhvr>
                                      <p:tavLst>
                                        <p:tav tm="0">
                                          <p:val>
                                            <p:fltVal val="360"/>
                                          </p:val>
                                        </p:tav>
                                        <p:tav tm="100000">
                                          <p:val>
                                            <p:fltVal val="0"/>
                                          </p:val>
                                        </p:tav>
                                      </p:tavLst>
                                    </p:anim>
                                    <p:animEffect transition="in" filter="fade">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28600" y="304800"/>
            <a:ext cx="861060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6" name="Таблица 5"/>
          <p:cNvGraphicFramePr>
            <a:graphicFrameLocks noGrp="1"/>
          </p:cNvGraphicFramePr>
          <p:nvPr/>
        </p:nvGraphicFramePr>
        <p:xfrm>
          <a:off x="2438400" y="1524000"/>
          <a:ext cx="5786478" cy="4536314"/>
        </p:xfrm>
        <a:graphic>
          <a:graphicData uri="http://schemas.openxmlformats.org/drawingml/2006/table">
            <a:tbl>
              <a:tblPr firstRow="1" bandRow="1">
                <a:tableStyleId>{D7AC3CCA-C797-4891-BE02-D94E43425B78}</a:tableStyleId>
              </a:tblPr>
              <a:tblGrid>
                <a:gridCol w="1371600"/>
                <a:gridCol w="1371600"/>
                <a:gridCol w="3043278"/>
              </a:tblGrid>
              <a:tr h="1125149">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blipFill>
                      <a:blip r:embed="rId2"/>
                      <a:tile tx="0" ty="0" sx="100000" sy="100000" flip="none" algn="tl"/>
                    </a:blipFill>
                  </a:tcPr>
                </a:tc>
              </a:tr>
              <a:tr h="1160867">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blipFill>
                      <a:blip r:embed="rId2"/>
                      <a:tile tx="0" ty="0" sx="100000" sy="100000" flip="none" algn="tl"/>
                    </a:blipFill>
                  </a:tcPr>
                </a:tc>
              </a:tr>
              <a:tr h="1125149">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blipFill>
                      <a:blip r:embed="rId2"/>
                      <a:tile tx="0" ty="0" sx="100000" sy="100000" flip="none" algn="tl"/>
                    </a:blipFill>
                  </a:tcPr>
                </a:tc>
              </a:tr>
              <a:tr h="1125149">
                <a:tc>
                  <a:txBody>
                    <a:bodyPr/>
                    <a:lstStyle/>
                    <a:p>
                      <a:endParaRPr lang="ru-RU"/>
                    </a:p>
                  </a:txBody>
                  <a:tcPr>
                    <a:cell3D prstMaterial="dkEdge">
                      <a:bevel prst="slope"/>
                      <a:lightRig rig="flood" dir="t"/>
                    </a:cell3D>
                  </a:tcPr>
                </a:tc>
                <a:tc>
                  <a:txBody>
                    <a:bodyPr/>
                    <a:lstStyle/>
                    <a:p>
                      <a:endParaRPr lang="ru-RU" dirty="0"/>
                    </a:p>
                  </a:txBody>
                  <a:tcPr>
                    <a:cell3D prstMaterial="dkEdge">
                      <a:bevel prst="slope"/>
                      <a:lightRig rig="flood" dir="t"/>
                    </a:cell3D>
                  </a:tcPr>
                </a:tc>
                <a:tc>
                  <a:txBody>
                    <a:bodyPr/>
                    <a:lstStyle/>
                    <a:p>
                      <a:endParaRPr lang="ru-RU" dirty="0"/>
                    </a:p>
                  </a:txBody>
                  <a:tcPr>
                    <a:cell3D prstMaterial="dkEdge">
                      <a:bevel prst="slope"/>
                      <a:lightRig rig="flood" dir="t"/>
                    </a:cell3D>
                    <a:blipFill>
                      <a:blip r:embed="rId2"/>
                      <a:tile tx="0" ty="0" sx="100000" sy="100000" flip="none" algn="tl"/>
                    </a:blipFill>
                  </a:tcPr>
                </a:tc>
              </a:tr>
            </a:tbl>
          </a:graphicData>
        </a:graphic>
      </p:graphicFrame>
      <p:grpSp>
        <p:nvGrpSpPr>
          <p:cNvPr id="33" name="Группа 32"/>
          <p:cNvGrpSpPr/>
          <p:nvPr/>
        </p:nvGrpSpPr>
        <p:grpSpPr>
          <a:xfrm>
            <a:off x="5715000" y="4038600"/>
            <a:ext cx="785818" cy="698505"/>
            <a:chOff x="4953000" y="3581400"/>
            <a:chExt cx="785818" cy="698505"/>
          </a:xfrm>
        </p:grpSpPr>
        <p:pic>
          <p:nvPicPr>
            <p:cNvPr id="19" name="Picture 2"/>
            <p:cNvPicPr>
              <a:picLocks noChangeAspect="1" noChangeArrowheads="1"/>
            </p:cNvPicPr>
            <p:nvPr/>
          </p:nvPicPr>
          <p:blipFill>
            <a:blip r:embed="rId3" cstate="print"/>
            <a:srcRect/>
            <a:stretch>
              <a:fillRect/>
            </a:stretch>
          </p:blipFill>
          <p:spPr bwMode="auto">
            <a:xfrm>
              <a:off x="4953000" y="3581400"/>
              <a:ext cx="785818" cy="698505"/>
            </a:xfrm>
            <a:prstGeom prst="ellipse">
              <a:avLst/>
            </a:prstGeom>
            <a:ln>
              <a:noFill/>
            </a:ln>
            <a:effectLst>
              <a:softEdge rad="112500"/>
            </a:effectLst>
          </p:spPr>
        </p:pic>
        <p:sp>
          <p:nvSpPr>
            <p:cNvPr id="20" name="TextBox 19"/>
            <p:cNvSpPr txBox="1"/>
            <p:nvPr/>
          </p:nvSpPr>
          <p:spPr>
            <a:xfrm>
              <a:off x="5181600" y="3657600"/>
              <a:ext cx="428628" cy="410369"/>
            </a:xfrm>
            <a:prstGeom prst="rect">
              <a:avLst/>
            </a:prstGeom>
            <a:noFill/>
          </p:spPr>
          <p:txBody>
            <a:bodyPr wrap="square" rtlCol="0">
              <a:spAutoFit/>
            </a:bodyPr>
            <a:lstStyle/>
            <a:p>
              <a:r>
                <a:rPr lang="ru-RU" sz="2400" b="1" dirty="0" smtClean="0">
                  <a:solidFill>
                    <a:schemeClr val="bg1"/>
                  </a:solidFill>
                  <a:effectLst>
                    <a:outerShdw blurRad="38100" dist="38100" dir="2700000" algn="tl">
                      <a:srgbClr val="000000">
                        <a:alpha val="43137"/>
                      </a:srgbClr>
                    </a:outerShdw>
                  </a:effectLst>
                </a:rPr>
                <a:t>В</a:t>
              </a:r>
              <a:endParaRPr lang="ru-RU" sz="2400" b="1" dirty="0">
                <a:solidFill>
                  <a:schemeClr val="bg1"/>
                </a:solidFill>
                <a:effectLst>
                  <a:outerShdw blurRad="38100" dist="38100" dir="2700000" algn="tl">
                    <a:srgbClr val="000000">
                      <a:alpha val="43137"/>
                    </a:srgbClr>
                  </a:outerShdw>
                </a:effectLst>
              </a:endParaRPr>
            </a:p>
          </p:txBody>
        </p:sp>
      </p:grpSp>
      <p:grpSp>
        <p:nvGrpSpPr>
          <p:cNvPr id="36" name="Группа 35"/>
          <p:cNvGrpSpPr/>
          <p:nvPr/>
        </p:nvGrpSpPr>
        <p:grpSpPr>
          <a:xfrm>
            <a:off x="5486400" y="1600200"/>
            <a:ext cx="857256" cy="785818"/>
            <a:chOff x="5486400" y="1600200"/>
            <a:chExt cx="857256" cy="785818"/>
          </a:xfrm>
        </p:grpSpPr>
        <p:pic>
          <p:nvPicPr>
            <p:cNvPr id="22" name="Picture 2"/>
            <p:cNvPicPr>
              <a:picLocks noChangeAspect="1" noChangeArrowheads="1"/>
            </p:cNvPicPr>
            <p:nvPr/>
          </p:nvPicPr>
          <p:blipFill>
            <a:blip r:embed="rId3" cstate="print"/>
            <a:srcRect/>
            <a:stretch>
              <a:fillRect/>
            </a:stretch>
          </p:blipFill>
          <p:spPr bwMode="auto">
            <a:xfrm>
              <a:off x="5486400" y="1600200"/>
              <a:ext cx="857256" cy="785818"/>
            </a:xfrm>
            <a:prstGeom prst="ellipse">
              <a:avLst/>
            </a:prstGeom>
            <a:ln>
              <a:noFill/>
            </a:ln>
            <a:effectLst>
              <a:softEdge rad="112500"/>
            </a:effectLst>
          </p:spPr>
        </p:pic>
        <p:sp>
          <p:nvSpPr>
            <p:cNvPr id="23" name="TextBox 22"/>
            <p:cNvSpPr txBox="1"/>
            <p:nvPr/>
          </p:nvSpPr>
          <p:spPr>
            <a:xfrm>
              <a:off x="5715000" y="1752600"/>
              <a:ext cx="357190" cy="461665"/>
            </a:xfrm>
            <a:prstGeom prst="rect">
              <a:avLst/>
            </a:prstGeom>
            <a:noFill/>
          </p:spPr>
          <p:txBody>
            <a:bodyPr wrap="square" rtlCol="0">
              <a:spAutoFit/>
            </a:bodyPr>
            <a:lstStyle/>
            <a:p>
              <a:r>
                <a:rPr lang="en-US" sz="2400" b="1" dirty="0" smtClean="0">
                  <a:solidFill>
                    <a:schemeClr val="bg1"/>
                  </a:solidFill>
                  <a:effectLst>
                    <a:outerShdw blurRad="38100" dist="38100" dir="2700000" algn="tl">
                      <a:srgbClr val="000000">
                        <a:alpha val="43137"/>
                      </a:srgbClr>
                    </a:outerShdw>
                  </a:effectLst>
                </a:rPr>
                <a:t>0</a:t>
              </a:r>
              <a:endParaRPr lang="ru-RU" sz="2400" b="1" dirty="0">
                <a:solidFill>
                  <a:schemeClr val="bg1"/>
                </a:solidFill>
                <a:effectLst>
                  <a:outerShdw blurRad="38100" dist="38100" dir="2700000" algn="tl">
                    <a:srgbClr val="000000">
                      <a:alpha val="43137"/>
                    </a:srgbClr>
                  </a:outerShdw>
                </a:effectLst>
              </a:endParaRPr>
            </a:p>
          </p:txBody>
        </p:sp>
      </p:grpSp>
      <p:grpSp>
        <p:nvGrpSpPr>
          <p:cNvPr id="32" name="Группа 31"/>
          <p:cNvGrpSpPr/>
          <p:nvPr/>
        </p:nvGrpSpPr>
        <p:grpSpPr>
          <a:xfrm>
            <a:off x="5562600" y="2819400"/>
            <a:ext cx="785818" cy="714380"/>
            <a:chOff x="4876800" y="2362200"/>
            <a:chExt cx="785818" cy="714380"/>
          </a:xfrm>
        </p:grpSpPr>
        <p:pic>
          <p:nvPicPr>
            <p:cNvPr id="25" name="Picture 2"/>
            <p:cNvPicPr>
              <a:picLocks noChangeAspect="1" noChangeArrowheads="1"/>
            </p:cNvPicPr>
            <p:nvPr/>
          </p:nvPicPr>
          <p:blipFill>
            <a:blip r:embed="rId3" cstate="print"/>
            <a:srcRect/>
            <a:stretch>
              <a:fillRect/>
            </a:stretch>
          </p:blipFill>
          <p:spPr bwMode="auto">
            <a:xfrm>
              <a:off x="4876800" y="2362200"/>
              <a:ext cx="785818" cy="714380"/>
            </a:xfrm>
            <a:prstGeom prst="ellipse">
              <a:avLst/>
            </a:prstGeom>
            <a:ln>
              <a:noFill/>
            </a:ln>
            <a:effectLst>
              <a:softEdge rad="112500"/>
            </a:effectLst>
          </p:spPr>
        </p:pic>
        <p:sp>
          <p:nvSpPr>
            <p:cNvPr id="26" name="TextBox 25"/>
            <p:cNvSpPr txBox="1"/>
            <p:nvPr/>
          </p:nvSpPr>
          <p:spPr>
            <a:xfrm>
              <a:off x="5105400" y="2438400"/>
              <a:ext cx="357190" cy="461665"/>
            </a:xfrm>
            <a:prstGeom prst="rect">
              <a:avLst/>
            </a:prstGeom>
            <a:noFill/>
          </p:spPr>
          <p:txBody>
            <a:bodyPr wrap="square" rtlCol="0">
              <a:spAutoFit/>
            </a:bodyPr>
            <a:lstStyle/>
            <a:p>
              <a:r>
                <a:rPr lang="ru-RU" sz="2400" b="1" dirty="0" smtClean="0">
                  <a:solidFill>
                    <a:schemeClr val="bg1"/>
                  </a:solidFill>
                  <a:effectLst>
                    <a:outerShdw blurRad="38100" dist="38100" dir="2700000" algn="tl">
                      <a:srgbClr val="000000">
                        <a:alpha val="43137"/>
                      </a:srgbClr>
                    </a:outerShdw>
                  </a:effectLst>
                </a:rPr>
                <a:t>А</a:t>
              </a:r>
              <a:endParaRPr lang="ru-RU" sz="2400" b="1" dirty="0">
                <a:solidFill>
                  <a:schemeClr val="bg1"/>
                </a:solidFill>
                <a:effectLst>
                  <a:outerShdw blurRad="38100" dist="38100" dir="2700000" algn="tl">
                    <a:srgbClr val="000000">
                      <a:alpha val="43137"/>
                    </a:srgbClr>
                  </a:outerShdw>
                </a:effectLst>
              </a:endParaRPr>
            </a:p>
          </p:txBody>
        </p:sp>
      </p:grpSp>
      <p:grpSp>
        <p:nvGrpSpPr>
          <p:cNvPr id="34" name="Группа 33"/>
          <p:cNvGrpSpPr/>
          <p:nvPr/>
        </p:nvGrpSpPr>
        <p:grpSpPr>
          <a:xfrm>
            <a:off x="5638800" y="5105400"/>
            <a:ext cx="1000132" cy="785818"/>
            <a:chOff x="4876800" y="4648200"/>
            <a:chExt cx="1000132" cy="785818"/>
          </a:xfrm>
        </p:grpSpPr>
        <p:pic>
          <p:nvPicPr>
            <p:cNvPr id="28" name="Picture 2"/>
            <p:cNvPicPr>
              <a:picLocks noChangeAspect="1" noChangeArrowheads="1"/>
            </p:cNvPicPr>
            <p:nvPr/>
          </p:nvPicPr>
          <p:blipFill>
            <a:blip r:embed="rId3" cstate="print"/>
            <a:srcRect/>
            <a:stretch>
              <a:fillRect/>
            </a:stretch>
          </p:blipFill>
          <p:spPr bwMode="auto">
            <a:xfrm>
              <a:off x="4876800" y="4648200"/>
              <a:ext cx="1000132" cy="785818"/>
            </a:xfrm>
            <a:prstGeom prst="ellipse">
              <a:avLst/>
            </a:prstGeom>
            <a:ln>
              <a:noFill/>
            </a:ln>
            <a:effectLst>
              <a:softEdge rad="112500"/>
            </a:effectLst>
          </p:spPr>
        </p:pic>
        <p:sp>
          <p:nvSpPr>
            <p:cNvPr id="29" name="TextBox 28"/>
            <p:cNvSpPr txBox="1"/>
            <p:nvPr/>
          </p:nvSpPr>
          <p:spPr>
            <a:xfrm>
              <a:off x="5105400" y="4800600"/>
              <a:ext cx="714380" cy="461665"/>
            </a:xfrm>
            <a:prstGeom prst="rect">
              <a:avLst/>
            </a:prstGeom>
            <a:noFill/>
          </p:spPr>
          <p:txBody>
            <a:bodyPr wrap="square" rtlCol="0">
              <a:spAutoFit/>
            </a:bodyPr>
            <a:lstStyle/>
            <a:p>
              <a:r>
                <a:rPr lang="ru-RU" sz="2400" b="1" dirty="0" smtClean="0">
                  <a:solidFill>
                    <a:schemeClr val="bg1"/>
                  </a:solidFill>
                  <a:effectLst>
                    <a:outerShdw blurRad="38100" dist="38100" dir="2700000" algn="tl">
                      <a:srgbClr val="000000">
                        <a:alpha val="43137"/>
                      </a:srgbClr>
                    </a:outerShdw>
                  </a:effectLst>
                </a:rPr>
                <a:t>АВ</a:t>
              </a:r>
              <a:endParaRPr lang="ru-RU" sz="2400" b="1" dirty="0">
                <a:solidFill>
                  <a:schemeClr val="bg1"/>
                </a:solidFill>
                <a:effectLst>
                  <a:outerShdw blurRad="38100" dist="38100" dir="2700000" algn="tl">
                    <a:srgbClr val="000000">
                      <a:alpha val="43137"/>
                    </a:srgbClr>
                  </a:outerShdw>
                </a:effectLst>
              </a:endParaRPr>
            </a:p>
          </p:txBody>
        </p:sp>
      </p:grpSp>
      <p:sp>
        <p:nvSpPr>
          <p:cNvPr id="7" name="Овал 6"/>
          <p:cNvSpPr/>
          <p:nvPr/>
        </p:nvSpPr>
        <p:spPr>
          <a:xfrm>
            <a:off x="2667000" y="1676400"/>
            <a:ext cx="785818" cy="642942"/>
          </a:xfrm>
          <a:prstGeom prst="ellipse">
            <a:avLst/>
          </a:prstGeom>
          <a:solidFill>
            <a:srgbClr val="C00000"/>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2819400" y="4038600"/>
            <a:ext cx="785818" cy="642942"/>
          </a:xfrm>
          <a:prstGeom prst="ellipse">
            <a:avLst/>
          </a:prstGeom>
          <a:solidFill>
            <a:srgbClr val="C00000"/>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4038600" y="1676400"/>
            <a:ext cx="785818" cy="642942"/>
          </a:xfrm>
          <a:prstGeom prst="ellipse">
            <a:avLst/>
          </a:prstGeom>
          <a:solidFill>
            <a:srgbClr val="00B0F0"/>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4038600" y="2819400"/>
            <a:ext cx="785818" cy="714380"/>
          </a:xfrm>
          <a:prstGeom prst="ellipse">
            <a:avLst/>
          </a:prstGeom>
          <a:solidFill>
            <a:srgbClr val="00B0F0"/>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Picture 3"/>
          <p:cNvPicPr>
            <a:picLocks noChangeAspect="1" noChangeArrowheads="1"/>
          </p:cNvPicPr>
          <p:nvPr/>
        </p:nvPicPr>
        <p:blipFill>
          <a:blip r:embed="rId4" cstate="print"/>
          <a:srcRect/>
          <a:stretch>
            <a:fillRect/>
          </a:stretch>
        </p:blipFill>
        <p:spPr bwMode="auto">
          <a:xfrm>
            <a:off x="3886200" y="3886200"/>
            <a:ext cx="1000132" cy="857256"/>
          </a:xfrm>
          <a:prstGeom prst="ellipse">
            <a:avLst/>
          </a:prstGeom>
          <a:ln>
            <a:noFill/>
          </a:ln>
          <a:effectLst>
            <a:softEdge rad="112500"/>
          </a:effectLst>
        </p:spPr>
      </p:pic>
      <p:pic>
        <p:nvPicPr>
          <p:cNvPr id="17" name="Picture 4"/>
          <p:cNvPicPr>
            <a:picLocks noChangeAspect="1" noChangeArrowheads="1"/>
          </p:cNvPicPr>
          <p:nvPr/>
        </p:nvPicPr>
        <p:blipFill>
          <a:blip r:embed="rId5" cstate="print"/>
          <a:srcRect/>
          <a:stretch>
            <a:fillRect/>
          </a:stretch>
        </p:blipFill>
        <p:spPr bwMode="auto">
          <a:xfrm>
            <a:off x="4038600" y="5105400"/>
            <a:ext cx="928694" cy="785818"/>
          </a:xfrm>
          <a:prstGeom prst="ellipse">
            <a:avLst/>
          </a:prstGeom>
          <a:ln>
            <a:noFill/>
          </a:ln>
          <a:effectLst>
            <a:softEdge rad="112500"/>
          </a:effectLst>
        </p:spPr>
      </p:pic>
      <p:pic>
        <p:nvPicPr>
          <p:cNvPr id="18" name="Picture 5"/>
          <p:cNvPicPr>
            <a:picLocks noChangeAspect="1" noChangeArrowheads="1"/>
          </p:cNvPicPr>
          <p:nvPr/>
        </p:nvPicPr>
        <p:blipFill>
          <a:blip r:embed="rId6" cstate="print"/>
          <a:srcRect/>
          <a:stretch>
            <a:fillRect/>
          </a:stretch>
        </p:blipFill>
        <p:spPr bwMode="auto">
          <a:xfrm>
            <a:off x="2743200" y="5105400"/>
            <a:ext cx="928694" cy="785813"/>
          </a:xfrm>
          <a:prstGeom prst="ellipse">
            <a:avLst/>
          </a:prstGeom>
          <a:ln>
            <a:noFill/>
          </a:ln>
          <a:effectLst>
            <a:softEdge rad="112500"/>
          </a:effectLst>
        </p:spPr>
      </p:pic>
      <p:sp>
        <p:nvSpPr>
          <p:cNvPr id="21" name="TextBox 20"/>
          <p:cNvSpPr txBox="1"/>
          <p:nvPr/>
        </p:nvSpPr>
        <p:spPr>
          <a:xfrm>
            <a:off x="6934200" y="3962400"/>
            <a:ext cx="857256" cy="574516"/>
          </a:xfrm>
          <a:prstGeom prst="rect">
            <a:avLst/>
          </a:prstGeom>
          <a:noFill/>
        </p:spPr>
        <p:txBody>
          <a:bodyPr wrap="square" rtlCol="0">
            <a:spAutoFit/>
          </a:bodyPr>
          <a:lstStyle/>
          <a:p>
            <a:r>
              <a:rPr lang="en-US" sz="3600" b="1" dirty="0" smtClean="0">
                <a:solidFill>
                  <a:srgbClr val="C00000"/>
                </a:solidFill>
                <a:effectLst>
                  <a:outerShdw blurRad="38100" dist="38100" dir="2700000" algn="tl">
                    <a:srgbClr val="000000">
                      <a:alpha val="43137"/>
                    </a:srgbClr>
                  </a:outerShdw>
                </a:effectLst>
              </a:rPr>
              <a:t>á</a:t>
            </a:r>
            <a:endParaRPr lang="ru-RU" sz="3600" b="1" dirty="0">
              <a:solidFill>
                <a:srgbClr val="C00000"/>
              </a:solidFill>
              <a:effectLst>
                <a:outerShdw blurRad="38100" dist="38100" dir="2700000" algn="tl">
                  <a:srgbClr val="000000">
                    <a:alpha val="43137"/>
                  </a:srgbClr>
                </a:outerShdw>
              </a:effectLst>
            </a:endParaRPr>
          </a:p>
        </p:txBody>
      </p:sp>
      <p:sp>
        <p:nvSpPr>
          <p:cNvPr id="24" name="TextBox 23"/>
          <p:cNvSpPr txBox="1"/>
          <p:nvPr/>
        </p:nvSpPr>
        <p:spPr>
          <a:xfrm>
            <a:off x="6781800" y="1676400"/>
            <a:ext cx="1143008" cy="584775"/>
          </a:xfrm>
          <a:prstGeom prst="rect">
            <a:avLst/>
          </a:prstGeom>
          <a:noFill/>
        </p:spPr>
        <p:txBody>
          <a:bodyPr wrap="square" rtlCol="0">
            <a:spAutoFit/>
          </a:bodyPr>
          <a:lstStyle/>
          <a:p>
            <a:r>
              <a:rPr lang="en-US" sz="3200" b="1" dirty="0" err="1" smtClean="0">
                <a:solidFill>
                  <a:srgbClr val="C00000"/>
                </a:solidFill>
                <a:effectLst>
                  <a:outerShdw blurRad="38100" dist="38100" dir="2700000" algn="tl">
                    <a:srgbClr val="000000">
                      <a:alpha val="43137"/>
                    </a:srgbClr>
                  </a:outerShdw>
                </a:effectLst>
              </a:rPr>
              <a:t>àß</a:t>
            </a:r>
            <a:endParaRPr lang="ru-RU" sz="3200" b="1" dirty="0">
              <a:solidFill>
                <a:srgbClr val="C00000"/>
              </a:solidFill>
              <a:effectLst>
                <a:outerShdw blurRad="38100" dist="38100" dir="2700000" algn="tl">
                  <a:srgbClr val="000000">
                    <a:alpha val="43137"/>
                  </a:srgbClr>
                </a:outerShdw>
              </a:effectLst>
            </a:endParaRPr>
          </a:p>
        </p:txBody>
      </p:sp>
      <p:sp>
        <p:nvSpPr>
          <p:cNvPr id="27" name="TextBox 26"/>
          <p:cNvSpPr txBox="1"/>
          <p:nvPr/>
        </p:nvSpPr>
        <p:spPr>
          <a:xfrm>
            <a:off x="7010400" y="2819400"/>
            <a:ext cx="642942" cy="646331"/>
          </a:xfrm>
          <a:prstGeom prst="rect">
            <a:avLst/>
          </a:prstGeom>
          <a:noFill/>
        </p:spPr>
        <p:txBody>
          <a:bodyPr wrap="square" rtlCol="0">
            <a:spAutoFit/>
          </a:bodyPr>
          <a:lstStyle/>
          <a:p>
            <a:r>
              <a:rPr lang="en-US" sz="3600" b="1" dirty="0" smtClean="0">
                <a:solidFill>
                  <a:srgbClr val="C00000"/>
                </a:solidFill>
                <a:effectLst>
                  <a:outerShdw blurRad="38100" dist="38100" dir="2700000" algn="tl">
                    <a:srgbClr val="000000">
                      <a:alpha val="43137"/>
                    </a:srgbClr>
                  </a:outerShdw>
                </a:effectLst>
              </a:rPr>
              <a:t>ß</a:t>
            </a:r>
            <a:endParaRPr lang="ru-RU" sz="3600" b="1" dirty="0">
              <a:solidFill>
                <a:srgbClr val="C00000"/>
              </a:solidFill>
              <a:effectLst>
                <a:outerShdw blurRad="38100" dist="38100" dir="2700000" algn="tl">
                  <a:srgbClr val="000000">
                    <a:alpha val="43137"/>
                  </a:srgbClr>
                </a:outerShdw>
              </a:effectLst>
            </a:endParaRPr>
          </a:p>
        </p:txBody>
      </p:sp>
      <p:sp>
        <p:nvSpPr>
          <p:cNvPr id="30" name="TextBox 29"/>
          <p:cNvSpPr txBox="1"/>
          <p:nvPr/>
        </p:nvSpPr>
        <p:spPr>
          <a:xfrm>
            <a:off x="7086600" y="5105400"/>
            <a:ext cx="714380" cy="584775"/>
          </a:xfrm>
          <a:prstGeom prst="rect">
            <a:avLst/>
          </a:prstGeom>
          <a:noFill/>
        </p:spPr>
        <p:txBody>
          <a:bodyPr wrap="square" rtlCol="0">
            <a:spAutoFit/>
          </a:bodyPr>
          <a:lstStyle/>
          <a:p>
            <a:r>
              <a:rPr lang="ru-RU" sz="3200" b="1" dirty="0" smtClean="0">
                <a:solidFill>
                  <a:srgbClr val="C00000"/>
                </a:solidFill>
                <a:effectLst>
                  <a:outerShdw blurRad="38100" dist="38100" dir="2700000" algn="tl">
                    <a:srgbClr val="000000">
                      <a:alpha val="43137"/>
                    </a:srgbClr>
                  </a:outerShdw>
                </a:effectLst>
              </a:rPr>
              <a:t>0</a:t>
            </a:r>
            <a:endParaRPr lang="ru-RU" sz="3200" b="1" dirty="0">
              <a:solidFill>
                <a:srgbClr val="C00000"/>
              </a:solidFill>
              <a:effectLst>
                <a:outerShdw blurRad="38100" dist="38100" dir="2700000" algn="tl">
                  <a:srgbClr val="000000">
                    <a:alpha val="43137"/>
                  </a:srgbClr>
                </a:outerShdw>
              </a:effectLst>
            </a:endParaRPr>
          </a:p>
        </p:txBody>
      </p:sp>
      <p:pic>
        <p:nvPicPr>
          <p:cNvPr id="35" name="Picture 2"/>
          <p:cNvPicPr>
            <a:picLocks noChangeAspect="1" noChangeArrowheads="1"/>
          </p:cNvPicPr>
          <p:nvPr/>
        </p:nvPicPr>
        <p:blipFill>
          <a:blip r:embed="rId7" cstate="print">
            <a:clrChange>
              <a:clrFrom>
                <a:srgbClr val="C6E3A0"/>
              </a:clrFrom>
              <a:clrTo>
                <a:srgbClr val="C6E3A0">
                  <a:alpha val="0"/>
                </a:srgbClr>
              </a:clrTo>
            </a:clrChange>
          </a:blip>
          <a:srcRect/>
          <a:stretch>
            <a:fillRect/>
          </a:stretch>
        </p:blipFill>
        <p:spPr bwMode="auto">
          <a:xfrm>
            <a:off x="2590800" y="2743200"/>
            <a:ext cx="1000132" cy="880702"/>
          </a:xfrm>
          <a:prstGeom prst="ellipse">
            <a:avLst/>
          </a:prstGeom>
          <a:ln>
            <a:noFill/>
          </a:ln>
          <a:effectLst>
            <a:softEdge rad="112500"/>
          </a:effectLst>
        </p:spPr>
      </p:pic>
      <p:sp>
        <p:nvSpPr>
          <p:cNvPr id="38" name="Прямоугольник 37"/>
          <p:cNvSpPr/>
          <p:nvPr/>
        </p:nvSpPr>
        <p:spPr>
          <a:xfrm>
            <a:off x="1192740" y="533400"/>
            <a:ext cx="6150210" cy="923330"/>
          </a:xfrm>
          <a:prstGeom prst="rect">
            <a:avLst/>
          </a:prstGeom>
          <a:noFill/>
        </p:spPr>
        <p:txBody>
          <a:bodyPr wrap="none" lIns="91440" tIns="45720" rIns="91440" bIns="45720">
            <a:prstTxWarp prst="textWave2">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chemeClr val="bg2">
                    <a:lumMod val="50000"/>
                  </a:schemeClr>
                </a:solidFill>
                <a:effectLst>
                  <a:outerShdw blurRad="50800" dist="39000" dir="5460000" algn="tl">
                    <a:srgbClr val="000000">
                      <a:alpha val="38000"/>
                    </a:srgbClr>
                  </a:outerShdw>
                </a:effectLst>
              </a:rPr>
              <a:t>Результаты анализа</a:t>
            </a:r>
            <a:endParaRPr lang="ru-RU" sz="5400" b="1" cap="none" spc="0" dirty="0">
              <a:ln w="11430"/>
              <a:solidFill>
                <a:schemeClr val="bg2">
                  <a:lumMod val="50000"/>
                </a:schemeClr>
              </a:solidFill>
              <a:effectLst>
                <a:outerShdw blurRad="50800" dist="39000" dir="5460000" algn="tl">
                  <a:srgbClr val="000000">
                    <a:alpha val="38000"/>
                  </a:srgbClr>
                </a:outerShdw>
              </a:effectLst>
            </a:endParaRPr>
          </a:p>
        </p:txBody>
      </p:sp>
      <p:sp>
        <p:nvSpPr>
          <p:cNvPr id="39" name="Прямоугольник 38"/>
          <p:cNvSpPr/>
          <p:nvPr/>
        </p:nvSpPr>
        <p:spPr>
          <a:xfrm rot="20081572">
            <a:off x="177921" y="2212183"/>
            <a:ext cx="2461187" cy="1384995"/>
          </a:xfrm>
          <a:prstGeom prst="rect">
            <a:avLst/>
          </a:prstGeom>
          <a:noFill/>
        </p:spPr>
        <p:txBody>
          <a:bodyPr wrap="none" lIns="91440" tIns="45720" rIns="91440" bIns="45720">
            <a:prstTxWarp prst="textCan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dirty="0" err="1"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50800" dist="39000" dir="5460000" algn="tl">
                    <a:srgbClr val="000000">
                      <a:alpha val="38000"/>
                    </a:srgbClr>
                  </a:outerShdw>
                </a:effectLst>
              </a:rPr>
              <a:t>Аглютинация</a:t>
            </a:r>
            <a:r>
              <a:rPr lang="ru-RU" sz="2800" b="1"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50800" dist="39000" dir="5460000" algn="tl">
                    <a:srgbClr val="000000">
                      <a:alpha val="38000"/>
                    </a:srgbClr>
                  </a:outerShdw>
                </a:effectLst>
              </a:rPr>
              <a:t> -</a:t>
            </a:r>
          </a:p>
          <a:p>
            <a:pPr algn="ctr"/>
            <a:r>
              <a:rPr lang="ru-RU" sz="2800" b="1"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50800" dist="39000" dir="5460000" algn="tl">
                    <a:srgbClr val="000000">
                      <a:alpha val="38000"/>
                    </a:srgbClr>
                  </a:outerShdw>
                </a:effectLst>
              </a:rPr>
              <a:t>с</a:t>
            </a:r>
            <a:r>
              <a:rPr lang="ru-RU" sz="2800" b="1" cap="none" spc="0"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50800" dist="39000" dir="5460000" algn="tl">
                    <a:srgbClr val="000000">
                      <a:alpha val="38000"/>
                    </a:srgbClr>
                  </a:outerShdw>
                </a:effectLst>
              </a:rPr>
              <a:t>клеивание</a:t>
            </a:r>
          </a:p>
          <a:p>
            <a:pPr algn="ctr"/>
            <a:r>
              <a:rPr lang="ru-RU" sz="2800" b="1"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50800" dist="39000" dir="5460000" algn="tl">
                    <a:srgbClr val="000000">
                      <a:alpha val="38000"/>
                    </a:srgbClr>
                  </a:outerShdw>
                </a:effectLst>
              </a:rPr>
              <a:t>эритроцитов</a:t>
            </a:r>
            <a:endParaRPr lang="ru-RU" sz="2800" b="1" cap="none" spc="0" dirty="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50000" t="50000" r="50000" b="50000"/>
                </a:path>
                <a:tileRect/>
              </a:gradFill>
              <a:effectLst>
                <a:outerShdw blurRad="50800" dist="39000" dir="5460000" algn="tl">
                  <a:srgbClr val="000000">
                    <a:alpha val="38000"/>
                  </a:srgbClr>
                </a:outerShdw>
              </a:effectLst>
            </a:endParaRPr>
          </a:p>
        </p:txBody>
      </p:sp>
      <p:grpSp>
        <p:nvGrpSpPr>
          <p:cNvPr id="56" name="Группа 55"/>
          <p:cNvGrpSpPr/>
          <p:nvPr/>
        </p:nvGrpSpPr>
        <p:grpSpPr>
          <a:xfrm>
            <a:off x="1676400" y="3200400"/>
            <a:ext cx="2686929" cy="2260484"/>
            <a:chOff x="1704536" y="3200400"/>
            <a:chExt cx="2686929" cy="2260484"/>
          </a:xfrm>
        </p:grpSpPr>
        <p:cxnSp>
          <p:nvCxnSpPr>
            <p:cNvPr id="41" name="Прямая со стрелкой 40"/>
            <p:cNvCxnSpPr>
              <a:stCxn id="39" idx="2"/>
            </p:cNvCxnSpPr>
            <p:nvPr/>
          </p:nvCxnSpPr>
          <p:spPr>
            <a:xfrm rot="16200000" flipH="1">
              <a:off x="2617628" y="2617626"/>
              <a:ext cx="660282" cy="2486465"/>
            </a:xfrm>
            <a:prstGeom prst="straightConnector1">
              <a:avLst/>
            </a:prstGeom>
            <a:ln>
              <a:tailEnd type="arrow"/>
            </a:ln>
            <a:scene3d>
              <a:camera prst="orthographicFront"/>
              <a:lightRig rig="threePt" dir="t"/>
            </a:scene3d>
            <a:sp3d>
              <a:bevelT w="101600" prst="riblet"/>
            </a:sp3d>
          </p:spPr>
          <p:style>
            <a:lnRef idx="3">
              <a:schemeClr val="accent1"/>
            </a:lnRef>
            <a:fillRef idx="0">
              <a:schemeClr val="accent1"/>
            </a:fillRef>
            <a:effectRef idx="2">
              <a:schemeClr val="accent1"/>
            </a:effectRef>
            <a:fontRef idx="minor">
              <a:schemeClr val="tx1"/>
            </a:fontRef>
          </p:style>
        </p:cxnSp>
        <p:cxnSp>
          <p:nvCxnSpPr>
            <p:cNvPr id="42" name="Прямая со стрелкой 41"/>
            <p:cNvCxnSpPr>
              <a:stCxn id="39" idx="2"/>
            </p:cNvCxnSpPr>
            <p:nvPr/>
          </p:nvCxnSpPr>
          <p:spPr>
            <a:xfrm rot="16200000" flipH="1">
              <a:off x="2170391" y="3163609"/>
              <a:ext cx="1803284" cy="2638865"/>
            </a:xfrm>
            <a:prstGeom prst="straightConnector1">
              <a:avLst/>
            </a:prstGeom>
            <a:ln>
              <a:tailEnd type="arrow"/>
            </a:ln>
            <a:scene3d>
              <a:camera prst="orthographicFront"/>
              <a:lightRig rig="threePt" dir="t"/>
            </a:scene3d>
            <a:sp3d>
              <a:bevelT w="101600" prst="riblet"/>
            </a:sp3d>
          </p:spPr>
          <p:style>
            <a:lnRef idx="3">
              <a:schemeClr val="accent1"/>
            </a:lnRef>
            <a:fillRef idx="0">
              <a:schemeClr val="accent1"/>
            </a:fillRef>
            <a:effectRef idx="2">
              <a:schemeClr val="accent1"/>
            </a:effectRef>
            <a:fontRef idx="minor">
              <a:schemeClr val="tx1"/>
            </a:fontRef>
          </p:style>
        </p:cxnSp>
        <p:cxnSp>
          <p:nvCxnSpPr>
            <p:cNvPr id="45" name="Прямая со стрелкой 44"/>
            <p:cNvCxnSpPr>
              <a:stCxn id="39" idx="2"/>
            </p:cNvCxnSpPr>
            <p:nvPr/>
          </p:nvCxnSpPr>
          <p:spPr>
            <a:xfrm rot="16200000" flipH="1">
              <a:off x="1484591" y="3849409"/>
              <a:ext cx="1879484" cy="1343465"/>
            </a:xfrm>
            <a:prstGeom prst="straightConnector1">
              <a:avLst/>
            </a:prstGeom>
            <a:ln>
              <a:tailEnd type="arrow"/>
            </a:ln>
            <a:scene3d>
              <a:camera prst="orthographicFront"/>
              <a:lightRig rig="threePt" dir="t"/>
            </a:scene3d>
            <a:sp3d>
              <a:bevelT w="101600" prst="riblet"/>
            </a:sp3d>
          </p:spPr>
          <p:style>
            <a:lnRef idx="3">
              <a:schemeClr val="accent1"/>
            </a:lnRef>
            <a:fillRef idx="0">
              <a:schemeClr val="accent1"/>
            </a:fillRef>
            <a:effectRef idx="2">
              <a:schemeClr val="accent1"/>
            </a:effectRef>
            <a:fontRef idx="minor">
              <a:schemeClr val="tx1"/>
            </a:fontRef>
          </p:style>
        </p:cxnSp>
        <p:cxnSp>
          <p:nvCxnSpPr>
            <p:cNvPr id="48" name="Прямая со стрелкой 47"/>
            <p:cNvCxnSpPr>
              <a:stCxn id="39" idx="2"/>
            </p:cNvCxnSpPr>
            <p:nvPr/>
          </p:nvCxnSpPr>
          <p:spPr>
            <a:xfrm rot="5400000" flipH="1" flipV="1">
              <a:off x="2211110" y="2693826"/>
              <a:ext cx="330318" cy="1343465"/>
            </a:xfrm>
            <a:prstGeom prst="straightConnector1">
              <a:avLst/>
            </a:prstGeom>
            <a:ln>
              <a:tailEnd type="arrow"/>
            </a:ln>
            <a:scene3d>
              <a:camera prst="orthographicFront"/>
              <a:lightRig rig="threePt" dir="t"/>
            </a:scene3d>
            <a:sp3d>
              <a:bevelT w="101600" prst="riblet"/>
            </a:sp3d>
          </p:spPr>
          <p:style>
            <a:lnRef idx="3">
              <a:schemeClr val="accent1"/>
            </a:lnRef>
            <a:fillRef idx="0">
              <a:schemeClr val="accent1"/>
            </a:fillRef>
            <a:effectRef idx="2">
              <a:schemeClr val="accent1"/>
            </a:effectRef>
            <a:fontRef idx="minor">
              <a:schemeClr val="tx1"/>
            </a:fontRef>
          </p:style>
        </p:cxnSp>
      </p:gr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2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2000"/>
                                        <p:tgtEl>
                                          <p:spTgt spid="6"/>
                                        </p:tgtEl>
                                      </p:cBhvr>
                                    </p:animEffect>
                                  </p:childTnLst>
                                </p:cTn>
                              </p:par>
                            </p:childTnLst>
                          </p:cTn>
                        </p:par>
                        <p:par>
                          <p:cTn id="14" fill="hold">
                            <p:stCondLst>
                              <p:cond delay="3000"/>
                            </p:stCondLst>
                            <p:childTnLst>
                              <p:par>
                                <p:cTn id="15" presetID="2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par>
                                <p:cTn id="18" presetID="2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edge">
                                      <p:cBhvr>
                                        <p:cTn id="20" dur="2000"/>
                                        <p:tgtEl>
                                          <p:spTgt spid="9"/>
                                        </p:tgtEl>
                                      </p:cBhvr>
                                    </p:animEffect>
                                  </p:childTnLst>
                                </p:cTn>
                              </p:par>
                              <p:par>
                                <p:cTn id="21" presetID="20"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edge">
                                      <p:cBhvr>
                                        <p:cTn id="23" dur="2000"/>
                                        <p:tgtEl>
                                          <p:spTgt spid="35"/>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edge">
                                      <p:cBhvr>
                                        <p:cTn id="26" dur="2000"/>
                                        <p:tgtEl>
                                          <p:spTgt spid="10"/>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2000"/>
                                        <p:tgtEl>
                                          <p:spTgt spid="8"/>
                                        </p:tgtEl>
                                      </p:cBhvr>
                                    </p:animEffect>
                                  </p:childTnLst>
                                </p:cTn>
                              </p:par>
                              <p:par>
                                <p:cTn id="30" presetID="2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edge">
                                      <p:cBhvr>
                                        <p:cTn id="32" dur="2000"/>
                                        <p:tgtEl>
                                          <p:spTgt spid="16"/>
                                        </p:tgtEl>
                                      </p:cBhvr>
                                    </p:animEffect>
                                  </p:childTnLst>
                                </p:cTn>
                              </p:par>
                              <p:par>
                                <p:cTn id="33" presetID="2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edge">
                                      <p:cBhvr>
                                        <p:cTn id="35" dur="2000"/>
                                        <p:tgtEl>
                                          <p:spTgt spid="18"/>
                                        </p:tgtEl>
                                      </p:cBhvr>
                                    </p:animEffect>
                                  </p:childTnLst>
                                </p:cTn>
                              </p:par>
                              <p:par>
                                <p:cTn id="36" presetID="20"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edge">
                                      <p:cBhvr>
                                        <p:cTn id="38" dur="2000"/>
                                        <p:tgtEl>
                                          <p:spTgt spid="17"/>
                                        </p:tgtEl>
                                      </p:cBhvr>
                                    </p:animEffect>
                                  </p:childTnLst>
                                </p:cTn>
                              </p:par>
                            </p:childTnLst>
                          </p:cTn>
                        </p:par>
                        <p:par>
                          <p:cTn id="39" fill="hold">
                            <p:stCondLst>
                              <p:cond delay="5000"/>
                            </p:stCondLst>
                            <p:childTnLst>
                              <p:par>
                                <p:cTn id="40" presetID="20" presetClass="entr" presetSubtype="0"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edge">
                                      <p:cBhvr>
                                        <p:cTn id="42" dur="2000"/>
                                        <p:tgtEl>
                                          <p:spTgt spid="36"/>
                                        </p:tgtEl>
                                      </p:cBhvr>
                                    </p:animEffect>
                                  </p:childTnLst>
                                </p:cTn>
                              </p:par>
                            </p:childTnLst>
                          </p:cTn>
                        </p:par>
                        <p:par>
                          <p:cTn id="43" fill="hold">
                            <p:stCondLst>
                              <p:cond delay="7000"/>
                            </p:stCondLst>
                            <p:childTnLst>
                              <p:par>
                                <p:cTn id="44" presetID="20"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edge">
                                      <p:cBhvr>
                                        <p:cTn id="46" dur="2000"/>
                                        <p:tgtEl>
                                          <p:spTgt spid="32"/>
                                        </p:tgtEl>
                                      </p:cBhvr>
                                    </p:animEffect>
                                  </p:childTnLst>
                                </p:cTn>
                              </p:par>
                            </p:childTnLst>
                          </p:cTn>
                        </p:par>
                        <p:par>
                          <p:cTn id="47" fill="hold">
                            <p:stCondLst>
                              <p:cond delay="9000"/>
                            </p:stCondLst>
                            <p:childTnLst>
                              <p:par>
                                <p:cTn id="48" presetID="20" presetClass="entr" presetSubtype="0"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edge">
                                      <p:cBhvr>
                                        <p:cTn id="50" dur="2000"/>
                                        <p:tgtEl>
                                          <p:spTgt spid="33"/>
                                        </p:tgtEl>
                                      </p:cBhvr>
                                    </p:animEffect>
                                  </p:childTnLst>
                                </p:cTn>
                              </p:par>
                            </p:childTnLst>
                          </p:cTn>
                        </p:par>
                        <p:par>
                          <p:cTn id="51" fill="hold">
                            <p:stCondLst>
                              <p:cond delay="11000"/>
                            </p:stCondLst>
                            <p:childTnLst>
                              <p:par>
                                <p:cTn id="52" presetID="20" presetClass="entr" presetSubtype="0"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edge">
                                      <p:cBhvr>
                                        <p:cTn id="54" dur="2000"/>
                                        <p:tgtEl>
                                          <p:spTgt spid="34"/>
                                        </p:tgtEl>
                                      </p:cBhvr>
                                    </p:animEffect>
                                  </p:childTnLst>
                                </p:cTn>
                              </p:par>
                            </p:childTnLst>
                          </p:cTn>
                        </p:par>
                        <p:par>
                          <p:cTn id="55" fill="hold">
                            <p:stCondLst>
                              <p:cond delay="13000"/>
                            </p:stCondLst>
                            <p:childTnLst>
                              <p:par>
                                <p:cTn id="56" presetID="23" presetClass="entr" presetSubtype="16"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childTnLst>
                                </p:cTn>
                              </p:par>
                            </p:childTnLst>
                          </p:cTn>
                        </p:par>
                        <p:par>
                          <p:cTn id="60" fill="hold">
                            <p:stCondLst>
                              <p:cond delay="13500"/>
                            </p:stCondLst>
                            <p:childTnLst>
                              <p:par>
                                <p:cTn id="61" presetID="23" presetClass="entr" presetSubtype="16" fill="hold" nodeType="after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childTnLst>
                                </p:cTn>
                              </p:par>
                            </p:childTnLst>
                          </p:cTn>
                        </p:par>
                        <p:par>
                          <p:cTn id="65" fill="hold">
                            <p:stCondLst>
                              <p:cond delay="14000"/>
                            </p:stCondLst>
                            <p:childTnLst>
                              <p:par>
                                <p:cTn id="66" presetID="1"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childTnLst>
                                </p:cTn>
                              </p:par>
                            </p:childTnLst>
                          </p:cTn>
                        </p:par>
                        <p:par>
                          <p:cTn id="68" fill="hold">
                            <p:stCondLst>
                              <p:cond delay="14000"/>
                            </p:stCondLst>
                            <p:childTnLst>
                              <p:par>
                                <p:cTn id="69" presetID="1"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par>
                          <p:cTn id="71" fill="hold">
                            <p:stCondLst>
                              <p:cond delay="14000"/>
                            </p:stCondLst>
                            <p:childTnLst>
                              <p:par>
                                <p:cTn id="72" presetID="1" presetClass="entr" presetSubtype="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par>
                          <p:cTn id="74" fill="hold">
                            <p:stCondLst>
                              <p:cond delay="14000"/>
                            </p:stCondLst>
                            <p:childTnLst>
                              <p:par>
                                <p:cTn id="75" presetID="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1" grpId="0"/>
      <p:bldP spid="24" grpId="0"/>
      <p:bldP spid="27" grpId="0"/>
      <p:bldP spid="30" grpId="0"/>
      <p:bldP spid="38" grpId="0"/>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9"/>
          <p:cNvSpPr>
            <a:spLocks noChangeArrowheads="1"/>
          </p:cNvSpPr>
          <p:nvPr/>
        </p:nvSpPr>
        <p:spPr bwMode="auto">
          <a:xfrm>
            <a:off x="3581400" y="1571612"/>
            <a:ext cx="1905000" cy="1214446"/>
          </a:xfrm>
          <a:prstGeom prst="ellipse">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5400000" scaled="1"/>
            <a:tileRect/>
          </a:gradFill>
          <a:ln w="9525">
            <a:solidFill>
              <a:schemeClr val="tx1"/>
            </a:solidFill>
            <a:miter lim="800000"/>
            <a:headEnd/>
            <a:tailEnd/>
          </a:ln>
          <a:effectLst/>
          <a:scene3d>
            <a:camera prst="orthographicFront"/>
            <a:lightRig rig="threePt" dir="t"/>
          </a:scene3d>
          <a:sp3d>
            <a:bevelT w="114300" prst="hardEdge"/>
          </a:sp3d>
        </p:spPr>
        <p:txBody>
          <a:bodyPr wrap="none" anchor="ctr"/>
          <a:lstStyle/>
          <a:p>
            <a:pPr>
              <a:defRPr/>
            </a:pPr>
            <a:r>
              <a:rPr lang="ru-RU" sz="4000" b="1">
                <a:solidFill>
                  <a:schemeClr val="accent2"/>
                </a:solidFill>
              </a:rPr>
              <a:t>0</a:t>
            </a:r>
            <a:r>
              <a:rPr lang="en-US" sz="4000" b="1">
                <a:solidFill>
                  <a:schemeClr val="accent2"/>
                </a:solidFill>
              </a:rPr>
              <a:t>(I)</a:t>
            </a:r>
            <a:endParaRPr lang="ru-RU" sz="4000" b="1">
              <a:solidFill>
                <a:schemeClr val="accent2"/>
              </a:solidFill>
            </a:endParaRPr>
          </a:p>
        </p:txBody>
      </p:sp>
      <p:sp>
        <p:nvSpPr>
          <p:cNvPr id="4" name="Rectangle 10"/>
          <p:cNvSpPr>
            <a:spLocks noChangeArrowheads="1"/>
          </p:cNvSpPr>
          <p:nvPr/>
        </p:nvSpPr>
        <p:spPr bwMode="auto">
          <a:xfrm>
            <a:off x="685800" y="3429000"/>
            <a:ext cx="1981200" cy="1219200"/>
          </a:xfrm>
          <a:prstGeom prst="ellipse">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5400000" scaled="1"/>
            <a:tileRect/>
          </a:gradFill>
          <a:ln w="9525">
            <a:solidFill>
              <a:schemeClr val="tx1"/>
            </a:solidFill>
            <a:miter lim="800000"/>
            <a:headEnd/>
            <a:tailEnd/>
          </a:ln>
          <a:effectLst/>
          <a:scene3d>
            <a:camera prst="orthographicFront"/>
            <a:lightRig rig="threePt" dir="t"/>
          </a:scene3d>
          <a:sp3d>
            <a:bevelT w="114300" prst="hardEdge"/>
          </a:sp3d>
        </p:spPr>
        <p:txBody>
          <a:bodyPr wrap="none" anchor="ctr"/>
          <a:lstStyle/>
          <a:p>
            <a:pPr>
              <a:defRPr/>
            </a:pPr>
            <a:r>
              <a:rPr lang="ru-RU" sz="4000" b="1">
                <a:solidFill>
                  <a:schemeClr val="accent2"/>
                </a:solidFill>
              </a:rPr>
              <a:t>А</a:t>
            </a:r>
            <a:r>
              <a:rPr lang="en-US" sz="4000" b="1">
                <a:solidFill>
                  <a:schemeClr val="accent2"/>
                </a:solidFill>
              </a:rPr>
              <a:t>(II)</a:t>
            </a:r>
            <a:endParaRPr lang="ru-RU" sz="4000" b="1">
              <a:solidFill>
                <a:schemeClr val="accent2"/>
              </a:solidFill>
            </a:endParaRPr>
          </a:p>
        </p:txBody>
      </p:sp>
      <p:sp>
        <p:nvSpPr>
          <p:cNvPr id="5" name="Rectangle 11"/>
          <p:cNvSpPr>
            <a:spLocks noChangeArrowheads="1"/>
          </p:cNvSpPr>
          <p:nvPr/>
        </p:nvSpPr>
        <p:spPr bwMode="auto">
          <a:xfrm>
            <a:off x="6324600" y="3429000"/>
            <a:ext cx="1828800" cy="1371600"/>
          </a:xfrm>
          <a:prstGeom prst="ellipse">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5400000" scaled="1"/>
            <a:tileRect/>
          </a:gradFill>
          <a:ln w="9525">
            <a:solidFill>
              <a:schemeClr val="tx1"/>
            </a:solidFill>
            <a:miter lim="800000"/>
            <a:headEnd/>
            <a:tailEnd/>
          </a:ln>
          <a:effectLst/>
          <a:scene3d>
            <a:camera prst="orthographicFront"/>
            <a:lightRig rig="threePt" dir="t"/>
          </a:scene3d>
          <a:sp3d>
            <a:bevelT w="114300" prst="hardEdge"/>
          </a:sp3d>
        </p:spPr>
        <p:txBody>
          <a:bodyPr wrap="none" anchor="ctr"/>
          <a:lstStyle/>
          <a:p>
            <a:pPr>
              <a:defRPr/>
            </a:pPr>
            <a:r>
              <a:rPr lang="ru-RU" sz="4000" b="1" dirty="0">
                <a:solidFill>
                  <a:schemeClr val="accent2"/>
                </a:solidFill>
              </a:rPr>
              <a:t>В</a:t>
            </a:r>
            <a:r>
              <a:rPr lang="en-US" sz="4000" b="1" dirty="0">
                <a:solidFill>
                  <a:schemeClr val="accent2"/>
                </a:solidFill>
              </a:rPr>
              <a:t>(III)</a:t>
            </a:r>
            <a:endParaRPr lang="ru-RU" sz="4000" b="1" dirty="0">
              <a:solidFill>
                <a:schemeClr val="accent2"/>
              </a:solidFill>
            </a:endParaRPr>
          </a:p>
        </p:txBody>
      </p:sp>
      <p:sp>
        <p:nvSpPr>
          <p:cNvPr id="6" name="Rectangle 12"/>
          <p:cNvSpPr>
            <a:spLocks noChangeArrowheads="1"/>
          </p:cNvSpPr>
          <p:nvPr/>
        </p:nvSpPr>
        <p:spPr bwMode="auto">
          <a:xfrm>
            <a:off x="3810000" y="5105400"/>
            <a:ext cx="1981200" cy="1371600"/>
          </a:xfrm>
          <a:prstGeom prst="ellipse">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16200000" scaled="1"/>
            <a:tileRect/>
          </a:gradFill>
          <a:ln w="9525">
            <a:solidFill>
              <a:schemeClr val="tx1"/>
            </a:solidFill>
            <a:miter lim="800000"/>
            <a:headEnd/>
            <a:tailEnd/>
          </a:ln>
          <a:effectLst/>
          <a:scene3d>
            <a:camera prst="orthographicFront"/>
            <a:lightRig rig="threePt" dir="t"/>
          </a:scene3d>
          <a:sp3d>
            <a:bevelT w="114300" prst="hardEdge"/>
          </a:sp3d>
        </p:spPr>
        <p:txBody>
          <a:bodyPr wrap="none" anchor="ctr"/>
          <a:lstStyle/>
          <a:p>
            <a:pPr>
              <a:defRPr/>
            </a:pPr>
            <a:r>
              <a:rPr lang="ru-RU" sz="4000" b="1" dirty="0">
                <a:solidFill>
                  <a:schemeClr val="accent2"/>
                </a:solidFill>
              </a:rPr>
              <a:t>АВ</a:t>
            </a:r>
            <a:r>
              <a:rPr lang="en-US" sz="4000" b="1" dirty="0">
                <a:solidFill>
                  <a:schemeClr val="accent2"/>
                </a:solidFill>
              </a:rPr>
              <a:t>(IV)</a:t>
            </a:r>
            <a:endParaRPr lang="ru-RU" sz="4000" b="1" dirty="0">
              <a:solidFill>
                <a:schemeClr val="accent2"/>
              </a:solidFill>
            </a:endParaRPr>
          </a:p>
        </p:txBody>
      </p:sp>
      <p:sp>
        <p:nvSpPr>
          <p:cNvPr id="7" name="Line 13"/>
          <p:cNvSpPr>
            <a:spLocks noChangeShapeType="1"/>
          </p:cNvSpPr>
          <p:nvPr/>
        </p:nvSpPr>
        <p:spPr bwMode="auto">
          <a:xfrm flipH="1">
            <a:off x="1857356" y="2214554"/>
            <a:ext cx="1676400" cy="1219200"/>
          </a:xfrm>
          <a:prstGeom prst="line">
            <a:avLst/>
          </a:prstGeom>
          <a:noFill/>
          <a:ln w="76200">
            <a:solidFill>
              <a:srgbClr val="C00000"/>
            </a:solidFill>
            <a:round/>
            <a:headEnd/>
            <a:tailEnd type="triangle" w="med" len="med"/>
          </a:ln>
          <a:scene3d>
            <a:camera prst="orthographicFront"/>
            <a:lightRig rig="threePt" dir="t"/>
          </a:scene3d>
          <a:sp3d>
            <a:bevelT w="101600" prst="riblet"/>
          </a:sp3d>
        </p:spPr>
        <p:txBody>
          <a:bodyPr/>
          <a:lstStyle/>
          <a:p>
            <a:endParaRPr lang="ru-RU"/>
          </a:p>
        </p:txBody>
      </p:sp>
      <p:sp>
        <p:nvSpPr>
          <p:cNvPr id="8" name="Line 14"/>
          <p:cNvSpPr>
            <a:spLocks noChangeShapeType="1"/>
          </p:cNvSpPr>
          <p:nvPr/>
        </p:nvSpPr>
        <p:spPr bwMode="auto">
          <a:xfrm>
            <a:off x="5500694" y="2285992"/>
            <a:ext cx="1662106" cy="1066808"/>
          </a:xfrm>
          <a:prstGeom prst="line">
            <a:avLst/>
          </a:prstGeom>
          <a:noFill/>
          <a:ln w="76200">
            <a:solidFill>
              <a:srgbClr val="C00000"/>
            </a:solidFill>
            <a:round/>
            <a:headEnd/>
            <a:tailEnd type="triangle" w="med" len="med"/>
          </a:ln>
          <a:scene3d>
            <a:camera prst="orthographicFront"/>
            <a:lightRig rig="threePt" dir="t"/>
          </a:scene3d>
          <a:sp3d>
            <a:bevelT w="101600" prst="riblet"/>
          </a:sp3d>
        </p:spPr>
        <p:txBody>
          <a:bodyPr/>
          <a:lstStyle/>
          <a:p>
            <a:endParaRPr lang="ru-RU"/>
          </a:p>
        </p:txBody>
      </p:sp>
      <p:sp>
        <p:nvSpPr>
          <p:cNvPr id="9" name="Line 15"/>
          <p:cNvSpPr>
            <a:spLocks noChangeShapeType="1"/>
          </p:cNvSpPr>
          <p:nvPr/>
        </p:nvSpPr>
        <p:spPr bwMode="auto">
          <a:xfrm>
            <a:off x="4643438" y="2786058"/>
            <a:ext cx="4762" cy="2395542"/>
          </a:xfrm>
          <a:prstGeom prst="line">
            <a:avLst/>
          </a:prstGeom>
          <a:noFill/>
          <a:ln w="76200">
            <a:solidFill>
              <a:srgbClr val="C00000"/>
            </a:solidFill>
            <a:round/>
            <a:headEnd/>
            <a:tailEnd type="triangle" w="med" len="med"/>
          </a:ln>
          <a:scene3d>
            <a:camera prst="orthographicFront"/>
            <a:lightRig rig="threePt" dir="t"/>
          </a:scene3d>
          <a:sp3d>
            <a:bevelT w="101600" prst="riblet"/>
          </a:sp3d>
        </p:spPr>
        <p:txBody>
          <a:bodyPr/>
          <a:lstStyle/>
          <a:p>
            <a:endParaRPr lang="ru-RU"/>
          </a:p>
        </p:txBody>
      </p:sp>
      <p:sp>
        <p:nvSpPr>
          <p:cNvPr id="10" name="Line 16"/>
          <p:cNvSpPr>
            <a:spLocks noChangeShapeType="1"/>
          </p:cNvSpPr>
          <p:nvPr/>
        </p:nvSpPr>
        <p:spPr bwMode="auto">
          <a:xfrm>
            <a:off x="1981200" y="4724400"/>
            <a:ext cx="1676400" cy="1219200"/>
          </a:xfrm>
          <a:prstGeom prst="line">
            <a:avLst/>
          </a:prstGeom>
          <a:noFill/>
          <a:ln w="76200">
            <a:solidFill>
              <a:srgbClr val="FF0000"/>
            </a:solidFill>
            <a:round/>
            <a:headEnd/>
            <a:tailEnd type="triangle" w="med" len="med"/>
          </a:ln>
          <a:scene3d>
            <a:camera prst="orthographicFront"/>
            <a:lightRig rig="threePt" dir="t"/>
          </a:scene3d>
          <a:sp3d>
            <a:bevelT w="101600" prst="riblet"/>
          </a:sp3d>
        </p:spPr>
        <p:txBody>
          <a:bodyPr/>
          <a:lstStyle/>
          <a:p>
            <a:endParaRPr lang="ru-RU"/>
          </a:p>
        </p:txBody>
      </p:sp>
      <p:sp>
        <p:nvSpPr>
          <p:cNvPr id="11" name="Line 17"/>
          <p:cNvSpPr>
            <a:spLocks noChangeShapeType="1"/>
          </p:cNvSpPr>
          <p:nvPr/>
        </p:nvSpPr>
        <p:spPr bwMode="auto">
          <a:xfrm flipH="1">
            <a:off x="5943600" y="4800600"/>
            <a:ext cx="1524000" cy="1219200"/>
          </a:xfrm>
          <a:prstGeom prst="line">
            <a:avLst/>
          </a:prstGeom>
          <a:noFill/>
          <a:ln w="76200">
            <a:solidFill>
              <a:srgbClr val="C00000"/>
            </a:solidFill>
            <a:round/>
            <a:headEnd/>
            <a:tailEnd type="triangle" w="med" len="med"/>
          </a:ln>
          <a:scene3d>
            <a:camera prst="orthographicFront"/>
            <a:lightRig rig="threePt" dir="t"/>
          </a:scene3d>
          <a:sp3d>
            <a:bevelT w="101600" prst="riblet"/>
          </a:sp3d>
        </p:spPr>
        <p:txBody>
          <a:bodyPr/>
          <a:lstStyle/>
          <a:p>
            <a:endParaRPr lang="ru-RU"/>
          </a:p>
        </p:txBody>
      </p:sp>
      <p:sp>
        <p:nvSpPr>
          <p:cNvPr id="12" name="AutoShape 19"/>
          <p:cNvSpPr>
            <a:spLocks noChangeArrowheads="1"/>
          </p:cNvSpPr>
          <p:nvPr/>
        </p:nvSpPr>
        <p:spPr bwMode="auto">
          <a:xfrm>
            <a:off x="7239000" y="3048000"/>
            <a:ext cx="6858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800000"/>
          </a:solidFill>
          <a:ln w="9525">
            <a:noFill/>
            <a:miter lim="800000"/>
            <a:headEnd/>
            <a:tailEnd/>
          </a:ln>
          <a:scene3d>
            <a:camera prst="orthographicFront"/>
            <a:lightRig rig="threePt" dir="t"/>
          </a:scene3d>
          <a:sp3d>
            <a:bevelT w="101600" prst="riblet"/>
          </a:sp3d>
        </p:spPr>
        <p:txBody>
          <a:bodyPr wrap="none" anchor="ctr"/>
          <a:lstStyle/>
          <a:p>
            <a:endParaRPr lang="ru-RU"/>
          </a:p>
        </p:txBody>
      </p:sp>
      <p:sp>
        <p:nvSpPr>
          <p:cNvPr id="13" name="AutoShape 20"/>
          <p:cNvSpPr>
            <a:spLocks noChangeArrowheads="1"/>
          </p:cNvSpPr>
          <p:nvPr/>
        </p:nvSpPr>
        <p:spPr bwMode="auto">
          <a:xfrm>
            <a:off x="1143000" y="2971800"/>
            <a:ext cx="6858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0000"/>
          </a:solidFill>
          <a:ln w="9525">
            <a:noFill/>
            <a:miter lim="800000"/>
            <a:headEnd/>
            <a:tailEnd/>
          </a:ln>
          <a:scene3d>
            <a:camera prst="orthographicFront"/>
            <a:lightRig rig="threePt" dir="t"/>
          </a:scene3d>
          <a:sp3d>
            <a:bevelT w="101600" prst="riblet"/>
          </a:sp3d>
        </p:spPr>
        <p:txBody>
          <a:bodyPr wrap="none" anchor="ctr"/>
          <a:lstStyle/>
          <a:p>
            <a:endParaRPr lang="ru-RU"/>
          </a:p>
        </p:txBody>
      </p:sp>
      <p:sp>
        <p:nvSpPr>
          <p:cNvPr id="14" name="AutoShape 21"/>
          <p:cNvSpPr>
            <a:spLocks noChangeArrowheads="1"/>
          </p:cNvSpPr>
          <p:nvPr/>
        </p:nvSpPr>
        <p:spPr bwMode="auto">
          <a:xfrm>
            <a:off x="4143372" y="1285860"/>
            <a:ext cx="685800" cy="381000"/>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799 w 21600"/>
              <a:gd name="T5" fmla="*/ 0 h 21600"/>
              <a:gd name="T6" fmla="*/ 2700 w 21600"/>
              <a:gd name="T7" fmla="*/ 10800 h 21600"/>
              <a:gd name="T8" fmla="*/ 10799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2">
              <a:lumMod val="50000"/>
            </a:schemeClr>
          </a:solidFill>
          <a:ln w="9525">
            <a:noFill/>
            <a:miter lim="800000"/>
            <a:headEnd/>
            <a:tailEnd/>
          </a:ln>
          <a:effectLst/>
          <a:scene3d>
            <a:camera prst="orthographicFront"/>
            <a:lightRig rig="threePt" dir="t"/>
          </a:scene3d>
          <a:sp3d>
            <a:bevelT w="101600" prst="riblet"/>
          </a:sp3d>
        </p:spPr>
        <p:txBody>
          <a:bodyPr wrap="none" anchor="ctr"/>
          <a:lstStyle/>
          <a:p>
            <a:pPr>
              <a:defRPr/>
            </a:pPr>
            <a:endParaRPr lang="ru-RU" dirty="0">
              <a:solidFill>
                <a:srgbClr val="C00000"/>
              </a:solidFill>
            </a:endParaRPr>
          </a:p>
        </p:txBody>
      </p:sp>
      <p:sp>
        <p:nvSpPr>
          <p:cNvPr id="15" name="AutoShape 22"/>
          <p:cNvSpPr>
            <a:spLocks noChangeArrowheads="1"/>
          </p:cNvSpPr>
          <p:nvPr/>
        </p:nvSpPr>
        <p:spPr bwMode="auto">
          <a:xfrm>
            <a:off x="4724400" y="4724400"/>
            <a:ext cx="6858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06600"/>
          </a:solidFill>
          <a:ln w="9525">
            <a:noFill/>
            <a:miter lim="800000"/>
            <a:headEnd/>
            <a:tailEnd/>
          </a:ln>
          <a:scene3d>
            <a:camera prst="orthographicFront"/>
            <a:lightRig rig="threePt" dir="t"/>
          </a:scene3d>
          <a:sp3d>
            <a:bevelT w="101600" prst="riblet"/>
          </a:sp3d>
        </p:spPr>
        <p:txBody>
          <a:bodyPr wrap="none" anchor="ctr"/>
          <a:lstStyle/>
          <a:p>
            <a:endParaRPr lang="ru-RU"/>
          </a:p>
        </p:txBody>
      </p:sp>
      <p:sp>
        <p:nvSpPr>
          <p:cNvPr id="16" name="Прямоугольник 15"/>
          <p:cNvSpPr/>
          <p:nvPr/>
        </p:nvSpPr>
        <p:spPr>
          <a:xfrm>
            <a:off x="1142976" y="428604"/>
            <a:ext cx="7388561" cy="923330"/>
          </a:xfrm>
          <a:prstGeom prst="rect">
            <a:avLst/>
          </a:prstGeom>
          <a:noFill/>
        </p:spPr>
        <p:txBody>
          <a:bodyPr wrap="none">
            <a:prstTxWarp prst="textCan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solidFill>
                  <a:srgbClr val="C00000"/>
                </a:solidFill>
                <a:effectLst>
                  <a:outerShdw blurRad="50800" dist="39000" dir="5460000" algn="tl">
                    <a:srgbClr val="000000">
                      <a:alpha val="38000"/>
                    </a:srgbClr>
                  </a:outerShdw>
                </a:effectLst>
              </a:rPr>
              <a:t>Переливание крови</a:t>
            </a: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2000"/>
                                        <p:tgtEl>
                                          <p:spTgt spid="1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5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35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4000"/>
                            </p:stCondLst>
                            <p:childTnLst>
                              <p:par>
                                <p:cTn id="25" presetID="22"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450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5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5500"/>
                            </p:stCondLst>
                            <p:childTnLst>
                              <p:par>
                                <p:cTn id="37" presetID="22" presetClass="entr" presetSubtype="1"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60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6500"/>
                            </p:stCondLst>
                            <p:childTnLst>
                              <p:par>
                                <p:cTn id="45" presetID="22"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par>
                          <p:cTn id="48" fill="hold">
                            <p:stCondLst>
                              <p:cond delay="700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7500"/>
                            </p:stCondLst>
                            <p:childTnLst>
                              <p:par>
                                <p:cTn id="53" presetID="22" presetClass="entr" presetSubtype="1"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p:stCondLst>
                              <p:cond delay="8000"/>
                            </p:stCondLst>
                            <p:childTnLst>
                              <p:par>
                                <p:cTn id="57" presetID="22" presetClass="entr" presetSubtype="1"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descr="Rhesus_Macaques_4528.jpg"/>
          <p:cNvPicPr>
            <a:picLocks noChangeAspect="1"/>
          </p:cNvPicPr>
          <p:nvPr/>
        </p:nvPicPr>
        <p:blipFill>
          <a:blip r:embed="rId2" cstate="print"/>
          <a:stretch>
            <a:fillRect/>
          </a:stretch>
        </p:blipFill>
        <p:spPr>
          <a:xfrm>
            <a:off x="5257800" y="3429000"/>
            <a:ext cx="3429024" cy="3000396"/>
          </a:xfrm>
          <a:prstGeom prst="roundRect">
            <a:avLst>
              <a:gd name="adj" fmla="val 8594"/>
            </a:avLst>
          </a:prstGeom>
          <a:solidFill>
            <a:srgbClr val="FFFFFF">
              <a:shade val="85000"/>
            </a:srgbClr>
          </a:solidFill>
          <a:ln w="57150">
            <a:noFill/>
          </a:ln>
          <a:effectLst>
            <a:outerShdw blurRad="44450" dist="27940" dir="5400000" algn="ctr">
              <a:srgbClr val="000000">
                <a:alpha val="32000"/>
              </a:srgbClr>
            </a:outerShdw>
            <a:reflection blurRad="12700" stA="38000" endPos="28000" dist="5000" dir="5400000" sy="-100000" algn="bl" rotWithShape="0"/>
          </a:effectLst>
          <a:scene3d>
            <a:camera prst="orthographicFront">
              <a:rot lat="0" lon="0" rev="0"/>
            </a:camera>
            <a:lightRig rig="balanced" dir="t">
              <a:rot lat="0" lon="0" rev="8700000"/>
            </a:lightRig>
          </a:scene3d>
          <a:sp3d>
            <a:bevelT w="190500" h="38100"/>
          </a:sp3d>
        </p:spPr>
      </p:pic>
      <p:sp>
        <p:nvSpPr>
          <p:cNvPr id="4" name="Прямоугольник 3"/>
          <p:cNvSpPr/>
          <p:nvPr/>
        </p:nvSpPr>
        <p:spPr>
          <a:xfrm>
            <a:off x="5214942" y="1643050"/>
            <a:ext cx="3643312" cy="1754187"/>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b="1" dirty="0">
                <a:ln w="11430"/>
                <a:solidFill>
                  <a:srgbClr val="FF0000"/>
                </a:solidFill>
                <a:effectLst>
                  <a:outerShdw blurRad="50800" dist="39000" dir="5460000" algn="tl">
                    <a:srgbClr val="000000">
                      <a:alpha val="38000"/>
                    </a:srgbClr>
                  </a:outerShdw>
                </a:effectLst>
                <a:latin typeface="Arial" pitchFamily="34" charset="0"/>
                <a:cs typeface="Arial" pitchFamily="34" charset="0"/>
              </a:rPr>
              <a:t>Установлено, что резус-фактор встречается в крови  у 85% людей (резуспозитивные люди), а у 15% он отсутствует (резусотрицательныелюди).</a:t>
            </a:r>
          </a:p>
        </p:txBody>
      </p:sp>
      <p:sp>
        <p:nvSpPr>
          <p:cNvPr id="5" name="TextBox 4"/>
          <p:cNvSpPr txBox="1"/>
          <p:nvPr/>
        </p:nvSpPr>
        <p:spPr>
          <a:xfrm>
            <a:off x="285720" y="1643050"/>
            <a:ext cx="5286375" cy="483235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Среди аглютиногенов </a:t>
            </a:r>
            <a:r>
              <a:rPr lang="ru-RU" sz="2800"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большое значение имеет антиген</a:t>
            </a:r>
            <a:r>
              <a:rPr lang="en-US" sz="2800"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 </a:t>
            </a:r>
            <a:r>
              <a:rPr lang="en-US" sz="2800" dirty="0" err="1">
                <a:ln w="11430"/>
                <a:solidFill>
                  <a:srgbClr val="C00000"/>
                </a:solidFill>
                <a:effectLst>
                  <a:outerShdw blurRad="50800" dist="39000" dir="5460000" algn="tl">
                    <a:srgbClr val="000000">
                      <a:alpha val="38000"/>
                    </a:srgbClr>
                  </a:outerShdw>
                </a:effectLst>
                <a:latin typeface="Arial" pitchFamily="34" charset="0"/>
                <a:cs typeface="Arial" pitchFamily="34" charset="0"/>
              </a:rPr>
              <a:t>Rh</a:t>
            </a:r>
            <a:r>
              <a:rPr lang="ru-RU" sz="2800"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a:t>
            </a:r>
            <a:r>
              <a:rPr lang="ru-RU" sz="2800"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 называемый </a:t>
            </a:r>
            <a:r>
              <a:rPr lang="ru-RU" sz="2800"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резус-фактором.</a:t>
            </a:r>
            <a:r>
              <a:rPr lang="ru-RU" sz="2800"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 Он </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получил такое название т.к. впервые был найден в крови обезьяны </a:t>
            </a: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макаки-резус </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(видовое название) </a:t>
            </a:r>
            <a:endParaRPr lang="en-US" sz="28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a:defRPr/>
            </a:pPr>
            <a:r>
              <a:rPr lang="ru-RU" sz="28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в </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1940 году  Карлом Ландштернером совместно  с Александром Вайнером.</a:t>
            </a:r>
            <a:endParaRPr lang="ru-RU" b="1" dirty="0">
              <a:ln w="11430"/>
              <a:solidFill>
                <a:schemeClr val="bg1"/>
              </a:solidFill>
              <a:effectLst>
                <a:outerShdw blurRad="50800" dist="39000" dir="5460000" algn="tl">
                  <a:srgbClr val="000000">
                    <a:alpha val="38000"/>
                  </a:srgbClr>
                </a:outerShdw>
              </a:effectLst>
            </a:endParaRPr>
          </a:p>
        </p:txBody>
      </p:sp>
      <p:pic>
        <p:nvPicPr>
          <p:cNvPr id="6" name="Picture 2"/>
          <p:cNvPicPr>
            <a:picLocks noChangeAspect="1" noChangeArrowheads="1"/>
          </p:cNvPicPr>
          <p:nvPr/>
        </p:nvPicPr>
        <p:blipFill>
          <a:blip r:embed="rId3" cstate="print"/>
          <a:srcRect/>
          <a:stretch>
            <a:fillRect/>
          </a:stretch>
        </p:blipFill>
        <p:spPr bwMode="auto">
          <a:xfrm>
            <a:off x="7143768" y="285728"/>
            <a:ext cx="1581150" cy="1181100"/>
          </a:xfrm>
          <a:prstGeom prst="roundRect">
            <a:avLst>
              <a:gd name="adj" fmla="val 8594"/>
            </a:avLst>
          </a:prstGeom>
          <a:solidFill>
            <a:srgbClr val="FFFFFF">
              <a:shade val="85000"/>
            </a:srgbClr>
          </a:solidFill>
          <a:ln w="57150">
            <a:solidFill>
              <a:schemeClr val="bg2">
                <a:lumMod val="50000"/>
              </a:schemeClr>
            </a:solidFill>
          </a:ln>
          <a:effectLst>
            <a:reflection blurRad="12700" stA="38000" endPos="28000" dist="5000" dir="5400000" sy="-100000" algn="bl" rotWithShape="0"/>
          </a:effectLst>
        </p:spPr>
      </p:pic>
      <p:sp>
        <p:nvSpPr>
          <p:cNvPr id="7" name="Прямоугольник 6"/>
          <p:cNvSpPr/>
          <p:nvPr/>
        </p:nvSpPr>
        <p:spPr>
          <a:xfrm>
            <a:off x="1828800" y="533400"/>
            <a:ext cx="5354351"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solidFill>
                  <a:srgbClr val="C00000"/>
                </a:solidFill>
                <a:effectLst>
                  <a:outerShdw blurRad="50800" dist="39000" dir="5460000" algn="tl">
                    <a:srgbClr val="000000">
                      <a:alpha val="38000"/>
                    </a:srgbClr>
                  </a:outerShdw>
                </a:effectLst>
              </a:rPr>
              <a:t>Резус -фактор</a:t>
            </a:r>
          </a:p>
        </p:txBody>
      </p:sp>
      <p:pic>
        <p:nvPicPr>
          <p:cNvPr id="9" name="Рисунок 8" descr="makaka.jpg"/>
          <p:cNvPicPr>
            <a:picLocks noChangeAspect="1"/>
          </p:cNvPicPr>
          <p:nvPr/>
        </p:nvPicPr>
        <p:blipFill>
          <a:blip r:embed="rId4" cstate="print">
            <a:clrChange>
              <a:clrFrom>
                <a:srgbClr val="BFD4D9"/>
              </a:clrFrom>
              <a:clrTo>
                <a:srgbClr val="BFD4D9">
                  <a:alpha val="0"/>
                </a:srgbClr>
              </a:clrTo>
            </a:clrChange>
          </a:blip>
          <a:stretch>
            <a:fillRect/>
          </a:stretch>
        </p:blipFill>
        <p:spPr>
          <a:xfrm>
            <a:off x="1066800" y="304800"/>
            <a:ext cx="1346200" cy="13058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2000"/>
                                        <p:tgtEl>
                                          <p:spTgt spid="9"/>
                                        </p:tgtEl>
                                      </p:cBhvr>
                                    </p:animEffect>
                                  </p:childTnLst>
                                </p:cTn>
                              </p:par>
                              <p:par>
                                <p:cTn id="14" presetID="2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edge">
                                      <p:cBhvr>
                                        <p:cTn id="16" dur="2000"/>
                                        <p:tgtEl>
                                          <p:spTgt spid="6"/>
                                        </p:tgtEl>
                                      </p:cBhvr>
                                    </p:animEffect>
                                  </p:childTnLst>
                                </p:cTn>
                              </p:par>
                            </p:childTnLst>
                          </p:cTn>
                        </p:par>
                        <p:par>
                          <p:cTn id="17" fill="hold">
                            <p:stCondLst>
                              <p:cond delay="2500"/>
                            </p:stCondLst>
                            <p:childTnLst>
                              <p:par>
                                <p:cTn id="18" presetID="8"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childTnLst>
                          </p:cTn>
                        </p:par>
                        <p:par>
                          <p:cTn id="21" fill="hold">
                            <p:stCondLst>
                              <p:cond delay="4500"/>
                            </p:stCondLst>
                            <p:childTnLst>
                              <p:par>
                                <p:cTn id="22" presetID="53"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7256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533400" y="457200"/>
            <a:ext cx="8286750" cy="923925"/>
          </a:xfrm>
          <a:prstGeom prst="rect">
            <a:avLst/>
          </a:prstGeom>
          <a:noFill/>
        </p:spPr>
        <p:txBody>
          <a:bodyPr>
            <a:prstTxWarp prst="textDeflateBottom">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5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Резус - конфликт.</a:t>
            </a:r>
          </a:p>
        </p:txBody>
      </p:sp>
      <p:sp>
        <p:nvSpPr>
          <p:cNvPr id="4" name="TextBox 3"/>
          <p:cNvSpPr txBox="1"/>
          <p:nvPr/>
        </p:nvSpPr>
        <p:spPr>
          <a:xfrm>
            <a:off x="357158" y="1142984"/>
            <a:ext cx="5214938" cy="354012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При резус - конфликте во время беременности организм матери вырабатывает антитела к </a:t>
            </a:r>
            <a:r>
              <a:rPr lang="en-US" sz="2800" b="1" dirty="0" err="1">
                <a:ln w="11430"/>
                <a:solidFill>
                  <a:srgbClr val="C00000"/>
                </a:solidFill>
                <a:effectLst>
                  <a:outerShdw blurRad="50800" dist="39000" dir="5460000" algn="tl">
                    <a:srgbClr val="000000">
                      <a:alpha val="38000"/>
                    </a:srgbClr>
                  </a:outerShdw>
                </a:effectLst>
                <a:latin typeface="Arial" pitchFamily="34" charset="0"/>
                <a:cs typeface="Arial" pitchFamily="34" charset="0"/>
              </a:rPr>
              <a:t>Rh</a:t>
            </a: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a:t>
            </a:r>
            <a:r>
              <a:rPr lang="en-US"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a:t>
            </a: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антигену плода</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 Это может привести к гибели плода или к рождению больного ребенка.</a:t>
            </a:r>
          </a:p>
        </p:txBody>
      </p:sp>
      <p:pic>
        <p:nvPicPr>
          <p:cNvPr id="6" name="Рисунок 5" descr="s1040_1162911861_1.jpg"/>
          <p:cNvPicPr>
            <a:picLocks noChangeAspect="1"/>
          </p:cNvPicPr>
          <p:nvPr/>
        </p:nvPicPr>
        <p:blipFill>
          <a:blip r:embed="rId2" cstate="print"/>
          <a:stretch>
            <a:fillRect/>
          </a:stretch>
        </p:blipFill>
        <p:spPr>
          <a:xfrm>
            <a:off x="357158" y="4714884"/>
            <a:ext cx="1357322" cy="1857364"/>
          </a:xfrm>
          <a:prstGeom prst="roundRect">
            <a:avLst>
              <a:gd name="adj" fmla="val 8594"/>
            </a:avLst>
          </a:prstGeom>
          <a:solidFill>
            <a:srgbClr val="FFFFFF">
              <a:shade val="85000"/>
            </a:srgbClr>
          </a:solidFill>
          <a:ln w="57150">
            <a:noFill/>
          </a:ln>
          <a:effectLst>
            <a:outerShdw blurRad="44450" dist="27940" dir="5400000" algn="ctr">
              <a:srgbClr val="000000">
                <a:alpha val="32000"/>
              </a:srgbClr>
            </a:outerShdw>
            <a:reflection blurRad="12700" stA="38000" endPos="28000" dist="5000" dir="5400000" sy="-100000" algn="bl" rotWithShape="0"/>
          </a:effectLst>
          <a:scene3d>
            <a:camera prst="orthographicFront">
              <a:rot lat="0" lon="0" rev="0"/>
            </a:camera>
            <a:lightRig rig="balanced" dir="t">
              <a:rot lat="0" lon="0" rev="8700000"/>
            </a:lightRig>
          </a:scene3d>
          <a:sp3d>
            <a:bevelT w="190500" h="38100"/>
          </a:sp3d>
        </p:spPr>
      </p:pic>
      <p:pic>
        <p:nvPicPr>
          <p:cNvPr id="7" name="Рисунок 6" descr="Рисунок1.png"/>
          <p:cNvPicPr>
            <a:picLocks noChangeAspect="1"/>
          </p:cNvPicPr>
          <p:nvPr/>
        </p:nvPicPr>
        <p:blipFill>
          <a:blip r:embed="rId3" cstate="print"/>
          <a:srcRect/>
          <a:stretch>
            <a:fillRect/>
          </a:stretch>
        </p:blipFill>
        <p:spPr bwMode="auto">
          <a:xfrm>
            <a:off x="2428875" y="4857750"/>
            <a:ext cx="1871663" cy="1481138"/>
          </a:xfrm>
          <a:prstGeom prst="rect">
            <a:avLst/>
          </a:prstGeom>
          <a:noFill/>
          <a:ln w="9525">
            <a:noFill/>
            <a:miter lim="800000"/>
            <a:headEnd/>
            <a:tailEnd/>
          </a:ln>
        </p:spPr>
      </p:pic>
      <p:pic>
        <p:nvPicPr>
          <p:cNvPr id="25602" name="Picture 2"/>
          <p:cNvPicPr>
            <a:picLocks noChangeAspect="1" noChangeArrowheads="1"/>
          </p:cNvPicPr>
          <p:nvPr/>
        </p:nvPicPr>
        <p:blipFill>
          <a:blip r:embed="rId4" cstate="print"/>
          <a:srcRect/>
          <a:stretch>
            <a:fillRect/>
          </a:stretch>
        </p:blipFill>
        <p:spPr bwMode="auto">
          <a:xfrm>
            <a:off x="5105400" y="1219200"/>
            <a:ext cx="1714500" cy="2238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603" name="Picture 3"/>
          <p:cNvPicPr>
            <a:picLocks noChangeAspect="1" noChangeArrowheads="1"/>
          </p:cNvPicPr>
          <p:nvPr/>
        </p:nvPicPr>
        <p:blipFill>
          <a:blip r:embed="rId5" cstate="print"/>
          <a:srcRect/>
          <a:stretch>
            <a:fillRect/>
          </a:stretch>
        </p:blipFill>
        <p:spPr bwMode="auto">
          <a:xfrm>
            <a:off x="7010400" y="1219200"/>
            <a:ext cx="1714500" cy="2247900"/>
          </a:xfrm>
          <a:prstGeom prst="rect">
            <a:avLst/>
          </a:prstGeom>
          <a:ln>
            <a:noFill/>
          </a:ln>
          <a:effectLst>
            <a:softEdge rad="112500"/>
          </a:effectLst>
        </p:spPr>
      </p:pic>
      <p:pic>
        <p:nvPicPr>
          <p:cNvPr id="25604" name="Picture 4"/>
          <p:cNvPicPr>
            <a:picLocks noChangeAspect="1" noChangeArrowheads="1"/>
          </p:cNvPicPr>
          <p:nvPr/>
        </p:nvPicPr>
        <p:blipFill>
          <a:blip r:embed="rId6" cstate="print"/>
          <a:srcRect/>
          <a:stretch>
            <a:fillRect/>
          </a:stretch>
        </p:blipFill>
        <p:spPr bwMode="auto">
          <a:xfrm>
            <a:off x="5181600" y="3657600"/>
            <a:ext cx="1695450" cy="2247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605" name="Picture 5"/>
          <p:cNvPicPr>
            <a:picLocks noChangeAspect="1" noChangeArrowheads="1"/>
          </p:cNvPicPr>
          <p:nvPr/>
        </p:nvPicPr>
        <p:blipFill>
          <a:blip r:embed="rId7" cstate="print"/>
          <a:srcRect/>
          <a:stretch>
            <a:fillRect/>
          </a:stretch>
        </p:blipFill>
        <p:spPr bwMode="auto">
          <a:xfrm>
            <a:off x="7010400" y="3657600"/>
            <a:ext cx="1695450" cy="2228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par>
                          <p:cTn id="10" fill="hold">
                            <p:stCondLst>
                              <p:cond delay="640"/>
                            </p:stCondLst>
                            <p:childTnLst>
                              <p:par>
                                <p:cTn id="11" presetID="55"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par>
                          <p:cTn id="16" fill="hold">
                            <p:stCondLst>
                              <p:cond delay="1640"/>
                            </p:stCondLst>
                            <p:childTnLst>
                              <p:par>
                                <p:cTn id="17" presetID="8"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par>
                          <p:cTn id="20" fill="hold">
                            <p:stCondLst>
                              <p:cond delay="364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childTnLst>
                                </p:cTn>
                              </p:par>
                            </p:childTnLst>
                          </p:cTn>
                        </p:par>
                        <p:par>
                          <p:cTn id="27" fill="hold">
                            <p:stCondLst>
                              <p:cond delay="5640"/>
                            </p:stCondLst>
                            <p:childTnLst>
                              <p:par>
                                <p:cTn id="28" presetID="20" presetClass="entr" presetSubtype="0" fill="hold" nodeType="afterEffect">
                                  <p:stCondLst>
                                    <p:cond delay="0"/>
                                  </p:stCondLst>
                                  <p:childTnLst>
                                    <p:set>
                                      <p:cBhvr>
                                        <p:cTn id="29" dur="1" fill="hold">
                                          <p:stCondLst>
                                            <p:cond delay="0"/>
                                          </p:stCondLst>
                                        </p:cTn>
                                        <p:tgtEl>
                                          <p:spTgt spid="25602"/>
                                        </p:tgtEl>
                                        <p:attrNameLst>
                                          <p:attrName>style.visibility</p:attrName>
                                        </p:attrNameLst>
                                      </p:cBhvr>
                                      <p:to>
                                        <p:strVal val="visible"/>
                                      </p:to>
                                    </p:set>
                                    <p:animEffect transition="in" filter="wedge">
                                      <p:cBhvr>
                                        <p:cTn id="30" dur="2000"/>
                                        <p:tgtEl>
                                          <p:spTgt spid="25602"/>
                                        </p:tgtEl>
                                      </p:cBhvr>
                                    </p:animEffect>
                                  </p:childTnLst>
                                </p:cTn>
                              </p:par>
                              <p:par>
                                <p:cTn id="31" presetID="20" presetClass="entr" presetSubtype="0" fill="hold" nodeType="withEffect">
                                  <p:stCondLst>
                                    <p:cond delay="0"/>
                                  </p:stCondLst>
                                  <p:childTnLst>
                                    <p:set>
                                      <p:cBhvr>
                                        <p:cTn id="32" dur="1" fill="hold">
                                          <p:stCondLst>
                                            <p:cond delay="0"/>
                                          </p:stCondLst>
                                        </p:cTn>
                                        <p:tgtEl>
                                          <p:spTgt spid="25603"/>
                                        </p:tgtEl>
                                        <p:attrNameLst>
                                          <p:attrName>style.visibility</p:attrName>
                                        </p:attrNameLst>
                                      </p:cBhvr>
                                      <p:to>
                                        <p:strVal val="visible"/>
                                      </p:to>
                                    </p:set>
                                    <p:animEffect transition="in" filter="wedge">
                                      <p:cBhvr>
                                        <p:cTn id="33" dur="2000"/>
                                        <p:tgtEl>
                                          <p:spTgt spid="25603"/>
                                        </p:tgtEl>
                                      </p:cBhvr>
                                    </p:animEffect>
                                  </p:childTnLst>
                                </p:cTn>
                              </p:par>
                              <p:par>
                                <p:cTn id="34" presetID="20" presetClass="entr" presetSubtype="0" fill="hold" nodeType="withEffect">
                                  <p:stCondLst>
                                    <p:cond delay="0"/>
                                  </p:stCondLst>
                                  <p:childTnLst>
                                    <p:set>
                                      <p:cBhvr>
                                        <p:cTn id="35" dur="1" fill="hold">
                                          <p:stCondLst>
                                            <p:cond delay="0"/>
                                          </p:stCondLst>
                                        </p:cTn>
                                        <p:tgtEl>
                                          <p:spTgt spid="25604"/>
                                        </p:tgtEl>
                                        <p:attrNameLst>
                                          <p:attrName>style.visibility</p:attrName>
                                        </p:attrNameLst>
                                      </p:cBhvr>
                                      <p:to>
                                        <p:strVal val="visible"/>
                                      </p:to>
                                    </p:set>
                                    <p:animEffect transition="in" filter="wedge">
                                      <p:cBhvr>
                                        <p:cTn id="36" dur="2000"/>
                                        <p:tgtEl>
                                          <p:spTgt spid="25604"/>
                                        </p:tgtEl>
                                      </p:cBhvr>
                                    </p:animEffect>
                                  </p:childTnLst>
                                </p:cTn>
                              </p:par>
                              <p:par>
                                <p:cTn id="37" presetID="20" presetClass="entr" presetSubtype="0" fill="hold" nodeType="withEffect">
                                  <p:stCondLst>
                                    <p:cond delay="0"/>
                                  </p:stCondLst>
                                  <p:childTnLst>
                                    <p:set>
                                      <p:cBhvr>
                                        <p:cTn id="38" dur="1" fill="hold">
                                          <p:stCondLst>
                                            <p:cond delay="0"/>
                                          </p:stCondLst>
                                        </p:cTn>
                                        <p:tgtEl>
                                          <p:spTgt spid="25605"/>
                                        </p:tgtEl>
                                        <p:attrNameLst>
                                          <p:attrName>style.visibility</p:attrName>
                                        </p:attrNameLst>
                                      </p:cBhvr>
                                      <p:to>
                                        <p:strVal val="visible"/>
                                      </p:to>
                                    </p:set>
                                    <p:animEffect transition="in" filter="wedge">
                                      <p:cBhvr>
                                        <p:cTn id="39" dur="20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62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357188" y="714375"/>
            <a:ext cx="8643937" cy="923925"/>
          </a:xfrm>
          <a:prstGeom prst="rect">
            <a:avLst/>
          </a:prstGeom>
        </p:spPr>
        <p:txBody>
          <a:bodyPr>
            <a:spAutoFit/>
          </a:bodyPr>
          <a:lstStyle/>
          <a:p>
            <a:pPr>
              <a:defRPr/>
            </a:pPr>
            <a:endParaRPr lang="ru-RU" sz="5400" b="1" dirty="0">
              <a:solidFill>
                <a:schemeClr val="bg2">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4" name="Прямоугольник 3"/>
          <p:cNvSpPr/>
          <p:nvPr/>
        </p:nvSpPr>
        <p:spPr>
          <a:xfrm>
            <a:off x="6000760" y="2928934"/>
            <a:ext cx="2857500" cy="3324225"/>
          </a:xfrm>
          <a:prstGeom prst="rect">
            <a:avLst/>
          </a:prstGeom>
          <a:ln>
            <a:noFill/>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endParaRPr lang="ru-RU"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spcBef>
                <a:spcPct val="50000"/>
              </a:spcBef>
              <a:defRPr/>
            </a:pPr>
            <a:r>
              <a:rPr lang="ru-RU" sz="2400" b="1" i="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Располагается в лимфатических сосудах, </a:t>
            </a: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образуется из тканевой жидкости. </a:t>
            </a:r>
          </a:p>
          <a:p>
            <a:pPr>
              <a:spcBef>
                <a:spcPct val="50000"/>
              </a:spcBef>
              <a:defRPr/>
            </a:pPr>
            <a:endPar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5" name="Rectangle 10"/>
          <p:cNvSpPr>
            <a:spLocks noChangeArrowheads="1"/>
          </p:cNvSpPr>
          <p:nvPr/>
        </p:nvSpPr>
        <p:spPr bwMode="auto">
          <a:xfrm>
            <a:off x="500034" y="1785926"/>
            <a:ext cx="2428892" cy="685800"/>
          </a:xfrm>
          <a:prstGeom prst="rect">
            <a:avLst/>
          </a:prstGeom>
          <a:solidFill>
            <a:schemeClr val="accent1"/>
          </a:solidFill>
          <a:ln w="12700" cap="sq">
            <a:solidFill>
              <a:schemeClr val="tx1"/>
            </a:solidFill>
            <a:miter lim="800000"/>
            <a:headEnd type="none" w="sm" len="sm"/>
            <a:tailEnd type="none" w="sm" len="sm"/>
          </a:ln>
          <a:scene3d>
            <a:camera prst="orthographicFront"/>
            <a:lightRig rig="threePt" dir="t"/>
          </a:scene3d>
          <a:sp3d>
            <a:bevelT w="139700" h="139700" prst="divot"/>
          </a:sp3d>
        </p:spPr>
        <p:txBody>
          <a:bodyPr wrap="none"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2800" b="1" dirty="0">
                <a:ln w="11430"/>
                <a:solidFill>
                  <a:srgbClr val="CEB3D1"/>
                </a:solidFill>
                <a:effectLst>
                  <a:outerShdw blurRad="50800" dist="39000" dir="5460000" algn="tl">
                    <a:srgbClr val="000000">
                      <a:alpha val="38000"/>
                    </a:srgbClr>
                  </a:outerShdw>
                </a:effectLst>
                <a:latin typeface="Arial" pitchFamily="34" charset="0"/>
                <a:cs typeface="Arial" pitchFamily="34" charset="0"/>
              </a:rPr>
              <a:t>Кровь</a:t>
            </a:r>
          </a:p>
        </p:txBody>
      </p:sp>
      <p:sp>
        <p:nvSpPr>
          <p:cNvPr id="6" name="Rectangle 11"/>
          <p:cNvSpPr>
            <a:spLocks noChangeArrowheads="1"/>
          </p:cNvSpPr>
          <p:nvPr/>
        </p:nvSpPr>
        <p:spPr bwMode="auto">
          <a:xfrm>
            <a:off x="3286116" y="2285992"/>
            <a:ext cx="2714644" cy="990600"/>
          </a:xfrm>
          <a:prstGeom prst="rect">
            <a:avLst/>
          </a:prstGeom>
          <a:solidFill>
            <a:schemeClr val="accent1"/>
          </a:solidFill>
          <a:ln w="12700" cap="sq">
            <a:solidFill>
              <a:schemeClr val="tx1"/>
            </a:solidFill>
            <a:miter lim="800000"/>
            <a:headEnd type="none" w="sm" len="sm"/>
            <a:tailEnd type="none" w="sm" len="sm"/>
          </a:ln>
          <a:scene3d>
            <a:camera prst="orthographicFront"/>
            <a:lightRig rig="threePt" dir="t"/>
          </a:scene3d>
          <a:sp3d>
            <a:bevelT w="139700" h="139700" prst="divot"/>
          </a:sp3d>
        </p:spPr>
        <p:txBody>
          <a:bodyPr wrap="none"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2800" b="1" dirty="0">
                <a:ln w="11430"/>
                <a:solidFill>
                  <a:srgbClr val="CEB3D1"/>
                </a:solidFill>
                <a:effectLst>
                  <a:outerShdw blurRad="50800" dist="39000" dir="5460000" algn="tl">
                    <a:srgbClr val="000000">
                      <a:alpha val="38000"/>
                    </a:srgbClr>
                  </a:outerShdw>
                </a:effectLst>
                <a:latin typeface="Arial" pitchFamily="34" charset="0"/>
                <a:cs typeface="Arial" pitchFamily="34" charset="0"/>
              </a:rPr>
              <a:t>Тканевая </a:t>
            </a:r>
          </a:p>
          <a:p>
            <a:pPr algn="ctr">
              <a:defRPr/>
            </a:pPr>
            <a:r>
              <a:rPr lang="ru-RU" sz="2800" b="1" dirty="0">
                <a:ln w="11430"/>
                <a:solidFill>
                  <a:srgbClr val="CEB3D1"/>
                </a:solidFill>
                <a:effectLst>
                  <a:outerShdw blurRad="50800" dist="39000" dir="5460000" algn="tl">
                    <a:srgbClr val="000000">
                      <a:alpha val="38000"/>
                    </a:srgbClr>
                  </a:outerShdw>
                </a:effectLst>
                <a:latin typeface="Arial" pitchFamily="34" charset="0"/>
                <a:cs typeface="Arial" pitchFamily="34" charset="0"/>
              </a:rPr>
              <a:t>жидкость</a:t>
            </a:r>
          </a:p>
        </p:txBody>
      </p:sp>
      <p:sp>
        <p:nvSpPr>
          <p:cNvPr id="7" name="Rectangle 12"/>
          <p:cNvSpPr>
            <a:spLocks noChangeArrowheads="1"/>
          </p:cNvSpPr>
          <p:nvPr/>
        </p:nvSpPr>
        <p:spPr bwMode="auto">
          <a:xfrm>
            <a:off x="6429388" y="1785926"/>
            <a:ext cx="2357422" cy="762000"/>
          </a:xfrm>
          <a:prstGeom prst="rect">
            <a:avLst/>
          </a:prstGeom>
          <a:solidFill>
            <a:schemeClr val="accent1"/>
          </a:solidFill>
          <a:ln w="12700" cap="sq">
            <a:solidFill>
              <a:schemeClr val="tx1"/>
            </a:solidFill>
            <a:miter lim="800000"/>
            <a:headEnd type="none" w="sm" len="sm"/>
            <a:tailEnd type="none" w="sm" len="sm"/>
          </a:ln>
          <a:scene3d>
            <a:camera prst="orthographicFront"/>
            <a:lightRig rig="threePt" dir="t"/>
          </a:scene3d>
          <a:sp3d>
            <a:bevelT w="139700" h="139700" prst="divot"/>
          </a:sp3d>
        </p:spPr>
        <p:txBody>
          <a:bodyPr wrap="none"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2800" b="1" dirty="0">
                <a:ln w="11430"/>
                <a:solidFill>
                  <a:srgbClr val="CEB3D1"/>
                </a:solidFill>
                <a:effectLst>
                  <a:outerShdw blurRad="50800" dist="39000" dir="5460000" algn="tl">
                    <a:srgbClr val="000000">
                      <a:alpha val="38000"/>
                    </a:srgbClr>
                  </a:outerShdw>
                </a:effectLst>
                <a:latin typeface="Arial" pitchFamily="34" charset="0"/>
                <a:cs typeface="Arial" pitchFamily="34" charset="0"/>
              </a:rPr>
              <a:t>Лимфа</a:t>
            </a:r>
          </a:p>
        </p:txBody>
      </p:sp>
      <p:sp>
        <p:nvSpPr>
          <p:cNvPr id="8" name="Прямоугольник 7"/>
          <p:cNvSpPr/>
          <p:nvPr/>
        </p:nvSpPr>
        <p:spPr>
          <a:xfrm>
            <a:off x="357158" y="3357562"/>
            <a:ext cx="2857500" cy="2308225"/>
          </a:xfrm>
          <a:prstGeom prst="rect">
            <a:avLst/>
          </a:prstGeom>
          <a:ln w="38100">
            <a:noFill/>
          </a:ln>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lang="ru-RU" sz="24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Движется по замкнутым сосудам  и непосредственно   с клетками не контактирует.</a:t>
            </a:r>
          </a:p>
        </p:txBody>
      </p:sp>
      <p:sp>
        <p:nvSpPr>
          <p:cNvPr id="9" name="Прямоугольник 8"/>
          <p:cNvSpPr/>
          <p:nvPr/>
        </p:nvSpPr>
        <p:spPr>
          <a:xfrm>
            <a:off x="3143240" y="4000504"/>
            <a:ext cx="2928949" cy="230832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defRPr/>
            </a:pPr>
            <a:r>
              <a:rPr lang="ru-RU" sz="2400" b="1" i="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Располагается между клетками тканей,</a:t>
            </a: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 образуется из жидкой части крови. </a:t>
            </a:r>
            <a:endParaRPr lang="ru-RU" sz="2400" b="1" i="1" dirty="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p:txBody>
      </p:sp>
      <p:sp>
        <p:nvSpPr>
          <p:cNvPr id="10" name="Стрелка вниз 9"/>
          <p:cNvSpPr/>
          <p:nvPr/>
        </p:nvSpPr>
        <p:spPr>
          <a:xfrm>
            <a:off x="1571604" y="2500306"/>
            <a:ext cx="142875" cy="8572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1" name="Стрелка вниз 10"/>
          <p:cNvSpPr/>
          <p:nvPr/>
        </p:nvSpPr>
        <p:spPr>
          <a:xfrm>
            <a:off x="7500958" y="2571744"/>
            <a:ext cx="142875" cy="8572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2" name="Стрелка вниз 11"/>
          <p:cNvSpPr/>
          <p:nvPr/>
        </p:nvSpPr>
        <p:spPr>
          <a:xfrm>
            <a:off x="4572000" y="3286124"/>
            <a:ext cx="142875" cy="8572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13" name="Прямоугольник 12"/>
          <p:cNvSpPr/>
          <p:nvPr/>
        </p:nvSpPr>
        <p:spPr>
          <a:xfrm>
            <a:off x="357158" y="357166"/>
            <a:ext cx="8230138" cy="1323439"/>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Компоненты внутренней</a:t>
            </a:r>
          </a:p>
          <a:p>
            <a:pPr algn="ctr">
              <a:defRPr/>
            </a:pPr>
            <a:r>
              <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Среды и их расположение</a:t>
            </a: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2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par>
                                <p:cTn id="14" presetID="2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edge">
                                      <p:cBhvr>
                                        <p:cTn id="16" dur="2000"/>
                                        <p:tgtEl>
                                          <p:spTgt spid="6"/>
                                        </p:tgtEl>
                                      </p:cBhvr>
                                    </p:animEffect>
                                  </p:childTnLst>
                                </p:cTn>
                              </p:par>
                              <p:par>
                                <p:cTn id="17" presetID="2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2000"/>
                                        <p:tgtEl>
                                          <p:spTgt spid="7"/>
                                        </p:tgtEl>
                                      </p:cBhvr>
                                    </p:animEffect>
                                  </p:childTnLst>
                                </p:cTn>
                              </p:par>
                            </p:childTnLst>
                          </p:cTn>
                        </p:par>
                        <p:par>
                          <p:cTn id="20" fill="hold">
                            <p:stCondLst>
                              <p:cond delay="3000"/>
                            </p:stCondLst>
                            <p:childTnLst>
                              <p:par>
                                <p:cTn id="21" presetID="47"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8"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amond(in)">
                                      <p:cBhvr>
                                        <p:cTn id="29" dur="2000"/>
                                        <p:tgtEl>
                                          <p:spTgt spid="8"/>
                                        </p:tgtEl>
                                      </p:cBhvr>
                                    </p:animEffect>
                                  </p:childTnLst>
                                </p:cTn>
                              </p:par>
                            </p:childTnLst>
                          </p:cTn>
                        </p:par>
                        <p:par>
                          <p:cTn id="30" fill="hold">
                            <p:stCondLst>
                              <p:cond delay="6000"/>
                            </p:stCondLst>
                            <p:childTnLst>
                              <p:par>
                                <p:cTn id="31" presetID="47"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7000"/>
                            </p:stCondLst>
                            <p:childTnLst>
                              <p:par>
                                <p:cTn id="37" presetID="8" presetClass="entr" presetSubtype="16"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diamond(in)">
                                      <p:cBhvr>
                                        <p:cTn id="39" dur="2000"/>
                                        <p:tgtEl>
                                          <p:spTgt spid="9"/>
                                        </p:tgtEl>
                                      </p:cBhvr>
                                    </p:animEffect>
                                  </p:childTnLst>
                                </p:cTn>
                              </p:par>
                            </p:childTnLst>
                          </p:cTn>
                        </p:par>
                        <p:par>
                          <p:cTn id="40" fill="hold">
                            <p:stCondLst>
                              <p:cond delay="9000"/>
                            </p:stCondLst>
                            <p:childTnLst>
                              <p:par>
                                <p:cTn id="41" presetID="47"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10000"/>
                            </p:stCondLst>
                            <p:childTnLst>
                              <p:par>
                                <p:cTn id="47" presetID="8" presetClass="entr" presetSubtype="16"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diamond(in)">
                                      <p:cBhvr>
                                        <p:cTn id="4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animBg="1"/>
      <p:bldP spid="11"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381000" y="304800"/>
            <a:ext cx="845820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3" name="Picture 2"/>
          <p:cNvPicPr>
            <a:picLocks noChangeAspect="1" noChangeArrowheads="1"/>
          </p:cNvPicPr>
          <p:nvPr/>
        </p:nvPicPr>
        <p:blipFill>
          <a:blip r:embed="rId2" cstate="print"/>
          <a:srcRect/>
          <a:stretch>
            <a:fillRect/>
          </a:stretch>
        </p:blipFill>
        <p:spPr bwMode="auto">
          <a:xfrm rot="504707">
            <a:off x="5070048" y="4412528"/>
            <a:ext cx="2116003" cy="1755874"/>
          </a:xfrm>
          <a:prstGeom prst="roundRect">
            <a:avLst>
              <a:gd name="adj" fmla="val 8594"/>
            </a:avLst>
          </a:prstGeom>
          <a:solidFill>
            <a:srgbClr val="FFFFFF">
              <a:shade val="85000"/>
            </a:srgbClr>
          </a:solidFill>
          <a:ln w="28575">
            <a:solidFill>
              <a:schemeClr val="bg2">
                <a:lumMod val="25000"/>
              </a:schemeClr>
            </a:solidFill>
          </a:ln>
          <a:effectLst>
            <a:reflection blurRad="12700" stA="38000" endPos="28000" dist="5000" dir="5400000" sy="-100000" algn="bl" rotWithShape="0"/>
          </a:effectLst>
          <a:scene3d>
            <a:camera prst="perspectiveContrastingLeftFacing"/>
            <a:lightRig rig="threePt" dir="t"/>
          </a:scene3d>
          <a:sp3d>
            <a:bevelT w="114300" prst="hardEdge"/>
          </a:sp3d>
        </p:spPr>
      </p:pic>
      <p:pic>
        <p:nvPicPr>
          <p:cNvPr id="4" name="Рисунок 12" descr="ы2.gif"/>
          <p:cNvPicPr>
            <a:picLocks noChangeAspect="1"/>
          </p:cNvPicPr>
          <p:nvPr/>
        </p:nvPicPr>
        <p:blipFill>
          <a:blip r:embed="rId3" cstate="print"/>
          <a:srcRect/>
          <a:stretch>
            <a:fillRect/>
          </a:stretch>
        </p:blipFill>
        <p:spPr bwMode="auto">
          <a:xfrm>
            <a:off x="7162800" y="4876800"/>
            <a:ext cx="1785938" cy="1692275"/>
          </a:xfrm>
          <a:prstGeom prst="rect">
            <a:avLst/>
          </a:prstGeom>
          <a:noFill/>
          <a:ln w="9525">
            <a:noFill/>
            <a:miter lim="800000"/>
            <a:headEnd/>
            <a:tailEnd/>
          </a:ln>
        </p:spPr>
      </p:pic>
      <p:pic>
        <p:nvPicPr>
          <p:cNvPr id="5" name="Picture 22" descr="Палочкоядерный нейтрофил"/>
          <p:cNvPicPr>
            <a:picLocks noChangeAspect="1" noChangeArrowheads="1"/>
          </p:cNvPicPr>
          <p:nvPr/>
        </p:nvPicPr>
        <p:blipFill>
          <a:blip r:embed="rId4" cstate="print"/>
          <a:srcRect/>
          <a:stretch>
            <a:fillRect/>
          </a:stretch>
        </p:blipFill>
        <p:spPr bwMode="auto">
          <a:xfrm>
            <a:off x="5572125" y="1785938"/>
            <a:ext cx="2133600" cy="2414587"/>
          </a:xfrm>
          <a:prstGeom prst="rect">
            <a:avLst/>
          </a:prstGeom>
          <a:noFill/>
          <a:ln w="9525">
            <a:noFill/>
            <a:miter lim="800000"/>
            <a:headEnd/>
            <a:tailEnd/>
          </a:ln>
        </p:spPr>
      </p:pic>
      <p:pic>
        <p:nvPicPr>
          <p:cNvPr id="6" name="Picture 21" descr="Лейкоциты"/>
          <p:cNvPicPr>
            <a:picLocks noChangeAspect="1" noChangeArrowheads="1"/>
          </p:cNvPicPr>
          <p:nvPr/>
        </p:nvPicPr>
        <p:blipFill>
          <a:blip r:embed="rId5" cstate="print"/>
          <a:srcRect/>
          <a:stretch>
            <a:fillRect/>
          </a:stretch>
        </p:blipFill>
        <p:spPr bwMode="auto">
          <a:xfrm>
            <a:off x="3429000" y="4191000"/>
            <a:ext cx="2163762" cy="2419350"/>
          </a:xfrm>
          <a:prstGeom prst="rect">
            <a:avLst/>
          </a:prstGeom>
          <a:noFill/>
          <a:ln w="9525">
            <a:noFill/>
            <a:miter lim="800000"/>
            <a:headEnd/>
            <a:tailEnd/>
          </a:ln>
          <a:scene3d>
            <a:camera prst="perspectiveRelaxed"/>
            <a:lightRig rig="threePt" dir="t"/>
          </a:scene3d>
        </p:spPr>
      </p:pic>
      <p:sp>
        <p:nvSpPr>
          <p:cNvPr id="7" name="Прямоугольник 6"/>
          <p:cNvSpPr/>
          <p:nvPr/>
        </p:nvSpPr>
        <p:spPr>
          <a:xfrm>
            <a:off x="990600" y="457200"/>
            <a:ext cx="5544217" cy="923330"/>
          </a:xfrm>
          <a:prstGeom prst="rect">
            <a:avLst/>
          </a:prstGeom>
          <a:noFill/>
        </p:spPr>
        <p:txBody>
          <a:bodyPr>
            <a:prstTxWarp prst="textWave2">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solidFill>
                  <a:schemeClr val="bg2">
                    <a:lumMod val="25000"/>
                  </a:schemeClr>
                </a:solidFill>
                <a:effectLst>
                  <a:outerShdw blurRad="50800" dist="39000" dir="5460000" algn="tl">
                    <a:srgbClr val="000000">
                      <a:alpha val="38000"/>
                    </a:srgbClr>
                  </a:outerShdw>
                </a:effectLst>
              </a:rPr>
              <a:t>Л</a:t>
            </a:r>
            <a:r>
              <a:rPr lang="ru-RU" sz="5400" b="1" dirty="0" smtClean="0">
                <a:ln w="11430"/>
                <a:solidFill>
                  <a:schemeClr val="bg2">
                    <a:lumMod val="25000"/>
                  </a:schemeClr>
                </a:solidFill>
                <a:effectLst>
                  <a:outerShdw blurRad="50800" dist="39000" dir="5460000" algn="tl">
                    <a:srgbClr val="000000">
                      <a:alpha val="38000"/>
                    </a:srgbClr>
                  </a:outerShdw>
                </a:effectLst>
              </a:rPr>
              <a:t>ейкоциты</a:t>
            </a:r>
            <a:endParaRPr lang="ru-RU" sz="5400" b="1" dirty="0">
              <a:ln w="11430"/>
              <a:solidFill>
                <a:schemeClr val="bg2">
                  <a:lumMod val="25000"/>
                </a:schemeClr>
              </a:solidFill>
              <a:effectLst>
                <a:outerShdw blurRad="50800" dist="39000" dir="5460000" algn="tl">
                  <a:srgbClr val="000000">
                    <a:alpha val="38000"/>
                  </a:srgbClr>
                </a:outerShdw>
              </a:effectLst>
            </a:endParaRPr>
          </a:p>
        </p:txBody>
      </p:sp>
      <p:sp>
        <p:nvSpPr>
          <p:cNvPr id="8" name="Прямоугольник 7"/>
          <p:cNvSpPr/>
          <p:nvPr/>
        </p:nvSpPr>
        <p:spPr>
          <a:xfrm>
            <a:off x="609600" y="1447800"/>
            <a:ext cx="4953000" cy="3170099"/>
          </a:xfrm>
          <a:prstGeom prst="rect">
            <a:avLst/>
          </a:prstGeom>
        </p:spPr>
        <p:txBody>
          <a:bodyPr wrap="square">
            <a:spAutoFit/>
          </a:bodyPr>
          <a:lstStyle/>
          <a:p>
            <a:pPr>
              <a:defRPr/>
            </a:pPr>
            <a:r>
              <a:rPr lang="ru-RU" sz="20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Это бесцветные клетки, содержащие ядро. Форма лейкоцитов может быть различной. Лейкоциты лишены гемоглобина и способны к активному  амебовидному движению, проникая сквозь  стенки сосудов, перемещаться между клетками различных тканей.</a:t>
            </a:r>
          </a:p>
          <a:p>
            <a:pPr>
              <a:defRPr/>
            </a:pPr>
            <a:r>
              <a:rPr lang="ru-RU" sz="20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Различают несколько видов лейкоцитов.</a:t>
            </a:r>
            <a:endParaRPr lang="ru-RU" sz="20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pic>
        <p:nvPicPr>
          <p:cNvPr id="11" name="Рисунок 10" descr="koch14_4.jpg"/>
          <p:cNvPicPr>
            <a:picLocks noChangeAspect="1"/>
          </p:cNvPicPr>
          <p:nvPr/>
        </p:nvPicPr>
        <p:blipFill>
          <a:blip r:embed="rId6" cstate="print"/>
          <a:stretch>
            <a:fillRect/>
          </a:stretch>
        </p:blipFill>
        <p:spPr>
          <a:xfrm>
            <a:off x="6553200" y="3124200"/>
            <a:ext cx="2133600" cy="17756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pic>
        <p:nvPicPr>
          <p:cNvPr id="12" name="Рисунок 11" descr="koch14_5.jpg"/>
          <p:cNvPicPr>
            <a:picLocks noChangeAspect="1"/>
          </p:cNvPicPr>
          <p:nvPr/>
        </p:nvPicPr>
        <p:blipFill>
          <a:blip r:embed="rId7" cstate="print"/>
          <a:stretch>
            <a:fillRect/>
          </a:stretch>
        </p:blipFill>
        <p:spPr>
          <a:xfrm>
            <a:off x="6553199" y="685800"/>
            <a:ext cx="2201391"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par>
                          <p:cTn id="14" fill="hold">
                            <p:stCondLst>
                              <p:cond delay="3000"/>
                            </p:stCondLst>
                            <p:childTnLst>
                              <p:par>
                                <p:cTn id="15" presetID="8"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par>
                                <p:cTn id="18" presetID="8"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par>
                                <p:cTn id="21" presetID="8"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amond(in)">
                                      <p:cBhvr>
                                        <p:cTn id="23" dur="2000"/>
                                        <p:tgtEl>
                                          <p:spTgt spid="11"/>
                                        </p:tgtEl>
                                      </p:cBhvr>
                                    </p:animEffect>
                                  </p:childTnLst>
                                </p:cTn>
                              </p:par>
                              <p:par>
                                <p:cTn id="24" presetID="8"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amond(in)">
                                      <p:cBhvr>
                                        <p:cTn id="26" dur="2000"/>
                                        <p:tgtEl>
                                          <p:spTgt spid="3"/>
                                        </p:tgtEl>
                                      </p:cBhvr>
                                    </p:animEffect>
                                  </p:childTnLst>
                                </p:cTn>
                              </p:par>
                              <p:par>
                                <p:cTn id="27" presetID="8" presetClass="entr" presetSubtype="16"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par>
                          <p:cTn id="30" fill="hold">
                            <p:stCondLst>
                              <p:cond delay="5000"/>
                            </p:stCondLst>
                            <p:childTnLst>
                              <p:par>
                                <p:cTn id="31" presetID="47"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37_granulociti.jpg"/>
          <p:cNvPicPr>
            <a:picLocks noChangeAspect="1"/>
          </p:cNvPicPr>
          <p:nvPr/>
        </p:nvPicPr>
        <p:blipFill>
          <a:blip r:embed="rId2" cstate="print">
            <a:lum bright="-20000" contrast="40000"/>
          </a:blip>
          <a:stretch>
            <a:fillRect/>
          </a:stretch>
        </p:blipFill>
        <p:spPr>
          <a:xfrm>
            <a:off x="457200" y="457200"/>
            <a:ext cx="8153400" cy="5876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
        <p:nvSpPr>
          <p:cNvPr id="2" name="Скругленный прямоугольник 1"/>
          <p:cNvSpPr/>
          <p:nvPr/>
        </p:nvSpPr>
        <p:spPr>
          <a:xfrm>
            <a:off x="304800" y="304800"/>
            <a:ext cx="8534400" cy="63627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Прямоугольник 3"/>
          <p:cNvSpPr/>
          <p:nvPr/>
        </p:nvSpPr>
        <p:spPr>
          <a:xfrm>
            <a:off x="228600" y="457200"/>
            <a:ext cx="82296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Зернистые</a:t>
            </a:r>
          </a:p>
          <a:p>
            <a:pPr algn="ctr"/>
            <a:r>
              <a:rPr lang="ru-RU" sz="5400" b="1" cap="none" spc="0"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    лейкоциты-гранулоциты</a:t>
            </a:r>
            <a:endParaRPr lang="ru-RU" sz="5400" b="1" cap="none" spc="0" dirty="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endParaRPr>
          </a:p>
        </p:txBody>
      </p:sp>
      <p:sp>
        <p:nvSpPr>
          <p:cNvPr id="5" name="Прямоугольник 4"/>
          <p:cNvSpPr/>
          <p:nvPr/>
        </p:nvSpPr>
        <p:spPr>
          <a:xfrm>
            <a:off x="860815" y="2286000"/>
            <a:ext cx="7793544"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 typeface="Wingdings" pitchFamily="2" charset="2"/>
              <a:buChar char="v"/>
            </a:pPr>
            <a:r>
              <a:rPr lang="ru-RU" sz="3600" b="1" cap="none" spc="0" dirty="0" smtClean="0">
                <a:ln w="11430"/>
                <a:solidFill>
                  <a:schemeClr val="bg1"/>
                </a:solidFill>
                <a:effectLst>
                  <a:outerShdw blurRad="50800" dist="39000" dir="5460000" algn="tl">
                    <a:srgbClr val="000000">
                      <a:alpha val="38000"/>
                    </a:srgbClr>
                  </a:outerShdw>
                </a:effectLst>
              </a:rPr>
              <a:t>Имеют крупные сегментированные</a:t>
            </a:r>
          </a:p>
          <a:p>
            <a:pPr algn="ctr"/>
            <a:r>
              <a:rPr lang="ru-RU" sz="3600" b="1" dirty="0" smtClean="0">
                <a:ln w="11430"/>
                <a:solidFill>
                  <a:schemeClr val="bg1"/>
                </a:solidFill>
                <a:effectLst>
                  <a:outerShdw blurRad="50800" dist="39000" dir="5460000" algn="tl">
                    <a:srgbClr val="000000">
                      <a:alpha val="38000"/>
                    </a:srgbClr>
                  </a:outerShdw>
                </a:effectLst>
              </a:rPr>
              <a:t>ядра и выявляют специфическую </a:t>
            </a:r>
          </a:p>
          <a:p>
            <a:pPr algn="ctr"/>
            <a:r>
              <a:rPr lang="ru-RU" sz="3600" b="1" dirty="0" smtClean="0">
                <a:ln w="11430"/>
                <a:solidFill>
                  <a:schemeClr val="bg1"/>
                </a:solidFill>
                <a:effectLst>
                  <a:outerShdw blurRad="50800" dist="39000" dir="5460000" algn="tl">
                    <a:srgbClr val="000000">
                      <a:alpha val="38000"/>
                    </a:srgbClr>
                  </a:outerShdw>
                </a:effectLst>
              </a:rPr>
              <a:t>зернистость цитоплазмы</a:t>
            </a:r>
            <a:endParaRPr lang="ru-RU" sz="3600" b="1" cap="none" spc="0" dirty="0">
              <a:ln w="11430"/>
              <a:solidFill>
                <a:schemeClr val="bg1"/>
              </a:solidFill>
              <a:effectLst>
                <a:outerShdw blurRad="50800" dist="39000" dir="5460000" algn="tl">
                  <a:srgbClr val="000000">
                    <a:alpha val="38000"/>
                  </a:srgbClr>
                </a:outerShdw>
              </a:effectLst>
            </a:endParaRPr>
          </a:p>
        </p:txBody>
      </p:sp>
      <p:grpSp>
        <p:nvGrpSpPr>
          <p:cNvPr id="17" name="Группа 16"/>
          <p:cNvGrpSpPr/>
          <p:nvPr/>
        </p:nvGrpSpPr>
        <p:grpSpPr>
          <a:xfrm>
            <a:off x="6096000" y="4038600"/>
            <a:ext cx="2438400" cy="2209800"/>
            <a:chOff x="6096000" y="4038600"/>
            <a:chExt cx="2438400" cy="2209800"/>
          </a:xfrm>
        </p:grpSpPr>
        <p:sp>
          <p:nvSpPr>
            <p:cNvPr id="9" name="Овал 8"/>
            <p:cNvSpPr/>
            <p:nvPr/>
          </p:nvSpPr>
          <p:spPr>
            <a:xfrm>
              <a:off x="6324600" y="4038600"/>
              <a:ext cx="2209800" cy="12954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b="1" dirty="0" smtClean="0">
                  <a:solidFill>
                    <a:schemeClr val="bg1"/>
                  </a:solidFill>
                  <a:effectLst>
                    <a:outerShdw blurRad="38100" dist="38100" dir="2700000" algn="tl">
                      <a:srgbClr val="000000">
                        <a:alpha val="43137"/>
                      </a:srgbClr>
                    </a:outerShdw>
                  </a:effectLst>
                </a:rPr>
                <a:t>Базофилы</a:t>
              </a:r>
              <a:endParaRPr lang="ru-RU" b="1" dirty="0">
                <a:solidFill>
                  <a:schemeClr val="bg1"/>
                </a:solidFill>
                <a:effectLst>
                  <a:outerShdw blurRad="38100" dist="38100" dir="2700000" algn="tl">
                    <a:srgbClr val="000000">
                      <a:alpha val="43137"/>
                    </a:srgbClr>
                  </a:outerShdw>
                </a:effectLst>
              </a:endParaRPr>
            </a:p>
          </p:txBody>
        </p:sp>
        <p:pic>
          <p:nvPicPr>
            <p:cNvPr id="27650" name="Picture 2"/>
            <p:cNvPicPr>
              <a:picLocks noChangeAspect="1" noChangeArrowheads="1"/>
            </p:cNvPicPr>
            <p:nvPr/>
          </p:nvPicPr>
          <p:blipFill>
            <a:blip r:embed="rId3" cstate="print">
              <a:lum bright="10000" contrast="40000"/>
            </a:blip>
            <a:srcRect/>
            <a:stretch>
              <a:fillRect/>
            </a:stretch>
          </p:blipFill>
          <p:spPr bwMode="auto">
            <a:xfrm>
              <a:off x="6781800" y="5029200"/>
              <a:ext cx="1360968" cy="1219200"/>
            </a:xfrm>
            <a:prstGeom prst="ellipse">
              <a:avLst/>
            </a:prstGeom>
            <a:ln>
              <a:noFill/>
            </a:ln>
            <a:effectLst>
              <a:softEdge rad="112500"/>
            </a:effectLst>
          </p:spPr>
        </p:pic>
        <p:pic>
          <p:nvPicPr>
            <p:cNvPr id="12" name="Рисунок 11" descr="Базофил"/>
            <p:cNvPicPr/>
            <p:nvPr/>
          </p:nvPicPr>
          <p:blipFill>
            <a:blip r:embed="rId4" cstate="print">
              <a:clrChange>
                <a:clrFrom>
                  <a:srgbClr val="FFFFFF"/>
                </a:clrFrom>
                <a:clrTo>
                  <a:srgbClr val="FFFFFF">
                    <a:alpha val="0"/>
                  </a:srgbClr>
                </a:clrTo>
              </a:clrChange>
            </a:blip>
            <a:srcRect/>
            <a:stretch>
              <a:fillRect/>
            </a:stretch>
          </p:blipFill>
          <p:spPr bwMode="auto">
            <a:xfrm>
              <a:off x="6096000" y="5105400"/>
              <a:ext cx="952500" cy="952500"/>
            </a:xfrm>
            <a:prstGeom prst="rect">
              <a:avLst/>
            </a:prstGeom>
            <a:noFill/>
            <a:ln w="9525">
              <a:noFill/>
              <a:miter lim="800000"/>
              <a:headEnd/>
              <a:tailEnd/>
            </a:ln>
          </p:spPr>
        </p:pic>
      </p:grpSp>
      <p:grpSp>
        <p:nvGrpSpPr>
          <p:cNvPr id="16" name="Группа 15"/>
          <p:cNvGrpSpPr/>
          <p:nvPr/>
        </p:nvGrpSpPr>
        <p:grpSpPr>
          <a:xfrm>
            <a:off x="3429000" y="4038600"/>
            <a:ext cx="2209800" cy="2074300"/>
            <a:chOff x="3429000" y="4038600"/>
            <a:chExt cx="2209800" cy="2074300"/>
          </a:xfrm>
        </p:grpSpPr>
        <p:sp>
          <p:nvSpPr>
            <p:cNvPr id="8" name="Овал 7"/>
            <p:cNvSpPr/>
            <p:nvPr/>
          </p:nvSpPr>
          <p:spPr>
            <a:xfrm>
              <a:off x="3429000" y="4038600"/>
              <a:ext cx="2209800" cy="12954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b="1" dirty="0" smtClean="0">
                  <a:solidFill>
                    <a:schemeClr val="bg1"/>
                  </a:solidFill>
                  <a:effectLst>
                    <a:outerShdw blurRad="38100" dist="38100" dir="2700000" algn="tl">
                      <a:srgbClr val="000000">
                        <a:alpha val="43137"/>
                      </a:srgbClr>
                    </a:outerShdw>
                  </a:effectLst>
                </a:rPr>
                <a:t>Эозинофилы</a:t>
              </a:r>
              <a:endParaRPr lang="ru-RU" b="1" dirty="0">
                <a:solidFill>
                  <a:schemeClr val="bg1"/>
                </a:solidFill>
                <a:effectLst>
                  <a:outerShdw blurRad="38100" dist="38100" dir="2700000" algn="tl">
                    <a:srgbClr val="000000">
                      <a:alpha val="43137"/>
                    </a:srgbClr>
                  </a:outerShdw>
                </a:effectLst>
              </a:endParaRPr>
            </a:p>
          </p:txBody>
        </p:sp>
        <p:pic>
          <p:nvPicPr>
            <p:cNvPr id="27651" name="Picture 3"/>
            <p:cNvPicPr>
              <a:picLocks noChangeAspect="1" noChangeArrowheads="1"/>
            </p:cNvPicPr>
            <p:nvPr/>
          </p:nvPicPr>
          <p:blipFill>
            <a:blip r:embed="rId5" cstate="print">
              <a:lum bright="-10000" contrast="40000"/>
            </a:blip>
            <a:srcRect/>
            <a:stretch>
              <a:fillRect/>
            </a:stretch>
          </p:blipFill>
          <p:spPr bwMode="auto">
            <a:xfrm>
              <a:off x="3886200" y="4876800"/>
              <a:ext cx="1371600" cy="1222513"/>
            </a:xfrm>
            <a:prstGeom prst="ellipse">
              <a:avLst/>
            </a:prstGeom>
            <a:ln>
              <a:noFill/>
            </a:ln>
            <a:effectLst>
              <a:softEdge rad="112500"/>
            </a:effectLst>
          </p:spPr>
        </p:pic>
        <p:pic>
          <p:nvPicPr>
            <p:cNvPr id="13" name="Рисунок 12" descr="Эозинофил"/>
            <p:cNvPicPr/>
            <p:nvPr/>
          </p:nvPicPr>
          <p:blipFill>
            <a:blip r:embed="rId6" cstate="print">
              <a:clrChange>
                <a:clrFrom>
                  <a:srgbClr val="FFFFFF"/>
                </a:clrFrom>
                <a:clrTo>
                  <a:srgbClr val="FFFFFF">
                    <a:alpha val="0"/>
                  </a:srgbClr>
                </a:clrTo>
              </a:clrChange>
            </a:blip>
            <a:srcRect/>
            <a:stretch>
              <a:fillRect/>
            </a:stretch>
          </p:blipFill>
          <p:spPr bwMode="auto">
            <a:xfrm rot="16624234">
              <a:off x="3484001" y="5160400"/>
              <a:ext cx="952500" cy="952500"/>
            </a:xfrm>
            <a:prstGeom prst="rect">
              <a:avLst/>
            </a:prstGeom>
            <a:noFill/>
            <a:ln w="9525">
              <a:noFill/>
              <a:miter lim="800000"/>
              <a:headEnd/>
              <a:tailEnd/>
            </a:ln>
          </p:spPr>
        </p:pic>
      </p:grpSp>
      <p:grpSp>
        <p:nvGrpSpPr>
          <p:cNvPr id="15" name="Группа 14"/>
          <p:cNvGrpSpPr/>
          <p:nvPr/>
        </p:nvGrpSpPr>
        <p:grpSpPr>
          <a:xfrm>
            <a:off x="381000" y="4038600"/>
            <a:ext cx="2362200" cy="2166026"/>
            <a:chOff x="381000" y="4038600"/>
            <a:chExt cx="2362200" cy="2166026"/>
          </a:xfrm>
        </p:grpSpPr>
        <p:sp>
          <p:nvSpPr>
            <p:cNvPr id="7" name="Овал 6"/>
            <p:cNvSpPr/>
            <p:nvPr/>
          </p:nvSpPr>
          <p:spPr>
            <a:xfrm>
              <a:off x="609600" y="4038600"/>
              <a:ext cx="2133600" cy="12954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b="1" dirty="0" smtClean="0">
                  <a:solidFill>
                    <a:schemeClr val="bg1"/>
                  </a:solidFill>
                  <a:effectLst>
                    <a:outerShdw blurRad="38100" dist="38100" dir="2700000" algn="tl">
                      <a:srgbClr val="000000">
                        <a:alpha val="43137"/>
                      </a:srgbClr>
                    </a:outerShdw>
                  </a:effectLst>
                </a:rPr>
                <a:t>Нейтрофилы</a:t>
              </a:r>
              <a:endParaRPr lang="ru-RU" b="1" dirty="0">
                <a:solidFill>
                  <a:schemeClr val="bg1"/>
                </a:solidFill>
                <a:effectLst>
                  <a:outerShdw blurRad="38100" dist="38100" dir="2700000" algn="tl">
                    <a:srgbClr val="000000">
                      <a:alpha val="43137"/>
                    </a:srgbClr>
                  </a:outerShdw>
                </a:effectLst>
              </a:endParaRPr>
            </a:p>
          </p:txBody>
        </p:sp>
        <p:pic>
          <p:nvPicPr>
            <p:cNvPr id="27652" name="Picture 4"/>
            <p:cNvPicPr>
              <a:picLocks noChangeAspect="1" noChangeArrowheads="1"/>
            </p:cNvPicPr>
            <p:nvPr/>
          </p:nvPicPr>
          <p:blipFill>
            <a:blip r:embed="rId7" cstate="print">
              <a:clrChange>
                <a:clrFrom>
                  <a:srgbClr val="ECF4E9"/>
                </a:clrFrom>
                <a:clrTo>
                  <a:srgbClr val="ECF4E9">
                    <a:alpha val="0"/>
                  </a:srgbClr>
                </a:clrTo>
              </a:clrChange>
              <a:lum bright="-10000" contrast="40000"/>
            </a:blip>
            <a:srcRect/>
            <a:stretch>
              <a:fillRect/>
            </a:stretch>
          </p:blipFill>
          <p:spPr bwMode="auto">
            <a:xfrm>
              <a:off x="762000" y="4953000"/>
              <a:ext cx="1548062" cy="1251626"/>
            </a:xfrm>
            <a:prstGeom prst="ellipse">
              <a:avLst/>
            </a:prstGeom>
            <a:ln>
              <a:noFill/>
            </a:ln>
            <a:effectLst>
              <a:softEdge rad="112500"/>
            </a:effectLst>
          </p:spPr>
        </p:pic>
        <p:pic>
          <p:nvPicPr>
            <p:cNvPr id="14" name="Рисунок 13" descr="Нейтрофил"/>
            <p:cNvPicPr/>
            <p:nvPr/>
          </p:nvPicPr>
          <p:blipFill>
            <a:blip r:embed="rId8" cstate="print">
              <a:clrChange>
                <a:clrFrom>
                  <a:srgbClr val="FDFDFB"/>
                </a:clrFrom>
                <a:clrTo>
                  <a:srgbClr val="FDFDFB">
                    <a:alpha val="0"/>
                  </a:srgbClr>
                </a:clrTo>
              </a:clrChange>
            </a:blip>
            <a:srcRect/>
            <a:stretch>
              <a:fillRect/>
            </a:stretch>
          </p:blipFill>
          <p:spPr bwMode="auto">
            <a:xfrm>
              <a:off x="381000" y="5029200"/>
              <a:ext cx="952500" cy="952500"/>
            </a:xfrm>
            <a:prstGeom prst="rect">
              <a:avLst/>
            </a:prstGeom>
            <a:noFill/>
            <a:ln w="9525">
              <a:noFill/>
              <a:miter lim="800000"/>
              <a:headEnd/>
              <a:tailEnd/>
            </a:ln>
          </p:spPr>
        </p:pic>
      </p:gr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edge">
                                      <p:cBhvr>
                                        <p:cTn id="17" dur="2000"/>
                                        <p:tgtEl>
                                          <p:spTgt spid="15"/>
                                        </p:tgtEl>
                                      </p:cBhvr>
                                    </p:animEffect>
                                  </p:childTnLst>
                                </p:cTn>
                              </p:par>
                            </p:childTnLst>
                          </p:cTn>
                        </p:par>
                        <p:par>
                          <p:cTn id="18" fill="hold">
                            <p:stCondLst>
                              <p:cond delay="5000"/>
                            </p:stCondLst>
                            <p:childTnLst>
                              <p:par>
                                <p:cTn id="19" presetID="2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edge">
                                      <p:cBhvr>
                                        <p:cTn id="21" dur="2000"/>
                                        <p:tgtEl>
                                          <p:spTgt spid="16"/>
                                        </p:tgtEl>
                                      </p:cBhvr>
                                    </p:animEffect>
                                  </p:childTnLst>
                                </p:cTn>
                              </p:par>
                            </p:childTnLst>
                          </p:cTn>
                        </p:par>
                        <p:par>
                          <p:cTn id="22" fill="hold">
                            <p:stCondLst>
                              <p:cond delay="7000"/>
                            </p:stCondLst>
                            <p:childTnLst>
                              <p:par>
                                <p:cTn id="23" presetID="2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edge">
                                      <p:cBhvr>
                                        <p:cTn id="2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37_agranulociti.jpg"/>
          <p:cNvPicPr>
            <a:picLocks noChangeAspect="1"/>
          </p:cNvPicPr>
          <p:nvPr/>
        </p:nvPicPr>
        <p:blipFill>
          <a:blip r:embed="rId2" cstate="print">
            <a:lum bright="-10000" contrast="40000"/>
          </a:blip>
          <a:stretch>
            <a:fillRect/>
          </a:stretch>
        </p:blipFill>
        <p:spPr>
          <a:xfrm>
            <a:off x="381000" y="457200"/>
            <a:ext cx="8305800" cy="601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
        <p:nvSpPr>
          <p:cNvPr id="2" name="Скругленный прямоугольник 1"/>
          <p:cNvSpPr/>
          <p:nvPr/>
        </p:nvSpPr>
        <p:spPr>
          <a:xfrm>
            <a:off x="304800" y="304800"/>
            <a:ext cx="8534400" cy="63627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Прямоугольник 3"/>
          <p:cNvSpPr/>
          <p:nvPr/>
        </p:nvSpPr>
        <p:spPr>
          <a:xfrm>
            <a:off x="0" y="457200"/>
            <a:ext cx="89154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Незернистые</a:t>
            </a:r>
          </a:p>
          <a:p>
            <a:pPr algn="ctr"/>
            <a:r>
              <a:rPr lang="ru-RU" sz="5400" b="1" cap="none" spc="0"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    лейкоциты-агранулоциты</a:t>
            </a:r>
            <a:endParaRPr lang="ru-RU" sz="5400" b="1" cap="none" spc="0" dirty="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endParaRPr>
          </a:p>
        </p:txBody>
      </p:sp>
      <p:sp>
        <p:nvSpPr>
          <p:cNvPr id="5" name="Прямоугольник 4"/>
          <p:cNvSpPr/>
          <p:nvPr/>
        </p:nvSpPr>
        <p:spPr>
          <a:xfrm>
            <a:off x="340879" y="2133600"/>
            <a:ext cx="8335167"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 typeface="Wingdings" pitchFamily="2" charset="2"/>
              <a:buChar char="v"/>
            </a:pPr>
            <a:r>
              <a:rPr lang="ru-RU" sz="3600" b="1" dirty="0" smtClean="0">
                <a:ln w="11430"/>
                <a:solidFill>
                  <a:schemeClr val="bg1"/>
                </a:solidFill>
                <a:effectLst>
                  <a:outerShdw blurRad="50800" dist="39000" dir="5460000" algn="tl">
                    <a:srgbClr val="000000">
                      <a:alpha val="38000"/>
                    </a:srgbClr>
                  </a:outerShdw>
                </a:effectLst>
              </a:rPr>
              <a:t>Не и</a:t>
            </a:r>
            <a:r>
              <a:rPr lang="ru-RU" sz="3600" b="1" cap="none" spc="0" dirty="0" smtClean="0">
                <a:ln w="11430"/>
                <a:solidFill>
                  <a:schemeClr val="bg1"/>
                </a:solidFill>
                <a:effectLst>
                  <a:outerShdw blurRad="50800" dist="39000" dir="5460000" algn="tl">
                    <a:srgbClr val="000000">
                      <a:alpha val="38000"/>
                    </a:srgbClr>
                  </a:outerShdw>
                </a:effectLst>
              </a:rPr>
              <a:t>меют</a:t>
            </a:r>
            <a:r>
              <a:rPr lang="ru-RU" sz="3600" b="1" dirty="0" smtClean="0">
                <a:ln w="11430"/>
                <a:solidFill>
                  <a:schemeClr val="bg1"/>
                </a:solidFill>
                <a:effectLst>
                  <a:outerShdw blurRad="50800" dist="39000" dir="5460000" algn="tl">
                    <a:srgbClr val="000000">
                      <a:alpha val="38000"/>
                    </a:srgbClr>
                  </a:outerShdw>
                </a:effectLst>
              </a:rPr>
              <a:t> специфичной зернистости</a:t>
            </a:r>
          </a:p>
          <a:p>
            <a:pPr algn="ctr"/>
            <a:r>
              <a:rPr lang="ru-RU" sz="3600" b="1" dirty="0" smtClean="0">
                <a:ln w="11430"/>
                <a:solidFill>
                  <a:schemeClr val="bg1"/>
                </a:solidFill>
                <a:effectLst>
                  <a:outerShdw blurRad="50800" dist="39000" dir="5460000" algn="tl">
                    <a:srgbClr val="000000">
                      <a:alpha val="38000"/>
                    </a:srgbClr>
                  </a:outerShdw>
                </a:effectLst>
              </a:rPr>
              <a:t>цитоплазмы </a:t>
            </a:r>
          </a:p>
          <a:p>
            <a:pPr algn="ctr">
              <a:buFont typeface="Wingdings" pitchFamily="2" charset="2"/>
              <a:buChar char="v"/>
            </a:pPr>
            <a:r>
              <a:rPr lang="ru-RU" sz="3600" b="1" dirty="0" smtClean="0">
                <a:ln w="11430"/>
                <a:solidFill>
                  <a:schemeClr val="bg1"/>
                </a:solidFill>
                <a:effectLst>
                  <a:outerShdw blurRad="50800" dist="39000" dir="5460000" algn="tl">
                    <a:srgbClr val="000000">
                      <a:alpha val="38000"/>
                    </a:srgbClr>
                  </a:outerShdw>
                </a:effectLst>
              </a:rPr>
              <a:t>Ядро – округлое не сегментированное</a:t>
            </a:r>
            <a:endParaRPr lang="ru-RU" sz="3600" b="1" cap="none" spc="0" dirty="0">
              <a:ln w="11430"/>
              <a:solidFill>
                <a:schemeClr val="bg1"/>
              </a:solidFill>
              <a:effectLst>
                <a:outerShdw blurRad="50800" dist="39000" dir="5460000" algn="tl">
                  <a:srgbClr val="000000">
                    <a:alpha val="38000"/>
                  </a:srgbClr>
                </a:outerShdw>
              </a:effectLst>
            </a:endParaRPr>
          </a:p>
        </p:txBody>
      </p:sp>
      <p:pic>
        <p:nvPicPr>
          <p:cNvPr id="16" name="Рисунок 15" descr="32.gif"/>
          <p:cNvPicPr>
            <a:picLocks noChangeAspect="1"/>
          </p:cNvPicPr>
          <p:nvPr/>
        </p:nvPicPr>
        <p:blipFill>
          <a:blip r:embed="rId3" cstate="print"/>
          <a:srcRect/>
          <a:stretch>
            <a:fillRect/>
          </a:stretch>
        </p:blipFill>
        <p:spPr bwMode="auto">
          <a:xfrm>
            <a:off x="3886200" y="5410200"/>
            <a:ext cx="1228725" cy="938212"/>
          </a:xfrm>
          <a:prstGeom prst="rect">
            <a:avLst/>
          </a:prstGeom>
          <a:noFill/>
          <a:ln w="9525">
            <a:noFill/>
            <a:miter lim="800000"/>
            <a:headEnd/>
            <a:tailEnd/>
          </a:ln>
        </p:spPr>
      </p:pic>
      <p:grpSp>
        <p:nvGrpSpPr>
          <p:cNvPr id="14" name="Группа 13"/>
          <p:cNvGrpSpPr/>
          <p:nvPr/>
        </p:nvGrpSpPr>
        <p:grpSpPr>
          <a:xfrm>
            <a:off x="5791200" y="4038600"/>
            <a:ext cx="2209800" cy="2095500"/>
            <a:chOff x="5791200" y="4038600"/>
            <a:chExt cx="2209800" cy="2095500"/>
          </a:xfrm>
        </p:grpSpPr>
        <p:sp>
          <p:nvSpPr>
            <p:cNvPr id="8" name="Овал 7"/>
            <p:cNvSpPr/>
            <p:nvPr/>
          </p:nvSpPr>
          <p:spPr>
            <a:xfrm>
              <a:off x="5791200" y="4038600"/>
              <a:ext cx="2209800" cy="12954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b="1" dirty="0" smtClean="0">
                  <a:solidFill>
                    <a:schemeClr val="bg1"/>
                  </a:solidFill>
                  <a:effectLst>
                    <a:outerShdw blurRad="38100" dist="38100" dir="2700000" algn="tl">
                      <a:srgbClr val="000000">
                        <a:alpha val="43137"/>
                      </a:srgbClr>
                    </a:outerShdw>
                  </a:effectLst>
                </a:rPr>
                <a:t>Моноциты</a:t>
              </a:r>
              <a:endParaRPr lang="ru-RU" b="1" dirty="0">
                <a:solidFill>
                  <a:schemeClr val="bg1"/>
                </a:solidFill>
                <a:effectLst>
                  <a:outerShdw blurRad="38100" dist="38100" dir="2700000" algn="tl">
                    <a:srgbClr val="000000">
                      <a:alpha val="43137"/>
                    </a:srgbClr>
                  </a:outerShdw>
                </a:effectLst>
              </a:endParaRPr>
            </a:p>
          </p:txBody>
        </p:sp>
        <p:pic>
          <p:nvPicPr>
            <p:cNvPr id="11" name="Рисунок 10" descr="Моноцит"/>
            <p:cNvPicPr/>
            <p:nvPr/>
          </p:nvPicPr>
          <p:blipFill>
            <a:blip r:embed="rId4" cstate="print">
              <a:clrChange>
                <a:clrFrom>
                  <a:srgbClr val="FFFFFF"/>
                </a:clrFrom>
                <a:clrTo>
                  <a:srgbClr val="FFFFFF">
                    <a:alpha val="0"/>
                  </a:srgbClr>
                </a:clrTo>
              </a:clrChange>
            </a:blip>
            <a:srcRect/>
            <a:stretch>
              <a:fillRect/>
            </a:stretch>
          </p:blipFill>
          <p:spPr bwMode="auto">
            <a:xfrm rot="17191733">
              <a:off x="5867400" y="5181600"/>
              <a:ext cx="952500" cy="952500"/>
            </a:xfrm>
            <a:prstGeom prst="rect">
              <a:avLst/>
            </a:prstGeom>
            <a:noFill/>
            <a:ln w="9525">
              <a:noFill/>
              <a:miter lim="800000"/>
              <a:headEnd/>
              <a:tailEnd/>
            </a:ln>
          </p:spPr>
        </p:pic>
        <p:pic>
          <p:nvPicPr>
            <p:cNvPr id="26626" name="Picture 2"/>
            <p:cNvPicPr>
              <a:picLocks noChangeAspect="1" noChangeArrowheads="1"/>
            </p:cNvPicPr>
            <p:nvPr/>
          </p:nvPicPr>
          <p:blipFill>
            <a:blip r:embed="rId5" cstate="print">
              <a:lum bright="-10000" contrast="40000"/>
            </a:blip>
            <a:srcRect/>
            <a:stretch>
              <a:fillRect/>
            </a:stretch>
          </p:blipFill>
          <p:spPr bwMode="auto">
            <a:xfrm>
              <a:off x="6400800" y="4953000"/>
              <a:ext cx="1326695" cy="1143000"/>
            </a:xfrm>
            <a:prstGeom prst="ellipse">
              <a:avLst/>
            </a:prstGeom>
            <a:ln>
              <a:noFill/>
            </a:ln>
            <a:effectLst>
              <a:softEdge rad="112500"/>
            </a:effectLst>
          </p:spPr>
        </p:pic>
      </p:grpSp>
      <p:grpSp>
        <p:nvGrpSpPr>
          <p:cNvPr id="13" name="Группа 12"/>
          <p:cNvGrpSpPr/>
          <p:nvPr/>
        </p:nvGrpSpPr>
        <p:grpSpPr>
          <a:xfrm>
            <a:off x="1219200" y="4038600"/>
            <a:ext cx="2209800" cy="2019300"/>
            <a:chOff x="1219200" y="4038600"/>
            <a:chExt cx="2209800" cy="2019300"/>
          </a:xfrm>
        </p:grpSpPr>
        <p:sp>
          <p:nvSpPr>
            <p:cNvPr id="7" name="Овал 6"/>
            <p:cNvSpPr/>
            <p:nvPr/>
          </p:nvSpPr>
          <p:spPr>
            <a:xfrm>
              <a:off x="1295400" y="4038600"/>
              <a:ext cx="2133600" cy="12954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b="1" dirty="0" smtClean="0">
                  <a:solidFill>
                    <a:schemeClr val="bg1"/>
                  </a:solidFill>
                  <a:effectLst>
                    <a:outerShdw blurRad="38100" dist="38100" dir="2700000" algn="tl">
                      <a:srgbClr val="000000">
                        <a:alpha val="43137"/>
                      </a:srgbClr>
                    </a:outerShdw>
                  </a:effectLst>
                </a:rPr>
                <a:t>Лимфоциты </a:t>
              </a:r>
              <a:endParaRPr lang="ru-RU" b="1" dirty="0">
                <a:solidFill>
                  <a:schemeClr val="bg1"/>
                </a:solidFill>
                <a:effectLst>
                  <a:outerShdw blurRad="38100" dist="38100" dir="2700000" algn="tl">
                    <a:srgbClr val="000000">
                      <a:alpha val="43137"/>
                    </a:srgbClr>
                  </a:outerShdw>
                </a:effectLst>
              </a:endParaRPr>
            </a:p>
          </p:txBody>
        </p:sp>
        <p:pic>
          <p:nvPicPr>
            <p:cNvPr id="12" name="Рисунок 11" descr="Лимфоцит"/>
            <p:cNvPicPr/>
            <p:nvPr/>
          </p:nvPicPr>
          <p:blipFill>
            <a:blip r:embed="rId6" cstate="print">
              <a:clrChange>
                <a:clrFrom>
                  <a:srgbClr val="FFFFFF"/>
                </a:clrFrom>
                <a:clrTo>
                  <a:srgbClr val="FFFFFF">
                    <a:alpha val="0"/>
                  </a:srgbClr>
                </a:clrTo>
              </a:clrChange>
            </a:blip>
            <a:srcRect/>
            <a:stretch>
              <a:fillRect/>
            </a:stretch>
          </p:blipFill>
          <p:spPr bwMode="auto">
            <a:xfrm>
              <a:off x="1219200" y="5105400"/>
              <a:ext cx="952500" cy="952500"/>
            </a:xfrm>
            <a:prstGeom prst="rect">
              <a:avLst/>
            </a:prstGeom>
            <a:noFill/>
            <a:ln w="9525">
              <a:noFill/>
              <a:miter lim="800000"/>
              <a:headEnd/>
              <a:tailEnd/>
            </a:ln>
          </p:spPr>
        </p:pic>
        <p:pic>
          <p:nvPicPr>
            <p:cNvPr id="26627" name="Picture 3"/>
            <p:cNvPicPr>
              <a:picLocks noChangeAspect="1" noChangeArrowheads="1"/>
            </p:cNvPicPr>
            <p:nvPr/>
          </p:nvPicPr>
          <p:blipFill>
            <a:blip r:embed="rId7" cstate="print">
              <a:lum bright="10000" contrast="20000"/>
            </a:blip>
            <a:srcRect/>
            <a:stretch>
              <a:fillRect/>
            </a:stretch>
          </p:blipFill>
          <p:spPr bwMode="auto">
            <a:xfrm>
              <a:off x="1676400" y="4800600"/>
              <a:ext cx="1250577" cy="1214846"/>
            </a:xfrm>
            <a:prstGeom prst="ellipse">
              <a:avLst/>
            </a:prstGeom>
            <a:ln>
              <a:noFill/>
            </a:ln>
            <a:effectLst>
              <a:softEdge rad="112500"/>
            </a:effectLst>
          </p:spPr>
        </p:pic>
      </p:gr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edge">
                                      <p:cBhvr>
                                        <p:cTn id="17" dur="2000"/>
                                        <p:tgtEl>
                                          <p:spTgt spid="13"/>
                                        </p:tgtEl>
                                      </p:cBhvr>
                                    </p:animEffect>
                                  </p:childTnLst>
                                </p:cTn>
                              </p:par>
                            </p:childTnLst>
                          </p:cTn>
                        </p:par>
                        <p:par>
                          <p:cTn id="18" fill="hold">
                            <p:stCondLst>
                              <p:cond delay="5000"/>
                            </p:stCondLst>
                            <p:childTnLst>
                              <p:par>
                                <p:cTn id="19" presetID="2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edge">
                                      <p:cBhvr>
                                        <p:cTn id="21" dur="2000"/>
                                        <p:tgtEl>
                                          <p:spTgt spid="14"/>
                                        </p:tgtEl>
                                      </p:cBhvr>
                                    </p:animEffect>
                                  </p:childTnLst>
                                </p:cTn>
                              </p:par>
                            </p:childTnLst>
                          </p:cTn>
                        </p:par>
                        <p:par>
                          <p:cTn id="22" fill="hold">
                            <p:stCondLst>
                              <p:cond delay="7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14282" y="357166"/>
            <a:ext cx="8643998"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457200" y="3962400"/>
            <a:ext cx="4143404" cy="1938992"/>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Моноциты (фагоциты) захватывают инородные тела с помощью ложноножек и пожирают их</a:t>
            </a:r>
          </a:p>
        </p:txBody>
      </p:sp>
      <p:sp>
        <p:nvSpPr>
          <p:cNvPr id="4" name="TextBox 3"/>
          <p:cNvSpPr txBox="1"/>
          <p:nvPr/>
        </p:nvSpPr>
        <p:spPr>
          <a:xfrm>
            <a:off x="357158" y="1428736"/>
            <a:ext cx="4214842"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400" b="1" dirty="0">
                <a:ln w="11430"/>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8900000" scaled="1"/>
                  <a:tileRect/>
                </a:gradFill>
                <a:effectLst>
                  <a:outerShdw blurRad="50800" dist="39000" dir="5460000" algn="tl">
                    <a:srgbClr val="000000">
                      <a:alpha val="38000"/>
                    </a:srgbClr>
                  </a:outerShdw>
                </a:effectLst>
              </a:rPr>
              <a:t> </a:t>
            </a: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Гранулоциты - </a:t>
            </a:r>
            <a:r>
              <a:rPr lang="ru-RU" sz="24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защищают </a:t>
            </a: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организм от бактерий и токсинов</a:t>
            </a:r>
          </a:p>
        </p:txBody>
      </p:sp>
      <p:sp>
        <p:nvSpPr>
          <p:cNvPr id="5" name="TextBox 4"/>
          <p:cNvSpPr txBox="1"/>
          <p:nvPr/>
        </p:nvSpPr>
        <p:spPr>
          <a:xfrm>
            <a:off x="5715000" y="1371600"/>
            <a:ext cx="3143252" cy="120032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Лимфоциты - </a:t>
            </a:r>
            <a:r>
              <a:rPr lang="ru-RU" sz="24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обеспечивают</a:t>
            </a:r>
            <a:endPar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a:defRPr/>
            </a:pPr>
            <a:r>
              <a:rPr lang="ru-RU" sz="24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иммунитет</a:t>
            </a:r>
          </a:p>
        </p:txBody>
      </p:sp>
      <p:sp>
        <p:nvSpPr>
          <p:cNvPr id="9" name="Прямоугольник 8"/>
          <p:cNvSpPr/>
          <p:nvPr/>
        </p:nvSpPr>
        <p:spPr>
          <a:xfrm>
            <a:off x="500034" y="357166"/>
            <a:ext cx="8143900" cy="923330"/>
          </a:xfrm>
          <a:prstGeom prst="rect">
            <a:avLst/>
          </a:prstGeom>
          <a:noFill/>
        </p:spPr>
        <p:txBody>
          <a:bodyPr>
            <a:prstTxWarp prst="textChevron">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Функции лейкоцитов</a:t>
            </a:r>
          </a:p>
        </p:txBody>
      </p:sp>
      <p:pic>
        <p:nvPicPr>
          <p:cNvPr id="28674" name="Picture 2"/>
          <p:cNvPicPr>
            <a:picLocks noChangeAspect="1" noChangeArrowheads="1"/>
          </p:cNvPicPr>
          <p:nvPr/>
        </p:nvPicPr>
        <p:blipFill>
          <a:blip r:embed="rId2" cstate="print"/>
          <a:srcRect/>
          <a:stretch>
            <a:fillRect/>
          </a:stretch>
        </p:blipFill>
        <p:spPr bwMode="auto">
          <a:xfrm>
            <a:off x="3429000" y="2209800"/>
            <a:ext cx="2286000" cy="2019022"/>
          </a:xfrm>
          <a:prstGeom prst="ellipse">
            <a:avLst/>
          </a:prstGeom>
          <a:ln w="63500" cap="rnd">
            <a:solidFill>
              <a:schemeClr val="bg2">
                <a:lumMod val="2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8675" name="Picture 3"/>
          <p:cNvPicPr>
            <a:picLocks noChangeAspect="1" noChangeArrowheads="1"/>
          </p:cNvPicPr>
          <p:nvPr/>
        </p:nvPicPr>
        <p:blipFill>
          <a:blip r:embed="rId3" cstate="print"/>
          <a:srcRect/>
          <a:stretch>
            <a:fillRect/>
          </a:stretch>
        </p:blipFill>
        <p:spPr bwMode="auto">
          <a:xfrm>
            <a:off x="5334000" y="2514600"/>
            <a:ext cx="2169886" cy="1981200"/>
          </a:xfrm>
          <a:prstGeom prst="ellipse">
            <a:avLst/>
          </a:prstGeom>
          <a:ln w="63500" cap="rnd">
            <a:solidFill>
              <a:schemeClr val="bg2">
                <a:lumMod val="2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8676" name="Picture 4"/>
          <p:cNvPicPr>
            <a:picLocks noChangeAspect="1" noChangeArrowheads="1"/>
          </p:cNvPicPr>
          <p:nvPr/>
        </p:nvPicPr>
        <p:blipFill>
          <a:blip r:embed="rId4" cstate="print"/>
          <a:srcRect/>
          <a:stretch>
            <a:fillRect/>
          </a:stretch>
        </p:blipFill>
        <p:spPr bwMode="auto">
          <a:xfrm>
            <a:off x="4419600" y="4191000"/>
            <a:ext cx="2438400" cy="2198286"/>
          </a:xfrm>
          <a:prstGeom prst="ellipse">
            <a:avLst/>
          </a:prstGeom>
          <a:ln w="63500" cap="rnd">
            <a:solidFill>
              <a:schemeClr val="bg2">
                <a:lumMod val="2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par>
                                <p:cTn id="12" presetID="20" presetClass="entr" presetSubtype="0" fill="hold" nodeType="withEffect">
                                  <p:stCondLst>
                                    <p:cond delay="0"/>
                                  </p:stCondLst>
                                  <p:childTnLst>
                                    <p:set>
                                      <p:cBhvr>
                                        <p:cTn id="13" dur="1" fill="hold">
                                          <p:stCondLst>
                                            <p:cond delay="0"/>
                                          </p:stCondLst>
                                        </p:cTn>
                                        <p:tgtEl>
                                          <p:spTgt spid="28674"/>
                                        </p:tgtEl>
                                        <p:attrNameLst>
                                          <p:attrName>style.visibility</p:attrName>
                                        </p:attrNameLst>
                                      </p:cBhvr>
                                      <p:to>
                                        <p:strVal val="visible"/>
                                      </p:to>
                                    </p:set>
                                    <p:animEffect transition="in" filter="wedge">
                                      <p:cBhvr>
                                        <p:cTn id="14" dur="2000"/>
                                        <p:tgtEl>
                                          <p:spTgt spid="28674"/>
                                        </p:tgtEl>
                                      </p:cBhvr>
                                    </p:animEffect>
                                  </p:childTnLst>
                                </p:cTn>
                              </p:par>
                            </p:childTnLst>
                          </p:cTn>
                        </p:par>
                        <p:par>
                          <p:cTn id="15" fill="hold">
                            <p:stCondLst>
                              <p:cond delay="4000"/>
                            </p:stCondLst>
                            <p:childTnLst>
                              <p:par>
                                <p:cTn id="16" presetID="2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edge">
                                      <p:cBhvr>
                                        <p:cTn id="18" dur="2000"/>
                                        <p:tgtEl>
                                          <p:spTgt spid="3"/>
                                        </p:tgtEl>
                                      </p:cBhvr>
                                    </p:animEffect>
                                  </p:childTnLst>
                                </p:cTn>
                              </p:par>
                              <p:par>
                                <p:cTn id="19" presetID="20" presetClass="entr" presetSubtype="0" fill="hold" nodeType="withEffect">
                                  <p:stCondLst>
                                    <p:cond delay="0"/>
                                  </p:stCondLst>
                                  <p:childTnLst>
                                    <p:set>
                                      <p:cBhvr>
                                        <p:cTn id="20" dur="1" fill="hold">
                                          <p:stCondLst>
                                            <p:cond delay="0"/>
                                          </p:stCondLst>
                                        </p:cTn>
                                        <p:tgtEl>
                                          <p:spTgt spid="28676"/>
                                        </p:tgtEl>
                                        <p:attrNameLst>
                                          <p:attrName>style.visibility</p:attrName>
                                        </p:attrNameLst>
                                      </p:cBhvr>
                                      <p:to>
                                        <p:strVal val="visible"/>
                                      </p:to>
                                    </p:set>
                                    <p:animEffect transition="in" filter="wedge">
                                      <p:cBhvr>
                                        <p:cTn id="21" dur="2000"/>
                                        <p:tgtEl>
                                          <p:spTgt spid="28676"/>
                                        </p:tgtEl>
                                      </p:cBhvr>
                                    </p:animEffect>
                                  </p:childTnLst>
                                </p:cTn>
                              </p:par>
                            </p:childTnLst>
                          </p:cTn>
                        </p:par>
                        <p:par>
                          <p:cTn id="22" fill="hold">
                            <p:stCondLst>
                              <p:cond delay="6000"/>
                            </p:stCondLst>
                            <p:childTnLst>
                              <p:par>
                                <p:cTn id="23" presetID="20" presetClass="entr" presetSubtype="0" fill="hold" nodeType="afterEffect">
                                  <p:stCondLst>
                                    <p:cond delay="0"/>
                                  </p:stCondLst>
                                  <p:childTnLst>
                                    <p:set>
                                      <p:cBhvr>
                                        <p:cTn id="24" dur="1" fill="hold">
                                          <p:stCondLst>
                                            <p:cond delay="0"/>
                                          </p:stCondLst>
                                        </p:cTn>
                                        <p:tgtEl>
                                          <p:spTgt spid="28675"/>
                                        </p:tgtEl>
                                        <p:attrNameLst>
                                          <p:attrName>style.visibility</p:attrName>
                                        </p:attrNameLst>
                                      </p:cBhvr>
                                      <p:to>
                                        <p:strVal val="visible"/>
                                      </p:to>
                                    </p:set>
                                    <p:animEffect transition="in" filter="wedge">
                                      <p:cBhvr>
                                        <p:cTn id="25" dur="2000"/>
                                        <p:tgtEl>
                                          <p:spTgt spid="28675"/>
                                        </p:tgtEl>
                                      </p:cBhvr>
                                    </p:animEffect>
                                  </p:childTnLst>
                                </p:cTn>
                              </p:par>
                              <p:par>
                                <p:cTn id="26" presetID="2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edge">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7256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3"/>
          <p:cNvPicPr>
            <a:picLocks noChangeAspect="1" noChangeArrowheads="1"/>
          </p:cNvPicPr>
          <p:nvPr/>
        </p:nvPicPr>
        <p:blipFill>
          <a:blip r:embed="rId2" cstate="print"/>
          <a:srcRect/>
          <a:stretch>
            <a:fillRect/>
          </a:stretch>
        </p:blipFill>
        <p:spPr bwMode="auto">
          <a:xfrm>
            <a:off x="457200" y="2057400"/>
            <a:ext cx="5857916"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
        <p:nvSpPr>
          <p:cNvPr id="4" name="Прямоугольник 3"/>
          <p:cNvSpPr/>
          <p:nvPr/>
        </p:nvSpPr>
        <p:spPr>
          <a:xfrm>
            <a:off x="357158" y="642918"/>
            <a:ext cx="8786842" cy="1569660"/>
          </a:xfrm>
          <a:prstGeom prst="rect">
            <a:avLst/>
          </a:prstGeom>
          <a:noFill/>
          <a:effectLst/>
        </p:spPr>
        <p:txBody>
          <a:bodyPr>
            <a:prstTxWarp prst="textCan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4800" b="1" dirty="0">
                <a:ln w="11430"/>
                <a:solidFill>
                  <a:schemeClr val="bg2">
                    <a:lumMod val="50000"/>
                  </a:schemeClr>
                </a:solidFill>
                <a:effectLst>
                  <a:outerShdw blurRad="50800" dist="39000" dir="5460000" algn="tl">
                    <a:srgbClr val="000000">
                      <a:alpha val="38000"/>
                    </a:srgbClr>
                  </a:outerShdw>
                </a:effectLst>
              </a:rPr>
              <a:t>Образование</a:t>
            </a:r>
          </a:p>
          <a:p>
            <a:pPr algn="ctr">
              <a:defRPr/>
            </a:pPr>
            <a:r>
              <a:rPr lang="ru-RU" sz="4800" b="1" dirty="0">
                <a:ln w="11430"/>
                <a:solidFill>
                  <a:schemeClr val="bg2">
                    <a:lumMod val="50000"/>
                  </a:schemeClr>
                </a:solidFill>
                <a:effectLst>
                  <a:outerShdw blurRad="50800" dist="39000" dir="5460000" algn="tl">
                    <a:srgbClr val="000000">
                      <a:alpha val="38000"/>
                    </a:srgbClr>
                  </a:outerShdw>
                </a:effectLst>
              </a:rPr>
              <a:t>лейкоцитов</a:t>
            </a:r>
          </a:p>
        </p:txBody>
      </p:sp>
      <p:pic>
        <p:nvPicPr>
          <p:cNvPr id="6" name="Picture 23" descr="Лимфоциты"/>
          <p:cNvPicPr>
            <a:picLocks noChangeAspect="1" noChangeArrowheads="1"/>
          </p:cNvPicPr>
          <p:nvPr/>
        </p:nvPicPr>
        <p:blipFill>
          <a:blip r:embed="rId3" cstate="print"/>
          <a:srcRect/>
          <a:stretch>
            <a:fillRect/>
          </a:stretch>
        </p:blipFill>
        <p:spPr bwMode="auto">
          <a:xfrm>
            <a:off x="6072188" y="1214422"/>
            <a:ext cx="3071812" cy="6030912"/>
          </a:xfrm>
          <a:prstGeom prst="rect">
            <a:avLst/>
          </a:prstGeom>
          <a:noFill/>
          <a:ln w="9525">
            <a:noFill/>
            <a:miter lim="800000"/>
            <a:headEnd/>
            <a:tailEnd/>
          </a:ln>
        </p:spPr>
      </p:pic>
      <p:sp>
        <p:nvSpPr>
          <p:cNvPr id="10" name="TextBox 9"/>
          <p:cNvSpPr txBox="1"/>
          <p:nvPr/>
        </p:nvSpPr>
        <p:spPr>
          <a:xfrm>
            <a:off x="381000" y="4343400"/>
            <a:ext cx="5867400" cy="1938992"/>
          </a:xfrm>
          <a:prstGeom prst="rect">
            <a:avLst/>
          </a:prstGeom>
          <a:noFill/>
        </p:spPr>
        <p:txBody>
          <a:bodyPr wrap="square" rtlCol="0">
            <a:spAutoFit/>
          </a:bodyPr>
          <a:lstStyle/>
          <a:p>
            <a:r>
              <a:rPr lang="ru-RU" sz="2400" b="1" dirty="0" smtClean="0">
                <a:solidFill>
                  <a:schemeClr val="bg1"/>
                </a:solidFill>
                <a:effectLst>
                  <a:outerShdw blurRad="38100" dist="38100" dir="2700000" algn="tl">
                    <a:srgbClr val="000000">
                      <a:alpha val="43137"/>
                    </a:srgbClr>
                  </a:outerShdw>
                </a:effectLst>
              </a:rPr>
              <a:t>Лейкоциты образуются в разных органах тела: в костном мозге, селезенке, тимусе, подмышечных лимфатических узлах, миндалинах и пластинках Пэйе, в слизистой оболочке желудка.</a:t>
            </a:r>
            <a:endParaRPr lang="ru-RU" sz="2400" b="1" dirty="0">
              <a:solidFill>
                <a:schemeClr val="bg1"/>
              </a:solidFill>
              <a:effectLst>
                <a:outerShdw blurRad="38100" dist="38100" dir="2700000" algn="tl">
                  <a:srgbClr val="000000">
                    <a:alpha val="43137"/>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plus(in)">
                                      <p:cBhvr>
                                        <p:cTn id="11" dur="2000"/>
                                        <p:tgtEl>
                                          <p:spTgt spid="3"/>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amond(in)">
                                      <p:cBhvr>
                                        <p:cTn id="15" dur="2000"/>
                                        <p:tgtEl>
                                          <p:spTgt spid="10"/>
                                        </p:tgtEl>
                                      </p:cBhvr>
                                    </p:animEffect>
                                  </p:childTnLst>
                                </p:cTn>
                              </p:par>
                            </p:childTnLst>
                          </p:cTn>
                        </p:par>
                        <p:par>
                          <p:cTn id="16" fill="hold">
                            <p:stCondLst>
                              <p:cond delay="6000"/>
                            </p:stCondLst>
                            <p:childTnLst>
                              <p:par>
                                <p:cTn id="17" presetID="2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7256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762000" y="838200"/>
            <a:ext cx="6934200" cy="5632311"/>
          </a:xfrm>
          <a:prstGeom prst="rect">
            <a:avLst/>
          </a:prstGeom>
          <a:noFill/>
        </p:spPr>
        <p:txBody>
          <a:bodyPr wrap="square" rtlCol="0">
            <a:spAutoFit/>
          </a:bodyPr>
          <a:lstStyle/>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Тимус (вилочковая железа) </a:t>
            </a:r>
            <a:r>
              <a:rPr lang="ru-RU" sz="2000" b="1" dirty="0" smtClean="0">
                <a:solidFill>
                  <a:schemeClr val="bg1"/>
                </a:solidFill>
                <a:effectLst>
                  <a:outerShdw blurRad="38100" dist="38100" dir="2700000" algn="tl">
                    <a:srgbClr val="000000">
                      <a:alpha val="43137"/>
                    </a:srgbClr>
                  </a:outerShdw>
                </a:effectLst>
              </a:rPr>
              <a:t>находится в грудной полости, за грудиной. В ней образуются, размножаются, созревают и учатся отличать "своего" от "чужого" Т-лимфоциты. </a:t>
            </a:r>
          </a:p>
          <a:p>
            <a:r>
              <a:rPr lang="ru-RU" sz="2000" b="1" dirty="0" smtClean="0">
                <a:solidFill>
                  <a:schemeClr val="bg1"/>
                </a:solidFill>
                <a:effectLst>
                  <a:outerShdw blurRad="38100" dist="38100" dir="2700000" algn="tl">
                    <a:srgbClr val="000000">
                      <a:alpha val="43137"/>
                    </a:srgbClr>
                  </a:outerShdw>
                </a:effectLst>
              </a:rPr>
              <a:t>Костный мозг находится в полостях многих частей скелета, служит местом кроветворения, где образуются В-лимфоциты, незрелые Т-лимфоциты, NK-клетки и фагоциты.</a:t>
            </a:r>
          </a:p>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Селезенка </a:t>
            </a:r>
            <a:r>
              <a:rPr lang="ru-RU" sz="2000" b="1" dirty="0" smtClean="0">
                <a:solidFill>
                  <a:schemeClr val="bg1"/>
                </a:solidFill>
                <a:effectLst>
                  <a:outerShdw blurRad="38100" dist="38100" dir="2700000" algn="tl">
                    <a:srgbClr val="000000">
                      <a:alpha val="43137"/>
                    </a:srgbClr>
                  </a:outerShdw>
                </a:effectLst>
              </a:rPr>
              <a:t>расположена в левой подреберной области брюшной полости, размером с кулак. Она служит резервуаром эритроцитов, отфильтровывает из крови состарившиеся клетки, производит и активирует некоторые </a:t>
            </a:r>
            <a:r>
              <a:rPr lang="ru-RU" sz="2000" b="1" dirty="0" err="1" smtClean="0">
                <a:solidFill>
                  <a:schemeClr val="bg1"/>
                </a:solidFill>
                <a:effectLst>
                  <a:outerShdw blurRad="38100" dist="38100" dir="2700000" algn="tl">
                    <a:srgbClr val="000000">
                      <a:alpha val="43137"/>
                    </a:srgbClr>
                  </a:outerShdw>
                </a:effectLst>
              </a:rPr>
              <a:t>иммуноциты</a:t>
            </a:r>
            <a:r>
              <a:rPr lang="ru-RU" sz="2000" b="1" dirty="0" smtClean="0">
                <a:solidFill>
                  <a:schemeClr val="bg1"/>
                </a:solidFill>
                <a:effectLst>
                  <a:outerShdw blurRad="38100" dist="38100" dir="2700000" algn="tl">
                    <a:srgbClr val="000000">
                      <a:alpha val="43137"/>
                    </a:srgbClr>
                  </a:outerShdw>
                </a:effectLst>
              </a:rPr>
              <a:t>.</a:t>
            </a:r>
          </a:p>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Лимфатические сосуды </a:t>
            </a:r>
            <a:r>
              <a:rPr lang="ru-RU" sz="2000" b="1" dirty="0" smtClean="0">
                <a:solidFill>
                  <a:schemeClr val="bg1"/>
                </a:solidFill>
                <a:effectLst>
                  <a:outerShdw blurRad="38100" dist="38100" dir="2700000" algn="tl">
                    <a:srgbClr val="000000">
                      <a:alpha val="43137"/>
                    </a:srgbClr>
                  </a:outerShdw>
                </a:effectLst>
              </a:rPr>
              <a:t>пронизывают все тело. Заключающаяся в них жидкость (лимфа) богата лимфоцитами, в основном Т-клетками.</a:t>
            </a:r>
          </a:p>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Пластинки Пэйе </a:t>
            </a:r>
            <a:r>
              <a:rPr lang="ru-RU" sz="2000" b="1" dirty="0" smtClean="0">
                <a:solidFill>
                  <a:schemeClr val="bg1"/>
                </a:solidFill>
                <a:effectLst>
                  <a:outerShdw blurRad="38100" dist="38100" dir="2700000" algn="tl">
                    <a:srgbClr val="000000">
                      <a:alpha val="43137"/>
                    </a:srgbClr>
                  </a:outerShdw>
                </a:effectLst>
              </a:rPr>
              <a:t>- овальные бугорки в слизистой оболочке тонкой кишки, сходные по строению и функциям с миндалинами</a:t>
            </a:r>
            <a:r>
              <a:rPr lang="ru-RU" dirty="0" smtClean="0">
                <a:solidFill>
                  <a:schemeClr val="bg1"/>
                </a:solidFill>
              </a:rPr>
              <a:t>.</a:t>
            </a:r>
            <a:endParaRPr lang="ru-RU" dirty="0">
              <a:solidFill>
                <a:schemeClr val="bg1"/>
              </a:solidFill>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285728"/>
            <a:ext cx="857256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533400" y="685800"/>
            <a:ext cx="6934200" cy="5324535"/>
          </a:xfrm>
          <a:prstGeom prst="rect">
            <a:avLst/>
          </a:prstGeom>
          <a:noFill/>
        </p:spPr>
        <p:txBody>
          <a:bodyPr wrap="square" rtlCol="0">
            <a:spAutoFit/>
          </a:bodyPr>
          <a:lstStyle/>
          <a:p>
            <a:r>
              <a:rPr lang="ru-RU" sz="2000" b="1" dirty="0" smtClean="0">
                <a:solidFill>
                  <a:srgbClr val="C00000"/>
                </a:solidFill>
                <a:effectLst>
                  <a:outerShdw blurRad="38100" dist="38100" dir="2700000" algn="tl">
                    <a:srgbClr val="000000">
                      <a:alpha val="43137"/>
                    </a:srgbClr>
                  </a:outerShdw>
                </a:effectLst>
              </a:rPr>
              <a:t>Антигены. </a:t>
            </a:r>
            <a:r>
              <a:rPr lang="ru-RU" sz="2000" b="1" dirty="0" smtClean="0">
                <a:solidFill>
                  <a:schemeClr val="bg1"/>
                </a:solidFill>
                <a:effectLst>
                  <a:outerShdw blurRad="38100" dist="38100" dir="2700000" algn="tl">
                    <a:srgbClr val="000000">
                      <a:alpha val="43137"/>
                    </a:srgbClr>
                  </a:outerShdw>
                </a:effectLst>
              </a:rPr>
              <a:t>Распознавание "свой" и "чужой". А кто "чужой"? На поверхности всех клеток и вирусов находятся специфические молекулы, играющие роль паспорта. Если клетка принадлежит этому организму, его иммунная система на её молекулярный паспорт не реагирует, т.к. он для неё "свой". Но если паспорт "чужой", например, на попавшем в организм вирусе, иммунная система подает сигнал тревоги, который запускает сложный механизм защиты и обезвреживания. Молекула, вызывающая такой ответ называется антигеном.</a:t>
            </a:r>
          </a:p>
          <a:p>
            <a:r>
              <a:rPr lang="ru-RU" sz="2000" b="1" dirty="0" smtClean="0">
                <a:solidFill>
                  <a:schemeClr val="bg1"/>
                </a:solidFill>
                <a:effectLst>
                  <a:outerShdw blurRad="38100" dist="38100" dir="2700000" algn="tl">
                    <a:srgbClr val="000000">
                      <a:alpha val="43137"/>
                    </a:srgbClr>
                  </a:outerShdw>
                </a:effectLst>
              </a:rPr>
              <a:t>Как выглядят антигены? Чаще всего это белки, но могут быть и углеводы, нуклеиновые кислоты в комбинации с липидами (жирами) или между собой. Антигены бываю </a:t>
            </a:r>
            <a:r>
              <a:rPr lang="ru-RU" sz="2000" b="1" i="1" dirty="0" smtClean="0">
                <a:solidFill>
                  <a:srgbClr val="C00000"/>
                </a:solidFill>
                <a:effectLst>
                  <a:outerShdw blurRad="38100" dist="38100" dir="2700000" algn="tl">
                    <a:srgbClr val="000000">
                      <a:alpha val="43137"/>
                    </a:srgbClr>
                  </a:outerShdw>
                </a:effectLst>
              </a:rPr>
              <a:t>внешние</a:t>
            </a:r>
            <a:r>
              <a:rPr lang="ru-RU" sz="2000" b="1" dirty="0" smtClean="0">
                <a:solidFill>
                  <a:srgbClr val="C00000"/>
                </a:solidFill>
                <a:effectLst>
                  <a:outerShdw blurRad="38100" dist="38100" dir="2700000" algn="tl">
                    <a:srgbClr val="000000">
                      <a:alpha val="43137"/>
                    </a:srgbClr>
                  </a:outerShdw>
                </a:effectLst>
              </a:rPr>
              <a:t> </a:t>
            </a:r>
            <a:r>
              <a:rPr lang="ru-RU" sz="2000" b="1" dirty="0" smtClean="0">
                <a:solidFill>
                  <a:schemeClr val="bg1"/>
                </a:solidFill>
                <a:effectLst>
                  <a:outerShdw blurRad="38100" dist="38100" dir="2700000" algn="tl">
                    <a:srgbClr val="000000">
                      <a:alpha val="43137"/>
                    </a:srgbClr>
                  </a:outerShdw>
                </a:effectLst>
              </a:rPr>
              <a:t>(бактерии, вирусы, другие паразиты, частицы) и </a:t>
            </a:r>
            <a:r>
              <a:rPr lang="ru-RU" sz="2000" b="1" i="1" dirty="0" smtClean="0">
                <a:solidFill>
                  <a:srgbClr val="C00000"/>
                </a:solidFill>
                <a:effectLst>
                  <a:outerShdw blurRad="38100" dist="38100" dir="2700000" algn="tl">
                    <a:srgbClr val="000000">
                      <a:alpha val="43137"/>
                    </a:srgbClr>
                  </a:outerShdw>
                </a:effectLst>
              </a:rPr>
              <a:t>внутренние</a:t>
            </a:r>
            <a:r>
              <a:rPr lang="ru-RU" sz="2000" b="1" dirty="0" smtClean="0">
                <a:solidFill>
                  <a:schemeClr val="bg1"/>
                </a:solidFill>
                <a:effectLst>
                  <a:outerShdw blurRad="38100" dist="38100" dir="2700000" algn="tl">
                    <a:srgbClr val="000000">
                      <a:alpha val="43137"/>
                    </a:srgbClr>
                  </a:outerShdw>
                </a:effectLst>
              </a:rPr>
              <a:t> (продукты собственных клеток, например аномальные белки опухолевых клеток или белки в инфицированных вирусом клетках).</a:t>
            </a:r>
            <a:endParaRPr lang="ru-RU" sz="2000" b="1" dirty="0">
              <a:solidFill>
                <a:schemeClr val="bg1"/>
              </a:solidFill>
              <a:effectLst>
                <a:outerShdw blurRad="38100" dist="38100" dir="2700000" algn="tl">
                  <a:srgbClr val="000000">
                    <a:alpha val="43137"/>
                  </a:srgbClr>
                </a:outerShdw>
              </a:effectLst>
            </a:endParaRPr>
          </a:p>
        </p:txBody>
      </p:sp>
      <p:pic>
        <p:nvPicPr>
          <p:cNvPr id="4" name="Рисунок 3" descr="antitela_antigeny.gif"/>
          <p:cNvPicPr>
            <a:picLocks noChangeAspect="1"/>
          </p:cNvPicPr>
          <p:nvPr/>
        </p:nvPicPr>
        <p:blipFill>
          <a:blip r:embed="rId2" cstate="print"/>
          <a:stretch>
            <a:fillRect/>
          </a:stretch>
        </p:blipFill>
        <p:spPr>
          <a:xfrm>
            <a:off x="7239000" y="3429000"/>
            <a:ext cx="1562100"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1"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70" decel="100000"/>
                                        <p:tgtEl>
                                          <p:spTgt spid="4"/>
                                        </p:tgtEl>
                                      </p:cBhvr>
                                    </p:animEffect>
                                    <p:animScale>
                                      <p:cBhvr>
                                        <p:cTn id="13" dur="770" decel="100000"/>
                                        <p:tgtEl>
                                          <p:spTgt spid="4"/>
                                        </p:tgtEl>
                                      </p:cBhvr>
                                      <p:from x="10000" y="10000"/>
                                      <p:to x="200000" y="450000"/>
                                    </p:animScale>
                                    <p:animScale>
                                      <p:cBhvr>
                                        <p:cTn id="14" dur="1230" accel="100000" fill="hold">
                                          <p:stCondLst>
                                            <p:cond delay="770"/>
                                          </p:stCondLst>
                                        </p:cTn>
                                        <p:tgtEl>
                                          <p:spTgt spid="4"/>
                                        </p:tgtEl>
                                      </p:cBhvr>
                                      <p:from x="200000" y="450000"/>
                                      <p:to x="100000" y="100000"/>
                                    </p:animScale>
                                    <p:set>
                                      <p:cBhvr>
                                        <p:cTn id="15" dur="770" fill="hold"/>
                                        <p:tgtEl>
                                          <p:spTgt spid="4"/>
                                        </p:tgtEl>
                                        <p:attrNameLst>
                                          <p:attrName>ppt_x</p:attrName>
                                        </p:attrNameLst>
                                      </p:cBhvr>
                                      <p:to>
                                        <p:strVal val="(0.5)"/>
                                      </p:to>
                                    </p:set>
                                    <p:anim from="(0.5)" to="(#ppt_x)" calcmode="lin" valueType="num">
                                      <p:cBhvr>
                                        <p:cTn id="16" dur="1230" accel="100000" fill="hold">
                                          <p:stCondLst>
                                            <p:cond delay="770"/>
                                          </p:stCondLst>
                                        </p:cTn>
                                        <p:tgtEl>
                                          <p:spTgt spid="4"/>
                                        </p:tgtEl>
                                        <p:attrNameLst>
                                          <p:attrName>ppt_x</p:attrName>
                                        </p:attrNameLst>
                                      </p:cBhvr>
                                    </p:anim>
                                    <p:set>
                                      <p:cBhvr>
                                        <p:cTn id="17" dur="770" fill="hold"/>
                                        <p:tgtEl>
                                          <p:spTgt spid="4"/>
                                        </p:tgtEl>
                                        <p:attrNameLst>
                                          <p:attrName>ppt_y</p:attrName>
                                        </p:attrNameLst>
                                      </p:cBhvr>
                                      <p:to>
                                        <p:strVal val="(#ppt_y+0.4)"/>
                                      </p:to>
                                    </p:set>
                                    <p:anim from="(#ppt_y+0.4)" to="(#ppt_y)" calcmode="lin" valueType="num">
                                      <p:cBhvr>
                                        <p:cTn id="18"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8204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381000" y="1066800"/>
            <a:ext cx="5143501" cy="526297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Лейкоциты и лимфоциты защищают организм от болезнетворных микробов, обволакивая </a:t>
            </a:r>
            <a:endParaRPr lang="en-US" sz="28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a:defRPr/>
            </a:pPr>
            <a:r>
              <a:rPr lang="ru-RU" sz="28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rPr>
              <a:t>их </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ложноножками и пожирая. Процесс поглощения и переваривания лейкоцитами микробов называется </a:t>
            </a:r>
            <a:r>
              <a:rPr lang="ru-RU" sz="2800" b="1" i="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фагоцитозом</a:t>
            </a:r>
            <a:r>
              <a:rPr lang="ru-RU" sz="2800" b="1" i="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a:t>
            </a: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a:t>
            </a:r>
            <a:r>
              <a:rPr lang="ru-RU" sz="28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а сами клетки </a:t>
            </a:r>
            <a:endParaRPr lang="en-US" sz="2800" b="1"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a:defRPr/>
            </a:pP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лейкоциты-</a:t>
            </a:r>
            <a:r>
              <a:rPr lang="ru-RU" sz="2800" b="1" i="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фагоцитами</a:t>
            </a:r>
            <a:r>
              <a:rPr lang="ru-RU" sz="2800" b="1" i="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a:t>
            </a:r>
          </a:p>
        </p:txBody>
      </p:sp>
      <p:sp>
        <p:nvSpPr>
          <p:cNvPr id="12" name="Прямоугольник 11"/>
          <p:cNvSpPr/>
          <p:nvPr/>
        </p:nvSpPr>
        <p:spPr>
          <a:xfrm>
            <a:off x="1914822" y="285728"/>
            <a:ext cx="4665060" cy="923330"/>
          </a:xfrm>
          <a:prstGeom prst="rect">
            <a:avLst/>
          </a:prstGeom>
          <a:noFill/>
        </p:spPr>
        <p:txBody>
          <a:bodyPr wrap="none">
            <a:prstTxWarp prst="textInflat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фагоцитоз</a:t>
            </a:r>
          </a:p>
        </p:txBody>
      </p:sp>
      <p:grpSp>
        <p:nvGrpSpPr>
          <p:cNvPr id="16" name="Группа 15"/>
          <p:cNvGrpSpPr/>
          <p:nvPr/>
        </p:nvGrpSpPr>
        <p:grpSpPr>
          <a:xfrm>
            <a:off x="5143500" y="1295400"/>
            <a:ext cx="4000500" cy="4876800"/>
            <a:chOff x="5143500" y="1295400"/>
            <a:chExt cx="4000500" cy="4876800"/>
          </a:xfrm>
        </p:grpSpPr>
        <p:sp>
          <p:nvSpPr>
            <p:cNvPr id="15" name="Скругленный прямоугольник 14"/>
            <p:cNvSpPr/>
            <p:nvPr/>
          </p:nvSpPr>
          <p:spPr>
            <a:xfrm>
              <a:off x="5410200" y="1295400"/>
              <a:ext cx="3429000" cy="4876800"/>
            </a:xfrm>
            <a:prstGeom prst="roundRect">
              <a:avLst/>
            </a:prstGeom>
            <a:solidFill>
              <a:schemeClr val="bg2">
                <a:lumMod val="75000"/>
              </a:schemeClr>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1" descr="img930.jpg"/>
            <p:cNvPicPr>
              <a:picLocks noChangeAspect="1" noChangeArrowheads="1"/>
            </p:cNvPicPr>
            <p:nvPr/>
          </p:nvPicPr>
          <p:blipFill>
            <a:blip r:embed="rId2" cstate="print">
              <a:lum bright="10000" contrast="10000"/>
            </a:blip>
            <a:srcRect/>
            <a:stretch>
              <a:fillRect/>
            </a:stretch>
          </p:blipFill>
          <p:spPr bwMode="auto">
            <a:xfrm>
              <a:off x="5638800" y="1905000"/>
              <a:ext cx="3059113" cy="1357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
          <p:nvSpPr>
            <p:cNvPr id="9" name="Прямоугольник 8"/>
            <p:cNvSpPr/>
            <p:nvPr/>
          </p:nvSpPr>
          <p:spPr>
            <a:xfrm>
              <a:off x="5715000" y="1447800"/>
              <a:ext cx="2614612" cy="461963"/>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Aft>
                  <a:spcPts val="1000"/>
                </a:spcAft>
                <a:defRPr/>
              </a:pP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2400" b="1" dirty="0">
                  <a:ln w="11430"/>
                  <a:solidFill>
                    <a:schemeClr val="bg2">
                      <a:lumMod val="25000"/>
                    </a:schemeClr>
                  </a:solidFill>
                  <a:effectLst>
                    <a:outerShdw blurRad="50800" dist="39000" dir="5460000" algn="tl">
                      <a:srgbClr val="000000">
                        <a:alpha val="38000"/>
                      </a:srgbClr>
                    </a:outerShdw>
                  </a:effectLst>
                  <a:latin typeface="Arial" pitchFamily="34" charset="0"/>
                  <a:cs typeface="Arial" pitchFamily="34" charset="0"/>
                </a:rPr>
                <a:t>Фагоцитоз </a:t>
              </a:r>
            </a:p>
          </p:txBody>
        </p:sp>
        <p:sp>
          <p:nvSpPr>
            <p:cNvPr id="10" name="Прямоугольник 9"/>
            <p:cNvSpPr/>
            <p:nvPr/>
          </p:nvSpPr>
          <p:spPr>
            <a:xfrm>
              <a:off x="6248400" y="3276600"/>
              <a:ext cx="1728787" cy="461962"/>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Aft>
                  <a:spcPts val="1000"/>
                </a:spcAft>
                <a:defRPr/>
              </a:pPr>
              <a:r>
                <a:rPr lang="ru-RU" sz="2400" b="1" dirty="0">
                  <a:ln w="11430"/>
                  <a:solidFill>
                    <a:schemeClr val="bg2">
                      <a:lumMod val="25000"/>
                    </a:schemeClr>
                  </a:solidFill>
                  <a:effectLst>
                    <a:outerShdw blurRad="50800" dist="39000" dir="5460000" algn="tl">
                      <a:srgbClr val="000000">
                        <a:alpha val="38000"/>
                      </a:srgbClr>
                    </a:outerShdw>
                  </a:effectLst>
                  <a:latin typeface="Arial" pitchFamily="34" charset="0"/>
                  <a:cs typeface="Arial" pitchFamily="34" charset="0"/>
                </a:rPr>
                <a:t>фагоциты</a:t>
              </a:r>
            </a:p>
          </p:txBody>
        </p:sp>
        <p:sp>
          <p:nvSpPr>
            <p:cNvPr id="11" name="Прямоугольник 10"/>
            <p:cNvSpPr/>
            <p:nvPr/>
          </p:nvSpPr>
          <p:spPr>
            <a:xfrm>
              <a:off x="5143500" y="5334000"/>
              <a:ext cx="4000500" cy="774700"/>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Aft>
                  <a:spcPts val="1000"/>
                </a:spcAft>
                <a:defRPr/>
              </a:pPr>
              <a:r>
                <a:rPr lang="ru-RU" b="1" dirty="0">
                  <a:ln w="11430"/>
                  <a:solidFill>
                    <a:schemeClr val="bg2">
                      <a:lumMod val="25000"/>
                    </a:schemeClr>
                  </a:solidFill>
                  <a:effectLst>
                    <a:outerShdw blurRad="50800" dist="39000" dir="5460000" algn="tl">
                      <a:srgbClr val="000000">
                        <a:alpha val="38000"/>
                      </a:srgbClr>
                    </a:outerShdw>
                  </a:effectLst>
                  <a:latin typeface="Arial" pitchFamily="34" charset="0"/>
                  <a:cs typeface="Arial" pitchFamily="34" charset="0"/>
                </a:rPr>
                <a:t>поглощение фагоцитами </a:t>
              </a:r>
            </a:p>
            <a:p>
              <a:pPr algn="ctr">
                <a:spcAft>
                  <a:spcPts val="1000"/>
                </a:spcAft>
                <a:defRPr/>
              </a:pPr>
              <a:r>
                <a:rPr lang="ru-RU" b="1" dirty="0">
                  <a:ln w="11430"/>
                  <a:solidFill>
                    <a:schemeClr val="bg2">
                      <a:lumMod val="25000"/>
                    </a:schemeClr>
                  </a:solidFill>
                  <a:effectLst>
                    <a:outerShdw blurRad="50800" dist="39000" dir="5460000" algn="tl">
                      <a:srgbClr val="000000">
                        <a:alpha val="38000"/>
                      </a:srgbClr>
                    </a:outerShdw>
                  </a:effectLst>
                  <a:latin typeface="Arial" pitchFamily="34" charset="0"/>
                  <a:cs typeface="Arial" pitchFamily="34" charset="0"/>
                </a:rPr>
                <a:t>чужеродных тел </a:t>
              </a:r>
            </a:p>
          </p:txBody>
        </p:sp>
        <p:pic>
          <p:nvPicPr>
            <p:cNvPr id="13" name="Picture 13" descr="C:\Users\Natasha\Desktop\86052.gif"/>
            <p:cNvPicPr>
              <a:picLocks noChangeAspect="1" noChangeArrowheads="1" noCrop="1"/>
            </p:cNvPicPr>
            <p:nvPr/>
          </p:nvPicPr>
          <p:blipFill>
            <a:blip r:embed="rId3" cstate="print"/>
            <a:srcRect/>
            <a:stretch>
              <a:fillRect/>
            </a:stretch>
          </p:blipFill>
          <p:spPr bwMode="auto">
            <a:xfrm>
              <a:off x="6400800" y="1905000"/>
              <a:ext cx="1571625" cy="1290638"/>
            </a:xfrm>
            <a:prstGeom prst="rect">
              <a:avLst/>
            </a:prstGeom>
            <a:noFill/>
            <a:ln w="9525">
              <a:noFill/>
              <a:miter lim="800000"/>
              <a:headEnd/>
              <a:tailEnd/>
            </a:ln>
          </p:spPr>
        </p:pic>
        <p:pic>
          <p:nvPicPr>
            <p:cNvPr id="14" name="Рисунок 13" descr="koch14_2.jpg"/>
            <p:cNvPicPr>
              <a:picLocks noChangeAspect="1"/>
            </p:cNvPicPr>
            <p:nvPr/>
          </p:nvPicPr>
          <p:blipFill>
            <a:blip r:embed="rId4" cstate="print"/>
            <a:stretch>
              <a:fillRect/>
            </a:stretch>
          </p:blipFill>
          <p:spPr>
            <a:xfrm>
              <a:off x="5638800" y="3733800"/>
              <a:ext cx="3048000" cy="1524000"/>
            </a:xfrm>
            <a:prstGeom prst="rect">
              <a:avLst/>
            </a:prstGeom>
          </p:spPr>
        </p:pic>
      </p:gr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2"/>
                                        </p:tgtEl>
                                        <p:attrNameLst>
                                          <p:attrName>style.visibility</p:attrName>
                                        </p:attrNameLst>
                                      </p:cBhvr>
                                      <p:to>
                                        <p:strVal val="visible"/>
                                      </p:to>
                                    </p:set>
                                    <p:anim calcmode="discrete" valueType="clr">
                                      <p:cBhvr override="childStyle">
                                        <p:cTn id="7"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gtEl>
                                        <p:attrNameLst>
                                          <p:attrName>fillcolor</p:attrName>
                                        </p:attrNameLst>
                                      </p:cBhvr>
                                      <p:tavLst>
                                        <p:tav tm="0">
                                          <p:val>
                                            <p:clrVal>
                                              <a:schemeClr val="accent2"/>
                                            </p:clrVal>
                                          </p:val>
                                        </p:tav>
                                        <p:tav tm="50000">
                                          <p:val>
                                            <p:clrVal>
                                              <a:schemeClr val="hlink"/>
                                            </p:clrVal>
                                          </p:val>
                                        </p:tav>
                                      </p:tavLst>
                                    </p:anim>
                                    <p:set>
                                      <p:cBhvr>
                                        <p:cTn id="9" dur="80"/>
                                        <p:tgtEl>
                                          <p:spTgt spid="12"/>
                                        </p:tgtEl>
                                        <p:attrNameLst>
                                          <p:attrName>fill.type</p:attrName>
                                        </p:attrNameLst>
                                      </p:cBhvr>
                                      <p:to>
                                        <p:strVal val="solid"/>
                                      </p:to>
                                    </p:set>
                                  </p:childTnLst>
                                </p:cTn>
                              </p:par>
                            </p:childTnLst>
                          </p:cTn>
                        </p:par>
                        <p:par>
                          <p:cTn id="10" fill="hold">
                            <p:stCondLst>
                              <p:cond delay="400"/>
                            </p:stCondLst>
                            <p:childTnLst>
                              <p:par>
                                <p:cTn id="11" presetID="8"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par>
                                <p:cTn id="14" presetID="8"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81000" y="304800"/>
            <a:ext cx="8429684"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path path="circle">
              <a:fillToRect r="100000" b="100000"/>
            </a:path>
            <a:tileRect l="-100000" t="-100000"/>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p:cNvSpPr txBox="1"/>
          <p:nvPr/>
        </p:nvSpPr>
        <p:spPr>
          <a:xfrm>
            <a:off x="685800" y="381000"/>
            <a:ext cx="5900766" cy="304698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2400" b="1" dirty="0" smtClean="0">
                <a:ln w="11430"/>
                <a:solidFill>
                  <a:srgbClr val="0070C0"/>
                </a:solidFill>
                <a:effectLst>
                  <a:outerShdw blurRad="50800" dist="39000" dir="5460000" algn="tl">
                    <a:srgbClr val="000000">
                      <a:alpha val="38000"/>
                    </a:srgbClr>
                  </a:outerShdw>
                </a:effectLst>
              </a:rPr>
              <a:t>Фагоциты </a:t>
            </a:r>
            <a:r>
              <a:rPr lang="ru-RU" sz="2400" b="1" dirty="0" smtClean="0">
                <a:ln w="11430"/>
                <a:solidFill>
                  <a:schemeClr val="bg1">
                    <a:lumMod val="75000"/>
                  </a:schemeClr>
                </a:solidFill>
                <a:effectLst>
                  <a:outerShdw blurRad="50800" dist="39000" dir="5460000" algn="tl">
                    <a:srgbClr val="000000">
                      <a:alpha val="38000"/>
                    </a:srgbClr>
                  </a:outerShdw>
                </a:effectLst>
              </a:rPr>
              <a:t>- сильно деформирующиеся клетки. Они способны активно проникать в мельчайшие пустоты (а также, например, в стенки сосудов) и пробираться в самые различные типы тканей. Они формируют ложноножки подобно амебе.</a:t>
            </a:r>
            <a:br>
              <a:rPr lang="ru-RU" sz="2400" b="1" dirty="0" smtClean="0">
                <a:ln w="11430"/>
                <a:solidFill>
                  <a:schemeClr val="bg1">
                    <a:lumMod val="75000"/>
                  </a:schemeClr>
                </a:solidFill>
                <a:effectLst>
                  <a:outerShdw blurRad="50800" dist="39000" dir="5460000" algn="tl">
                    <a:srgbClr val="000000">
                      <a:alpha val="38000"/>
                    </a:srgbClr>
                  </a:outerShdw>
                </a:effectLst>
              </a:rPr>
            </a:br>
            <a:endParaRPr lang="ru-RU" sz="2400" b="1" dirty="0">
              <a:ln w="11430"/>
              <a:solidFill>
                <a:schemeClr val="bg1">
                  <a:lumMod val="75000"/>
                </a:schemeClr>
              </a:solidFill>
              <a:effectLst>
                <a:outerShdw blurRad="50800" dist="39000" dir="5460000" algn="tl">
                  <a:srgbClr val="000000">
                    <a:alpha val="38000"/>
                  </a:srgbClr>
                </a:outerShdw>
              </a:effectLst>
            </a:endParaRPr>
          </a:p>
        </p:txBody>
      </p:sp>
      <p:pic>
        <p:nvPicPr>
          <p:cNvPr id="5" name="Рисунок 4" descr="koch14_2.jpg"/>
          <p:cNvPicPr>
            <a:picLocks noChangeAspect="1"/>
          </p:cNvPicPr>
          <p:nvPr/>
        </p:nvPicPr>
        <p:blipFill>
          <a:blip r:embed="rId3" cstate="print"/>
          <a:stretch>
            <a:fillRect/>
          </a:stretch>
        </p:blipFill>
        <p:spPr>
          <a:xfrm>
            <a:off x="6400800" y="4419600"/>
            <a:ext cx="2371718" cy="2130526"/>
          </a:xfrm>
          <a:prstGeom prst="rect">
            <a:avLst/>
          </a:prstGeom>
          <a:scene3d>
            <a:camera prst="isometricOffAxis2Left"/>
            <a:lightRig rig="threePt" dir="t"/>
          </a:scene3d>
          <a:sp3d>
            <a:bevelT w="101600" prst="riblet"/>
          </a:sp3d>
        </p:spPr>
      </p:pic>
      <p:pic>
        <p:nvPicPr>
          <p:cNvPr id="6" name="Рисунок 5" descr="koch14_1.jpg"/>
          <p:cNvPicPr>
            <a:picLocks noChangeAspect="1"/>
          </p:cNvPicPr>
          <p:nvPr/>
        </p:nvPicPr>
        <p:blipFill>
          <a:blip r:embed="rId4" cstate="print"/>
          <a:stretch>
            <a:fillRect/>
          </a:stretch>
        </p:blipFill>
        <p:spPr>
          <a:xfrm>
            <a:off x="6400800" y="304800"/>
            <a:ext cx="2276471" cy="23964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057" name="Rectangle 1"/>
          <p:cNvSpPr>
            <a:spLocks noChangeArrowheads="1"/>
          </p:cNvSpPr>
          <p:nvPr/>
        </p:nvSpPr>
        <p:spPr bwMode="auto">
          <a:xfrm>
            <a:off x="457200" y="3048000"/>
            <a:ext cx="6937861" cy="2344191"/>
          </a:xfrm>
          <a:prstGeom prst="rect">
            <a:avLst/>
          </a:prstGeom>
          <a:noFill/>
          <a:ln w="9525">
            <a:noFill/>
            <a:miter lim="800000"/>
            <a:headEnd/>
            <a:tailEnd/>
          </a:ln>
          <a:effectLst/>
        </p:spPr>
        <p:txBody>
          <a:bodyPr vert="horz" wrap="none" lIns="0" tIns="0" rIns="0" bIns="12696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v"/>
              <a:tabLst/>
            </a:pPr>
            <a:r>
              <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Задача </a:t>
            </a:r>
            <a:r>
              <a:rPr kumimoji="0" lang="ru-RU" sz="2400" b="1" i="0" u="none" strike="noStrike" normalizeH="0" baseline="0" dirty="0" smtClean="0">
                <a:ln w="11430"/>
                <a:solidFill>
                  <a:srgbClr val="0088EE"/>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фагоцитов </a:t>
            </a:r>
            <a:r>
              <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 поглотить как можно больше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микробов.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Если врагов слишком много, объявляется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мобилизация резервов, и количество фагоцитов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Calibri" pitchFamily="34" charset="0"/>
                <a:ea typeface="Times New Roman" pitchFamily="18" charset="0"/>
                <a:cs typeface="Times New Roman" pitchFamily="18" charset="0"/>
              </a:rPr>
              <a:t>в крови быстро растет. </a:t>
            </a:r>
            <a:endParaRPr kumimoji="0" lang="ru-RU" sz="2400" b="1" i="0" u="none" strike="noStrike" normalizeH="0" baseline="0" dirty="0" smtClean="0">
              <a:ln w="11430"/>
              <a:solidFill>
                <a:schemeClr val="bg1"/>
              </a:solidFill>
              <a:effectLst>
                <a:outerShdw blurRad="50800" dist="39000" dir="5460000" algn="tl">
                  <a:srgbClr val="000000">
                    <a:alpha val="38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4" name="TextBox 3"/>
          <p:cNvSpPr txBox="1"/>
          <p:nvPr/>
        </p:nvSpPr>
        <p:spPr>
          <a:xfrm>
            <a:off x="2743200" y="5029200"/>
            <a:ext cx="5410200" cy="156966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pPr>
            <a:r>
              <a:rPr lang="en-US" sz="2400" b="1" dirty="0" smtClean="0">
                <a:ln w="11430"/>
                <a:solidFill>
                  <a:srgbClr val="0070C0"/>
                </a:solidFill>
                <a:effectLst>
                  <a:outerShdw blurRad="50800" dist="39000" dir="5460000" algn="tl">
                    <a:srgbClr val="000000">
                      <a:alpha val="38000"/>
                    </a:srgbClr>
                  </a:outerShdw>
                </a:effectLst>
              </a:rPr>
              <a:t>           </a:t>
            </a:r>
            <a:r>
              <a:rPr lang="ru-RU" sz="2400" b="1" dirty="0" smtClean="0">
                <a:ln w="11430"/>
                <a:solidFill>
                  <a:srgbClr val="0070C0"/>
                </a:solidFill>
                <a:effectLst>
                  <a:outerShdw blurRad="50800" dist="39000" dir="5460000" algn="tl">
                    <a:srgbClr val="000000">
                      <a:alpha val="38000"/>
                    </a:srgbClr>
                  </a:outerShdw>
                </a:effectLst>
              </a:rPr>
              <a:t>Фагоцит</a:t>
            </a:r>
            <a:r>
              <a:rPr lang="en-US" sz="2400" b="1" dirty="0" smtClean="0">
                <a:ln w="11430"/>
                <a:solidFill>
                  <a:srgbClr val="0070C0"/>
                </a:solidFill>
                <a:effectLst>
                  <a:outerShdw blurRad="50800" dist="39000" dir="5460000" algn="tl">
                    <a:srgbClr val="000000">
                      <a:alpha val="38000"/>
                    </a:srgbClr>
                  </a:outerShdw>
                </a:effectLst>
              </a:rPr>
              <a:t> </a:t>
            </a:r>
            <a:r>
              <a:rPr lang="ru-RU" sz="2400" b="1" dirty="0" smtClean="0">
                <a:ln w="11430"/>
                <a:solidFill>
                  <a:schemeClr val="bg1">
                    <a:lumMod val="75000"/>
                  </a:schemeClr>
                </a:solidFill>
                <a:effectLst>
                  <a:outerShdw blurRad="50800" dist="39000" dir="5460000" algn="tl">
                    <a:srgbClr val="000000">
                      <a:alpha val="38000"/>
                    </a:srgbClr>
                  </a:outerShdw>
                </a:effectLst>
              </a:rPr>
              <a:t> </a:t>
            </a:r>
            <a:endParaRPr lang="en-US" sz="2400" b="1" dirty="0" smtClean="0">
              <a:ln w="11430"/>
              <a:solidFill>
                <a:schemeClr val="bg1">
                  <a:lumMod val="75000"/>
                </a:schemeClr>
              </a:solidFill>
              <a:effectLst>
                <a:outerShdw blurRad="50800" dist="39000" dir="5460000" algn="tl">
                  <a:srgbClr val="000000">
                    <a:alpha val="38000"/>
                  </a:srgbClr>
                </a:outerShdw>
              </a:effectLst>
            </a:endParaRPr>
          </a:p>
          <a:p>
            <a:r>
              <a:rPr lang="ru-RU" sz="2400" b="1" dirty="0" smtClean="0">
                <a:ln w="11430"/>
                <a:solidFill>
                  <a:schemeClr val="bg1">
                    <a:lumMod val="75000"/>
                  </a:schemeClr>
                </a:solidFill>
                <a:effectLst>
                  <a:outerShdw blurRad="50800" dist="39000" dir="5460000" algn="tl">
                    <a:srgbClr val="000000">
                      <a:alpha val="38000"/>
                    </a:srgbClr>
                  </a:outerShdw>
                </a:effectLst>
              </a:rPr>
              <a:t>удлиняет</a:t>
            </a:r>
            <a:r>
              <a:rPr lang="en-US" sz="2400" b="1" dirty="0" smtClean="0">
                <a:ln w="11430"/>
                <a:solidFill>
                  <a:schemeClr val="bg1">
                    <a:lumMod val="75000"/>
                  </a:schemeClr>
                </a:solidFill>
                <a:effectLst>
                  <a:outerShdw blurRad="50800" dist="39000" dir="5460000" algn="tl">
                    <a:srgbClr val="000000">
                      <a:alpha val="38000"/>
                    </a:srgbClr>
                  </a:outerShdw>
                </a:effectLst>
              </a:rPr>
              <a:t> </a:t>
            </a:r>
            <a:r>
              <a:rPr lang="ru-RU" sz="2400" b="1" dirty="0" smtClean="0">
                <a:ln w="11430"/>
                <a:solidFill>
                  <a:schemeClr val="bg1">
                    <a:lumMod val="75000"/>
                  </a:schemeClr>
                </a:solidFill>
                <a:effectLst>
                  <a:outerShdw blurRad="50800" dist="39000" dir="5460000" algn="tl">
                    <a:srgbClr val="000000">
                      <a:alpha val="38000"/>
                    </a:srgbClr>
                  </a:outerShdw>
                </a:effectLst>
              </a:rPr>
              <a:t>ложноножки </a:t>
            </a:r>
          </a:p>
          <a:p>
            <a:r>
              <a:rPr lang="ru-RU" sz="2400" b="1" dirty="0" smtClean="0">
                <a:ln w="11430"/>
                <a:solidFill>
                  <a:schemeClr val="bg1">
                    <a:lumMod val="75000"/>
                  </a:schemeClr>
                </a:solidFill>
                <a:effectLst>
                  <a:outerShdw blurRad="50800" dist="39000" dir="5460000" algn="tl">
                    <a:srgbClr val="000000">
                      <a:alpha val="38000"/>
                    </a:srgbClr>
                  </a:outerShdw>
                </a:effectLst>
              </a:rPr>
              <a:t>в направлении  бактерий.</a:t>
            </a:r>
            <a:br>
              <a:rPr lang="ru-RU" sz="2400" b="1" dirty="0" smtClean="0">
                <a:ln w="11430"/>
                <a:solidFill>
                  <a:schemeClr val="bg1">
                    <a:lumMod val="75000"/>
                  </a:schemeClr>
                </a:solidFill>
                <a:effectLst>
                  <a:outerShdw blurRad="50800" dist="39000" dir="5460000" algn="tl">
                    <a:srgbClr val="000000">
                      <a:alpha val="38000"/>
                    </a:srgbClr>
                  </a:outerShdw>
                </a:effectLst>
              </a:rPr>
            </a:br>
            <a:r>
              <a:rPr lang="en-US" sz="2400" b="1" dirty="0" smtClean="0">
                <a:ln w="11430"/>
                <a:solidFill>
                  <a:schemeClr val="bg1">
                    <a:lumMod val="75000"/>
                  </a:schemeClr>
                </a:solidFill>
                <a:effectLst>
                  <a:outerShdw blurRad="50800" dist="39000" dir="5460000" algn="tl">
                    <a:srgbClr val="000000">
                      <a:alpha val="38000"/>
                    </a:srgbClr>
                  </a:outerShdw>
                </a:effectLst>
              </a:rPr>
              <a:t> </a:t>
            </a:r>
            <a:endParaRPr lang="ru-RU" sz="2400" b="1" dirty="0">
              <a:ln w="11430"/>
              <a:solidFill>
                <a:schemeClr val="bg1">
                  <a:lumMod val="75000"/>
                </a:schemeClr>
              </a:solidFill>
              <a:effectLst>
                <a:outerShdw blurRad="50800" dist="39000" dir="5460000" algn="tl">
                  <a:srgbClr val="000000">
                    <a:alpha val="38000"/>
                  </a:srgbClr>
                </a:outerShdw>
              </a:effectLst>
            </a:endParaRPr>
          </a:p>
        </p:txBody>
      </p:sp>
      <p:pic>
        <p:nvPicPr>
          <p:cNvPr id="8" name="Рисунок 7" descr="mikro_makrofag.jpg"/>
          <p:cNvPicPr>
            <a:picLocks noChangeAspect="1"/>
          </p:cNvPicPr>
          <p:nvPr/>
        </p:nvPicPr>
        <p:blipFill>
          <a:blip r:embed="rId5" cstate="print"/>
          <a:stretch>
            <a:fillRect/>
          </a:stretch>
        </p:blipFill>
        <p:spPr>
          <a:xfrm>
            <a:off x="914400" y="4800600"/>
            <a:ext cx="1828800" cy="1752600"/>
          </a:xfrm>
          <a:prstGeom prst="rect">
            <a:avLst/>
          </a:prstGeom>
          <a:scene3d>
            <a:camera prst="perspectiveRelaxed"/>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5057"/>
                                        </p:tgtEl>
                                        <p:attrNameLst>
                                          <p:attrName>style.visibility</p:attrName>
                                        </p:attrNameLst>
                                      </p:cBhvr>
                                      <p:to>
                                        <p:strVal val="visible"/>
                                      </p:to>
                                    </p:set>
                                    <p:animEffect transition="in" filter="diamond(in)">
                                      <p:cBhvr>
                                        <p:cTn id="11" dur="2000"/>
                                        <p:tgtEl>
                                          <p:spTgt spid="45057"/>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par>
                                <p:cTn id="16" presetID="8"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par>
                          <p:cTn id="19" fill="hold">
                            <p:stCondLst>
                              <p:cond delay="6000"/>
                            </p:stCondLst>
                            <p:childTnLst>
                              <p:par>
                                <p:cTn id="20" presetID="8"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diamond(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057"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81000" y="304800"/>
            <a:ext cx="8429684"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descr="mechnikov-ilja.jpg"/>
          <p:cNvPicPr>
            <a:picLocks noChangeAspect="1"/>
          </p:cNvPicPr>
          <p:nvPr/>
        </p:nvPicPr>
        <p:blipFill>
          <a:blip r:embed="rId2" cstate="print">
            <a:clrChange>
              <a:clrFrom>
                <a:srgbClr val="FFFEF2"/>
              </a:clrFrom>
              <a:clrTo>
                <a:srgbClr val="FFFEF2">
                  <a:alpha val="0"/>
                </a:srgbClr>
              </a:clrTo>
            </a:clrChange>
          </a:blip>
          <a:stretch>
            <a:fillRect/>
          </a:stretch>
        </p:blipFill>
        <p:spPr>
          <a:xfrm>
            <a:off x="381000" y="533400"/>
            <a:ext cx="3619528" cy="411480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Прямоугольник 4"/>
          <p:cNvSpPr/>
          <p:nvPr/>
        </p:nvSpPr>
        <p:spPr>
          <a:xfrm>
            <a:off x="3429000" y="533400"/>
            <a:ext cx="5217327"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0800000" scaled="1"/>
                  <a:tileRect/>
                </a:gradFill>
                <a:effectLst>
                  <a:outerShdw blurRad="50800" dist="39000" dir="5460000" algn="tl">
                    <a:srgbClr val="000000">
                      <a:alpha val="38000"/>
                    </a:srgbClr>
                  </a:outerShdw>
                </a:effectLst>
              </a:rPr>
              <a:t>Мечников Илья Ильич</a:t>
            </a:r>
            <a:endParaRPr lang="ru-RU" sz="4000" b="1" cap="none" spc="0" dirty="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0800000" scaled="1"/>
                <a:tileRect/>
              </a:gradFill>
              <a:effectLst>
                <a:outerShdw blurRad="50800" dist="39000" dir="5460000" algn="tl">
                  <a:srgbClr val="000000">
                    <a:alpha val="38000"/>
                  </a:srgbClr>
                </a:outerShdw>
              </a:effectLst>
            </a:endParaRPr>
          </a:p>
        </p:txBody>
      </p:sp>
      <p:sp>
        <p:nvSpPr>
          <p:cNvPr id="6" name="Прямоугольник 5"/>
          <p:cNvSpPr/>
          <p:nvPr/>
        </p:nvSpPr>
        <p:spPr>
          <a:xfrm>
            <a:off x="3886200" y="1143000"/>
            <a:ext cx="4860305" cy="397031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В 1883 году </a:t>
            </a:r>
          </a:p>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И.И.Мечников открыл</a:t>
            </a:r>
          </a:p>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я</a:t>
            </a:r>
            <a:r>
              <a:rPr lang="ru-RU" sz="3600" b="1" cap="none" spc="0"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вление фагоцитоза.</a:t>
            </a:r>
          </a:p>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За исследования по</a:t>
            </a:r>
          </a:p>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ф</a:t>
            </a:r>
            <a:r>
              <a:rPr lang="ru-RU" sz="3600" b="1" cap="none" spc="0"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агоцитозу в 1908 году</a:t>
            </a:r>
          </a:p>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ему была присуждена </a:t>
            </a:r>
          </a:p>
          <a:p>
            <a:pPr algn="ctr"/>
            <a:r>
              <a:rPr lang="ru-RU" sz="36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Нобелевская премия</a:t>
            </a:r>
            <a:endParaRPr lang="ru-RU" sz="3600" b="1" cap="none" spc="0" dirty="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l="50000" t="50000" r="50000" b="50000"/>
                </a:path>
                <a:tileRect/>
              </a:gradFill>
              <a:effectLst>
                <a:outerShdw blurRad="50800" dist="39000" dir="5460000" algn="tl">
                  <a:srgbClr val="000000">
                    <a:alpha val="38000"/>
                  </a:srgbClr>
                </a:outerShdw>
              </a:effectLst>
            </a:endParaRPr>
          </a:p>
        </p:txBody>
      </p:sp>
      <p:pic>
        <p:nvPicPr>
          <p:cNvPr id="7" name="Рисунок 6" descr="large-nobel.jpg"/>
          <p:cNvPicPr>
            <a:picLocks noChangeAspect="1"/>
          </p:cNvPicPr>
          <p:nvPr/>
        </p:nvPicPr>
        <p:blipFill>
          <a:blip r:embed="rId3" cstate="print"/>
          <a:stretch>
            <a:fillRect/>
          </a:stretch>
        </p:blipFill>
        <p:spPr>
          <a:xfrm>
            <a:off x="6934200" y="5015358"/>
            <a:ext cx="2209800" cy="1842642"/>
          </a:xfrm>
          <a:prstGeom prst="ellipse">
            <a:avLst/>
          </a:prstGeom>
          <a:ln>
            <a:noFill/>
          </a:ln>
          <a:effectLst>
            <a:softEdge rad="112500"/>
          </a:effectLst>
        </p:spPr>
      </p:pic>
      <p:pic>
        <p:nvPicPr>
          <p:cNvPr id="8" name="Picture 13" descr="C:\Users\Natasha\Desktop\86052.gif"/>
          <p:cNvPicPr>
            <a:picLocks noChangeAspect="1" noChangeArrowheads="1" noCrop="1"/>
          </p:cNvPicPr>
          <p:nvPr/>
        </p:nvPicPr>
        <p:blipFill>
          <a:blip r:embed="rId4" cstate="print"/>
          <a:srcRect/>
          <a:stretch>
            <a:fillRect/>
          </a:stretch>
        </p:blipFill>
        <p:spPr bwMode="auto">
          <a:xfrm>
            <a:off x="457200" y="4800600"/>
            <a:ext cx="2362200" cy="1752600"/>
          </a:xfrm>
          <a:prstGeom prst="ellipse">
            <a:avLst/>
          </a:prstGeom>
          <a:ln w="63500" cap="rnd">
            <a:solidFill>
              <a:schemeClr val="bg2">
                <a:lumMod val="5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2000"/>
                                        <p:tgtEl>
                                          <p:spTgt spid="5"/>
                                        </p:tgtEl>
                                      </p:cBhvr>
                                    </p:animEffect>
                                  </p:childTnLst>
                                </p:cTn>
                              </p:par>
                            </p:childTnLst>
                          </p:cTn>
                        </p:par>
                        <p:par>
                          <p:cTn id="11" fill="hold">
                            <p:stCondLst>
                              <p:cond delay="2000"/>
                            </p:stCondLst>
                            <p:childTnLst>
                              <p:par>
                                <p:cTn id="12" presetID="8"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2000"/>
                                        <p:tgtEl>
                                          <p:spTgt spid="6"/>
                                        </p:tgtEl>
                                      </p:cBhvr>
                                    </p:animEffect>
                                  </p:childTnLst>
                                </p:cTn>
                              </p:par>
                            </p:childTnLst>
                          </p:cTn>
                        </p:par>
                        <p:par>
                          <p:cTn id="15" fill="hold">
                            <p:stCondLst>
                              <p:cond delay="4000"/>
                            </p:stCondLst>
                            <p:childTnLst>
                              <p:par>
                                <p:cTn id="16" presetID="2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edge">
                                      <p:cBhvr>
                                        <p:cTn id="18" dur="2000"/>
                                        <p:tgtEl>
                                          <p:spTgt spid="8"/>
                                        </p:tgtEl>
                                      </p:cBhvr>
                                    </p:animEffect>
                                  </p:childTnLst>
                                </p:cTn>
                              </p:par>
                              <p:par>
                                <p:cTn id="19" presetID="2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edge">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57158" y="285728"/>
            <a:ext cx="8429684" cy="6286544"/>
          </a:xfrm>
          <a:prstGeom prst="roundRect">
            <a:avLst/>
          </a:prstGeom>
          <a:blipFill>
            <a:blip r:embed="rId2" cstate="print"/>
            <a:tile tx="0" ty="0" sx="100000" sy="100000" flip="none" algn="tl"/>
          </a:blipFill>
          <a:ln>
            <a:solidFill>
              <a:srgbClr val="417EB1"/>
            </a:solidFill>
          </a:ln>
          <a:effectLst>
            <a:innerShdw blurRad="609600" dist="1244600" dir="7440000">
              <a:prstClr val="black">
                <a:alpha val="74000"/>
              </a:prstClr>
            </a:innerShdw>
          </a:effectLst>
          <a:scene3d>
            <a:camera prst="orthographicFront"/>
            <a:lightRig rig="threePt" dir="t"/>
          </a:scene3d>
          <a:sp3d>
            <a:bevelT w="139700" h="139700" prst="divot"/>
          </a:sp3d>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ru-RU" dirty="0"/>
          </a:p>
        </p:txBody>
      </p:sp>
      <p:sp>
        <p:nvSpPr>
          <p:cNvPr id="5" name="TextBox 4"/>
          <p:cNvSpPr txBox="1">
            <a:spLocks noChangeArrowheads="1"/>
          </p:cNvSpPr>
          <p:nvPr/>
        </p:nvSpPr>
        <p:spPr bwMode="auto">
          <a:xfrm>
            <a:off x="1981200" y="2057400"/>
            <a:ext cx="1447800" cy="400110"/>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кислород</a:t>
            </a:r>
          </a:p>
        </p:txBody>
      </p:sp>
      <p:sp>
        <p:nvSpPr>
          <p:cNvPr id="6" name="TextBox 5"/>
          <p:cNvSpPr txBox="1">
            <a:spLocks noChangeArrowheads="1"/>
          </p:cNvSpPr>
          <p:nvPr/>
        </p:nvSpPr>
        <p:spPr bwMode="auto">
          <a:xfrm>
            <a:off x="2286000" y="2590800"/>
            <a:ext cx="914400" cy="400110"/>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lin ang="0" scaled="1"/>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вода</a:t>
            </a:r>
          </a:p>
        </p:txBody>
      </p:sp>
      <p:sp>
        <p:nvSpPr>
          <p:cNvPr id="7" name="TextBox 6"/>
          <p:cNvSpPr txBox="1">
            <a:spLocks noChangeArrowheads="1"/>
          </p:cNvSpPr>
          <p:nvPr/>
        </p:nvSpPr>
        <p:spPr bwMode="auto">
          <a:xfrm>
            <a:off x="1828800" y="3124200"/>
            <a:ext cx="1905000" cy="707886"/>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Питательные </a:t>
            </a:r>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вещества</a:t>
            </a:r>
          </a:p>
        </p:txBody>
      </p:sp>
      <p:sp>
        <p:nvSpPr>
          <p:cNvPr id="8" name="TextBox 7"/>
          <p:cNvSpPr txBox="1">
            <a:spLocks noChangeArrowheads="1"/>
          </p:cNvSpPr>
          <p:nvPr/>
        </p:nvSpPr>
        <p:spPr bwMode="auto">
          <a:xfrm>
            <a:off x="5943600" y="2895600"/>
            <a:ext cx="1752600" cy="707886"/>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углекислый </a:t>
            </a:r>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p>
          <a:p>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газ</a:t>
            </a:r>
            <a:endPar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9" name="TextBox 8"/>
          <p:cNvSpPr txBox="1">
            <a:spLocks noChangeArrowheads="1"/>
          </p:cNvSpPr>
          <p:nvPr/>
        </p:nvSpPr>
        <p:spPr bwMode="auto">
          <a:xfrm>
            <a:off x="5867400" y="2057400"/>
            <a:ext cx="1752600" cy="707886"/>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lin ang="10800000" scaled="1"/>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продукты </a:t>
            </a:r>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p>
          <a:p>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обмена</a:t>
            </a:r>
            <a:endPar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10" name="Text Box 47"/>
          <p:cNvSpPr txBox="1">
            <a:spLocks noChangeArrowheads="1"/>
          </p:cNvSpPr>
          <p:nvPr/>
        </p:nvSpPr>
        <p:spPr bwMode="auto">
          <a:xfrm>
            <a:off x="5229225" y="4805362"/>
            <a:ext cx="303213" cy="106362"/>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sp>
        <p:nvSpPr>
          <p:cNvPr id="11" name="Text Box 9"/>
          <p:cNvSpPr txBox="1">
            <a:spLocks noChangeArrowheads="1"/>
          </p:cNvSpPr>
          <p:nvPr/>
        </p:nvSpPr>
        <p:spPr bwMode="auto">
          <a:xfrm>
            <a:off x="4083050" y="1868488"/>
            <a:ext cx="1354138" cy="2139950"/>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pic>
        <p:nvPicPr>
          <p:cNvPr id="1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733800" y="1752600"/>
            <a:ext cx="1784413" cy="2209800"/>
          </a:xfrm>
          <a:prstGeom prst="rect">
            <a:avLst/>
          </a:prstGeom>
          <a:ln>
            <a:noFill/>
          </a:ln>
          <a:effectLst>
            <a:outerShdw blurRad="292100" dist="139700" dir="2700000" algn="tl" rotWithShape="0">
              <a:srgbClr val="333333">
                <a:alpha val="65000"/>
              </a:srgbClr>
            </a:outerShdw>
          </a:effectLst>
        </p:spPr>
      </p:pic>
      <p:pic>
        <p:nvPicPr>
          <p:cNvPr id="13" name="Рисунок 12" descr="Кровь.bmp"/>
          <p:cNvPicPr>
            <a:picLocks noChangeAspect="1"/>
          </p:cNvPicPr>
          <p:nvPr/>
        </p:nvPicPr>
        <p:blipFill>
          <a:blip r:embed="rId4" cstate="print"/>
          <a:stretch>
            <a:fillRect/>
          </a:stretch>
        </p:blipFill>
        <p:spPr>
          <a:xfrm>
            <a:off x="381000" y="1219200"/>
            <a:ext cx="1219200"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RightFacing"/>
            <a:lightRig rig="threePt" dir="t"/>
          </a:scene3d>
        </p:spPr>
      </p:pic>
      <p:sp>
        <p:nvSpPr>
          <p:cNvPr id="14" name="Стрелка вправо 13"/>
          <p:cNvSpPr/>
          <p:nvPr/>
        </p:nvSpPr>
        <p:spPr>
          <a:xfrm>
            <a:off x="3505200" y="22098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углом 14"/>
          <p:cNvSpPr/>
          <p:nvPr/>
        </p:nvSpPr>
        <p:spPr>
          <a:xfrm rot="10800000">
            <a:off x="1600200" y="3810000"/>
            <a:ext cx="5791200" cy="381000"/>
          </a:xfrm>
          <a:prstGeom prst="bentArrow">
            <a:avLst/>
          </a:prstGeom>
          <a:solidFill>
            <a:schemeClr val="bg1">
              <a:lumMod val="95000"/>
            </a:schemeClr>
          </a:soli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7" name="Стрелка вправо 16"/>
          <p:cNvSpPr/>
          <p:nvPr/>
        </p:nvSpPr>
        <p:spPr>
          <a:xfrm>
            <a:off x="5410200" y="24384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право 17"/>
          <p:cNvSpPr/>
          <p:nvPr/>
        </p:nvSpPr>
        <p:spPr>
          <a:xfrm>
            <a:off x="5562600" y="29718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трелка вправо 18"/>
          <p:cNvSpPr/>
          <p:nvPr/>
        </p:nvSpPr>
        <p:spPr>
          <a:xfrm>
            <a:off x="3733800" y="36576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право 19"/>
          <p:cNvSpPr/>
          <p:nvPr/>
        </p:nvSpPr>
        <p:spPr>
          <a:xfrm>
            <a:off x="3352800" y="27432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право 20"/>
          <p:cNvSpPr/>
          <p:nvPr/>
        </p:nvSpPr>
        <p:spPr>
          <a:xfrm>
            <a:off x="7696200" y="24384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трелка вправо 21"/>
          <p:cNvSpPr/>
          <p:nvPr/>
        </p:nvSpPr>
        <p:spPr>
          <a:xfrm>
            <a:off x="1600200" y="32004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право 22"/>
          <p:cNvSpPr/>
          <p:nvPr/>
        </p:nvSpPr>
        <p:spPr>
          <a:xfrm>
            <a:off x="1676400" y="26670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право 23"/>
          <p:cNvSpPr/>
          <p:nvPr/>
        </p:nvSpPr>
        <p:spPr>
          <a:xfrm>
            <a:off x="1600200" y="21336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1371600" y="533400"/>
            <a:ext cx="7071231" cy="830997"/>
          </a:xfrm>
          <a:prstGeom prst="rect">
            <a:avLst/>
          </a:prstGeom>
          <a:noFill/>
        </p:spPr>
        <p:txBody>
          <a:bodyPr wrap="none" lIns="91440" tIns="45720" rIns="91440" bIns="45720">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dirty="0" smtClean="0">
                <a:ln w="11430"/>
                <a:solidFill>
                  <a:srgbClr val="008080"/>
                </a:solidFill>
                <a:effectLst>
                  <a:outerShdw blurRad="50800" dist="39000" dir="5460000" algn="tl">
                    <a:srgbClr val="000000">
                      <a:alpha val="38000"/>
                    </a:srgbClr>
                  </a:outerShdw>
                </a:effectLst>
              </a:rPr>
              <a:t>Межклеточное вещество</a:t>
            </a:r>
            <a:r>
              <a:rPr lang="ru-RU"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ru-RU"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6" name="Стрелка углом 25"/>
          <p:cNvSpPr/>
          <p:nvPr/>
        </p:nvSpPr>
        <p:spPr>
          <a:xfrm rot="10800000">
            <a:off x="1676400" y="4343400"/>
            <a:ext cx="6629400" cy="381000"/>
          </a:xfrm>
          <a:prstGeom prst="bentArrow">
            <a:avLst/>
          </a:prstGeom>
          <a:solidFill>
            <a:schemeClr val="bg1">
              <a:lumMod val="95000"/>
            </a:schemeClr>
          </a:soli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7" name="TextBox 26"/>
          <p:cNvSpPr txBox="1"/>
          <p:nvPr/>
        </p:nvSpPr>
        <p:spPr>
          <a:xfrm>
            <a:off x="914400" y="5715000"/>
            <a:ext cx="754380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400" b="1" dirty="0" smtClean="0">
                <a:ln w="11430"/>
                <a:solidFill>
                  <a:srgbClr val="002060"/>
                </a:solidFill>
                <a:effectLst>
                  <a:outerShdw blurRad="50800" dist="39000" dir="5460000" algn="tl">
                    <a:srgbClr val="000000">
                      <a:alpha val="38000"/>
                    </a:srgbClr>
                  </a:outerShdw>
                </a:effectLst>
                <a:latin typeface="Arial" pitchFamily="34" charset="0"/>
                <a:cs typeface="Arial" pitchFamily="34" charset="0"/>
              </a:rPr>
              <a:t>Связь компонентов внутренней среды клетки</a:t>
            </a:r>
            <a:endParaRPr lang="ru-RU" sz="2400" b="1" dirty="0">
              <a:ln w="11430"/>
              <a:solidFill>
                <a:srgbClr val="002060"/>
              </a:solidFill>
              <a:effectLst>
                <a:outerShdw blurRad="50800" dist="39000" dir="5460000" algn="tl">
                  <a:srgbClr val="000000">
                    <a:alpha val="38000"/>
                  </a:srgbClr>
                </a:outerShdw>
              </a:effectLst>
              <a:latin typeface="Arial" pitchFamily="34" charset="0"/>
              <a:cs typeface="Arial" pitchFamily="34" charset="0"/>
            </a:endParaRPr>
          </a:p>
        </p:txBody>
      </p:sp>
      <p:sp>
        <p:nvSpPr>
          <p:cNvPr id="29" name="Овал 28"/>
          <p:cNvSpPr/>
          <p:nvPr/>
        </p:nvSpPr>
        <p:spPr>
          <a:xfrm>
            <a:off x="8143900" y="3071810"/>
            <a:ext cx="285752" cy="357190"/>
          </a:xfrm>
          <a:prstGeom prst="ellipse">
            <a:avLst/>
          </a:prstGeom>
          <a:solidFill>
            <a:srgbClr val="3366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Овал 30"/>
          <p:cNvSpPr/>
          <p:nvPr/>
        </p:nvSpPr>
        <p:spPr>
          <a:xfrm>
            <a:off x="8143900" y="3786190"/>
            <a:ext cx="285752" cy="357190"/>
          </a:xfrm>
          <a:prstGeom prst="ellipse">
            <a:avLst/>
          </a:prstGeom>
          <a:solidFill>
            <a:srgbClr val="3366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Овал 27"/>
          <p:cNvSpPr/>
          <p:nvPr/>
        </p:nvSpPr>
        <p:spPr>
          <a:xfrm>
            <a:off x="8215338" y="2643182"/>
            <a:ext cx="285752" cy="357190"/>
          </a:xfrm>
          <a:prstGeom prst="ellipse">
            <a:avLst/>
          </a:prstGeom>
          <a:solidFill>
            <a:srgbClr val="3366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Овал 29"/>
          <p:cNvSpPr/>
          <p:nvPr/>
        </p:nvSpPr>
        <p:spPr>
          <a:xfrm>
            <a:off x="8143900" y="3429000"/>
            <a:ext cx="285752" cy="357190"/>
          </a:xfrm>
          <a:prstGeom prst="ellipse">
            <a:avLst/>
          </a:prstGeom>
          <a:solidFill>
            <a:srgbClr val="3366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Picture 2" descr="C:\Users\Natasha\Desktop\Подготовка календарного плана\иллюстрации дыхание\New folder\1.bmp"/>
          <p:cNvPicPr>
            <a:picLocks noChangeAspect="1" noChangeArrowheads="1"/>
          </p:cNvPicPr>
          <p:nvPr/>
        </p:nvPicPr>
        <p:blipFill>
          <a:blip r:embed="rId5" cstate="print"/>
          <a:srcRect/>
          <a:stretch>
            <a:fillRect/>
          </a:stretch>
        </p:blipFill>
        <p:spPr bwMode="auto">
          <a:xfrm rot="5400000">
            <a:off x="5886456" y="2043130"/>
            <a:ext cx="4857785" cy="771525"/>
          </a:xfrm>
          <a:prstGeom prst="roundRect">
            <a:avLst>
              <a:gd name="adj" fmla="val 8594"/>
            </a:avLst>
          </a:prstGeom>
          <a:solidFill>
            <a:srgbClr val="FFFFFF">
              <a:shade val="85000"/>
            </a:srgbClr>
          </a:solidFill>
          <a:ln w="38100">
            <a:solidFill>
              <a:srgbClr val="5BB9FF"/>
            </a:solidFill>
          </a:ln>
          <a:effectLst>
            <a:glow rad="101600">
              <a:srgbClr val="00B0F0">
                <a:alpha val="60000"/>
              </a:srgbClr>
            </a:glow>
            <a:reflection blurRad="12700" stA="38000" endPos="28000" dist="5000" dir="5400000" sy="-100000" algn="bl" rotWithShape="0"/>
          </a:effectLst>
          <a:scene3d>
            <a:camera prst="perspectiveHeroicExtremeLeftFacing"/>
            <a:lightRig rig="threePt" dir="t"/>
          </a:scene3d>
          <a:sp3d>
            <a:bevelT w="139700" h="139700" prst="divot"/>
          </a:sp3d>
        </p:spPr>
      </p:pic>
      <p:sp>
        <p:nvSpPr>
          <p:cNvPr id="32" name="Скругленный прямоугольник 3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62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33" name="Прямоугольник 32"/>
          <p:cNvSpPr/>
          <p:nvPr/>
        </p:nvSpPr>
        <p:spPr>
          <a:xfrm>
            <a:off x="785786" y="428604"/>
            <a:ext cx="6513322" cy="1446550"/>
          </a:xfrm>
          <a:prstGeom prst="rect">
            <a:avLst/>
          </a:prstGeom>
          <a:noFill/>
          <a:scene3d>
            <a:camera prst="orthographicFront">
              <a:rot lat="0" lon="0" rev="0"/>
            </a:camera>
            <a:lightRig rig="contrasting" dir="t">
              <a:rot lat="0" lon="0" rev="4500000"/>
            </a:lightRig>
          </a:scene3d>
          <a:sp3d>
            <a:bevelT w="101600" prst="riblet"/>
          </a:sp3d>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4400" b="1" dirty="0">
                <a:ln w="11430"/>
                <a:solidFill>
                  <a:schemeClr val="bg2">
                    <a:lumMod val="50000"/>
                  </a:schemeClr>
                </a:solidFill>
                <a:effectLst>
                  <a:outerShdw blurRad="50800" dist="39000" dir="5460000" algn="tl">
                    <a:srgbClr val="000000">
                      <a:alpha val="38000"/>
                    </a:srgbClr>
                  </a:outerShdw>
                </a:effectLst>
              </a:rPr>
              <a:t>Свойства внутренней</a:t>
            </a:r>
          </a:p>
          <a:p>
            <a:pPr algn="ctr">
              <a:defRPr/>
            </a:pPr>
            <a:r>
              <a:rPr lang="ru-RU" sz="4400" b="1" dirty="0">
                <a:ln w="11430"/>
                <a:solidFill>
                  <a:schemeClr val="bg2">
                    <a:lumMod val="50000"/>
                  </a:schemeClr>
                </a:solidFill>
                <a:effectLst>
                  <a:outerShdw blurRad="50800" dist="39000" dir="5460000" algn="tl">
                    <a:srgbClr val="000000">
                      <a:alpha val="38000"/>
                    </a:srgbClr>
                  </a:outerShdw>
                </a:effectLst>
              </a:rPr>
              <a:t>с</a:t>
            </a:r>
            <a:r>
              <a:rPr lang="ru-RU" sz="4400" b="1" dirty="0" smtClean="0">
                <a:ln w="11430"/>
                <a:solidFill>
                  <a:schemeClr val="bg2">
                    <a:lumMod val="50000"/>
                  </a:schemeClr>
                </a:solidFill>
                <a:effectLst>
                  <a:outerShdw blurRad="50800" dist="39000" dir="5460000" algn="tl">
                    <a:srgbClr val="000000">
                      <a:alpha val="38000"/>
                    </a:srgbClr>
                  </a:outerShdw>
                </a:effectLst>
              </a:rPr>
              <a:t>реды </a:t>
            </a:r>
            <a:r>
              <a:rPr lang="ru-RU" sz="4400" b="1" dirty="0">
                <a:ln w="11430"/>
                <a:solidFill>
                  <a:schemeClr val="bg2">
                    <a:lumMod val="50000"/>
                  </a:schemeClr>
                </a:solidFill>
                <a:effectLst>
                  <a:outerShdw blurRad="50800" dist="39000" dir="5460000" algn="tl">
                    <a:srgbClr val="000000">
                      <a:alpha val="38000"/>
                    </a:srgbClr>
                  </a:outerShdw>
                </a:effectLst>
              </a:rPr>
              <a:t>организма</a:t>
            </a:r>
          </a:p>
        </p:txBody>
      </p:sp>
      <p:sp>
        <p:nvSpPr>
          <p:cNvPr id="34" name="TextBox 33"/>
          <p:cNvSpPr txBox="1"/>
          <p:nvPr/>
        </p:nvSpPr>
        <p:spPr>
          <a:xfrm>
            <a:off x="642910" y="2000240"/>
            <a:ext cx="7929618" cy="224676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pPr>
            <a:r>
              <a:rPr lang="ru-RU" sz="2800" b="1" dirty="0" smtClean="0">
                <a:ln w="11430"/>
                <a:solidFill>
                  <a:schemeClr val="bg1"/>
                </a:solidFill>
                <a:effectLst>
                  <a:outerShdw blurRad="50800" dist="39000" dir="5460000" algn="tl">
                    <a:srgbClr val="000000">
                      <a:alpha val="38000"/>
                    </a:srgbClr>
                  </a:outerShdw>
                </a:effectLst>
              </a:rPr>
              <a:t>Внутренняя среда организма имеет   </a:t>
            </a:r>
          </a:p>
          <a:p>
            <a:r>
              <a:rPr lang="ru-RU" sz="2800" b="1" dirty="0" smtClean="0">
                <a:ln w="11430"/>
                <a:solidFill>
                  <a:schemeClr val="bg1"/>
                </a:solidFill>
                <a:effectLst>
                  <a:outerShdw blurRad="50800" dist="39000" dir="5460000" algn="tl">
                    <a:srgbClr val="000000">
                      <a:alpha val="38000"/>
                    </a:srgbClr>
                  </a:outerShdw>
                </a:effectLst>
              </a:rPr>
              <a:t>   относительное постоянство состава и  </a:t>
            </a:r>
          </a:p>
          <a:p>
            <a:r>
              <a:rPr lang="ru-RU" sz="2800" b="1" dirty="0" smtClean="0">
                <a:ln w="11430"/>
                <a:solidFill>
                  <a:schemeClr val="bg1"/>
                </a:solidFill>
                <a:effectLst>
                  <a:outerShdw blurRad="50800" dist="39000" dir="5460000" algn="tl">
                    <a:srgbClr val="000000">
                      <a:alpha val="38000"/>
                    </a:srgbClr>
                  </a:outerShdw>
                </a:effectLst>
              </a:rPr>
              <a:t>   физико-химических свойств. Только </a:t>
            </a:r>
          </a:p>
          <a:p>
            <a:r>
              <a:rPr lang="ru-RU" sz="2800" b="1" dirty="0" smtClean="0">
                <a:ln w="11430"/>
                <a:solidFill>
                  <a:schemeClr val="bg1"/>
                </a:solidFill>
                <a:effectLst>
                  <a:outerShdw blurRad="50800" dist="39000" dir="5460000" algn="tl">
                    <a:srgbClr val="000000">
                      <a:alpha val="38000"/>
                    </a:srgbClr>
                  </a:outerShdw>
                </a:effectLst>
              </a:rPr>
              <a:t>   при этом условии клетки могут  </a:t>
            </a:r>
          </a:p>
          <a:p>
            <a:r>
              <a:rPr lang="ru-RU" sz="2800" b="1" dirty="0" smtClean="0">
                <a:ln w="11430"/>
                <a:solidFill>
                  <a:schemeClr val="bg1"/>
                </a:solidFill>
                <a:effectLst>
                  <a:outerShdw blurRad="50800" dist="39000" dir="5460000" algn="tl">
                    <a:srgbClr val="000000">
                      <a:alpha val="38000"/>
                    </a:srgbClr>
                  </a:outerShdw>
                </a:effectLst>
              </a:rPr>
              <a:t>   нормально функционировать.</a:t>
            </a:r>
            <a:endParaRPr lang="ru-RU" sz="2800" b="1" dirty="0">
              <a:ln w="11430"/>
              <a:solidFill>
                <a:schemeClr val="bg1"/>
              </a:solidFill>
              <a:effectLst>
                <a:outerShdw blurRad="50800" dist="39000" dir="5460000" algn="tl">
                  <a:srgbClr val="000000">
                    <a:alpha val="38000"/>
                  </a:srgbClr>
                </a:outerShdw>
              </a:effectLst>
            </a:endParaRPr>
          </a:p>
        </p:txBody>
      </p:sp>
      <p:sp>
        <p:nvSpPr>
          <p:cNvPr id="35" name="TextBox 34"/>
          <p:cNvSpPr txBox="1"/>
          <p:nvPr/>
        </p:nvSpPr>
        <p:spPr>
          <a:xfrm>
            <a:off x="1000100" y="4286256"/>
            <a:ext cx="7286676" cy="193899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800" b="1" dirty="0" smtClean="0">
                <a:ln w="11430"/>
                <a:solidFill>
                  <a:schemeClr val="bg1"/>
                </a:solidFill>
                <a:effectLst>
                  <a:outerShdw blurRad="50800" dist="39000" dir="5460000" algn="tl">
                    <a:srgbClr val="000000">
                      <a:alpha val="38000"/>
                    </a:srgbClr>
                  </a:outerShdw>
                </a:effectLst>
              </a:rPr>
              <a:t>Такое постоянство среды называется </a:t>
            </a:r>
            <a:r>
              <a:rPr lang="ru-RU" sz="2800" b="1" dirty="0" smtClean="0">
                <a:ln w="11430"/>
                <a:solidFill>
                  <a:srgbClr val="C00000"/>
                </a:solidFill>
                <a:effectLst>
                  <a:outerShdw blurRad="50800" dist="39000" dir="5460000" algn="tl">
                    <a:srgbClr val="000000">
                      <a:alpha val="38000"/>
                    </a:srgbClr>
                  </a:outerShdw>
                </a:effectLst>
              </a:rPr>
              <a:t>гомеостаз </a:t>
            </a:r>
            <a:r>
              <a:rPr lang="ru-RU" sz="2800" b="1" dirty="0" smtClean="0">
                <a:ln w="11430"/>
                <a:solidFill>
                  <a:schemeClr val="bg1"/>
                </a:solidFill>
                <a:effectLst>
                  <a:outerShdw blurRad="50800" dist="39000" dir="5460000" algn="tl">
                    <a:srgbClr val="000000">
                      <a:alpha val="38000"/>
                    </a:srgbClr>
                  </a:outerShdw>
                </a:effectLst>
              </a:rPr>
              <a:t>(</a:t>
            </a:r>
            <a:r>
              <a:rPr lang="ru-RU" sz="2800" b="1" dirty="0" err="1" smtClean="0">
                <a:ln w="11430"/>
                <a:solidFill>
                  <a:schemeClr val="bg1"/>
                </a:solidFill>
                <a:effectLst>
                  <a:outerShdw blurRad="50800" dist="39000" dir="5460000" algn="tl">
                    <a:srgbClr val="000000">
                      <a:alpha val="38000"/>
                    </a:srgbClr>
                  </a:outerShdw>
                </a:effectLst>
              </a:rPr>
              <a:t>др.-греч</a:t>
            </a:r>
            <a:r>
              <a:rPr lang="ru-RU" sz="2800" b="1" dirty="0" smtClean="0">
                <a:ln w="11430"/>
                <a:solidFill>
                  <a:schemeClr val="bg1"/>
                </a:solidFill>
                <a:effectLst>
                  <a:outerShdw blurRad="50800" dist="39000" dir="5460000" algn="tl">
                    <a:srgbClr val="000000">
                      <a:alpha val="38000"/>
                    </a:srgbClr>
                  </a:outerShdw>
                </a:effectLst>
              </a:rPr>
              <a:t>. </a:t>
            </a:r>
            <a:r>
              <a:rPr lang="ru-RU" sz="2800" b="1" dirty="0" err="1" smtClean="0">
                <a:ln w="11430"/>
                <a:solidFill>
                  <a:srgbClr val="C00000"/>
                </a:solidFill>
                <a:effectLst>
                  <a:outerShdw blurRad="50800" dist="39000" dir="5460000" algn="tl">
                    <a:srgbClr val="000000">
                      <a:alpha val="38000"/>
                    </a:srgbClr>
                  </a:outerShdw>
                </a:effectLst>
              </a:rPr>
              <a:t>ὁμοιοστάσις </a:t>
            </a:r>
            <a:r>
              <a:rPr lang="ru-RU" sz="2800" b="1" dirty="0" smtClean="0">
                <a:ln w="11430"/>
                <a:solidFill>
                  <a:srgbClr val="C00000"/>
                </a:solidFill>
                <a:effectLst>
                  <a:outerShdw blurRad="50800" dist="39000" dir="5460000" algn="tl">
                    <a:srgbClr val="000000">
                      <a:alpha val="38000"/>
                    </a:srgbClr>
                  </a:outerShdw>
                </a:effectLst>
              </a:rPr>
              <a:t>от </a:t>
            </a:r>
            <a:r>
              <a:rPr lang="ru-RU" sz="2800" b="1" dirty="0" err="1" smtClean="0">
                <a:ln w="11430"/>
                <a:solidFill>
                  <a:srgbClr val="C00000"/>
                </a:solidFill>
                <a:effectLst>
                  <a:outerShdw blurRad="50800" dist="39000" dir="5460000" algn="tl">
                    <a:srgbClr val="000000">
                      <a:alpha val="38000"/>
                    </a:srgbClr>
                  </a:outerShdw>
                </a:effectLst>
              </a:rPr>
              <a:t>ὁμοιος</a:t>
            </a:r>
            <a:r>
              <a:rPr lang="ru-RU" sz="2800" b="1" dirty="0" smtClean="0">
                <a:ln w="11430"/>
                <a:solidFill>
                  <a:srgbClr val="C00000"/>
                </a:solidFill>
                <a:effectLst>
                  <a:outerShdw blurRad="50800" dist="39000" dir="5460000" algn="tl">
                    <a:srgbClr val="000000">
                      <a:alpha val="38000"/>
                    </a:srgbClr>
                  </a:outerShdw>
                </a:effectLst>
              </a:rPr>
              <a:t> — </a:t>
            </a:r>
            <a:r>
              <a:rPr lang="ru-RU" sz="2800" b="1" dirty="0" smtClean="0">
                <a:ln w="11430"/>
                <a:solidFill>
                  <a:schemeClr val="bg1">
                    <a:lumMod val="95000"/>
                  </a:schemeClr>
                </a:solidFill>
                <a:effectLst>
                  <a:outerShdw blurRad="50800" dist="39000" dir="5460000" algn="tl">
                    <a:srgbClr val="000000">
                      <a:alpha val="38000"/>
                    </a:srgbClr>
                  </a:outerShdw>
                </a:effectLst>
              </a:rPr>
              <a:t>одинаковый, подобный и </a:t>
            </a:r>
            <a:r>
              <a:rPr lang="ru-RU" sz="2800" b="1" dirty="0" err="1" smtClean="0">
                <a:ln w="11430"/>
                <a:solidFill>
                  <a:srgbClr val="C00000"/>
                </a:solidFill>
                <a:effectLst>
                  <a:outerShdw blurRad="50800" dist="39000" dir="5460000" algn="tl">
                    <a:srgbClr val="000000">
                      <a:alpha val="38000"/>
                    </a:srgbClr>
                  </a:outerShdw>
                </a:effectLst>
              </a:rPr>
              <a:t>στάσις</a:t>
            </a:r>
            <a:r>
              <a:rPr lang="ru-RU" sz="2800" b="1" dirty="0" smtClean="0">
                <a:ln w="11430"/>
                <a:solidFill>
                  <a:srgbClr val="C00000"/>
                </a:solidFill>
                <a:effectLst>
                  <a:outerShdw blurRad="50800" dist="39000" dir="5460000" algn="tl">
                    <a:srgbClr val="000000">
                      <a:alpha val="38000"/>
                    </a:srgbClr>
                  </a:outerShdw>
                </a:effectLst>
              </a:rPr>
              <a:t> — стояние, </a:t>
            </a:r>
            <a:r>
              <a:rPr lang="ru-RU" sz="2800" b="1" dirty="0" smtClean="0">
                <a:ln w="11430"/>
                <a:solidFill>
                  <a:schemeClr val="bg1">
                    <a:lumMod val="95000"/>
                  </a:schemeClr>
                </a:solidFill>
                <a:effectLst>
                  <a:outerShdw blurRad="50800" dist="39000" dir="5460000" algn="tl">
                    <a:srgbClr val="000000">
                      <a:alpha val="38000"/>
                    </a:srgbClr>
                  </a:outerShdw>
                </a:effectLst>
              </a:rPr>
              <a:t>неподвижность)</a:t>
            </a:r>
            <a:r>
              <a:rPr lang="ru-RU" sz="3600" b="1" dirty="0" smtClean="0">
                <a:ln w="11430"/>
                <a:solidFill>
                  <a:schemeClr val="bg1">
                    <a:lumMod val="95000"/>
                  </a:schemeClr>
                </a:solidFill>
                <a:effectLst>
                  <a:outerShdw blurRad="50800" dist="39000" dir="5460000" algn="tl">
                    <a:srgbClr val="000000">
                      <a:alpha val="38000"/>
                    </a:srgbClr>
                  </a:outerShdw>
                </a:effectLst>
              </a:rPr>
              <a:t> </a:t>
            </a:r>
            <a:r>
              <a:rPr lang="ru-RU" sz="3600" b="1" dirty="0" smtClean="0">
                <a:ln w="11430"/>
                <a:solidFill>
                  <a:srgbClr val="C00000"/>
                </a:solidFill>
                <a:effectLst>
                  <a:outerShdw blurRad="50800" dist="39000" dir="5460000" algn="tl">
                    <a:srgbClr val="000000">
                      <a:alpha val="38000"/>
                    </a:srgbClr>
                  </a:outerShdw>
                </a:effectLst>
              </a:rPr>
              <a:t>.</a:t>
            </a:r>
            <a:endParaRPr lang="ru-RU" sz="3600" b="1" dirty="0">
              <a:ln w="11430"/>
              <a:solidFill>
                <a:srgbClr val="C00000"/>
              </a:solidFill>
              <a:effectLst>
                <a:outerShdw blurRad="50800" dist="39000" dir="5460000" algn="tl">
                  <a:srgbClr val="000000">
                    <a:alpha val="38000"/>
                  </a:srgbClr>
                </a:outerShdw>
              </a:effectLst>
            </a:endParaRPr>
          </a:p>
        </p:txBody>
      </p:sp>
      <p:pic>
        <p:nvPicPr>
          <p:cNvPr id="36" name="Рисунок 35" descr="40.jpg"/>
          <p:cNvPicPr>
            <a:picLocks noChangeAspect="1"/>
          </p:cNvPicPr>
          <p:nvPr/>
        </p:nvPicPr>
        <p:blipFill>
          <a:blip r:embed="rId6" cstate="print"/>
          <a:stretch>
            <a:fillRect/>
          </a:stretch>
        </p:blipFill>
        <p:spPr>
          <a:xfrm>
            <a:off x="7143768" y="500042"/>
            <a:ext cx="1676402" cy="17555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OffAxis2Left"/>
            <a:lightRig rig="threePt" dir="t"/>
          </a:scene3d>
          <a:sp3d>
            <a:bevelT w="101600" prst="riblet"/>
          </a:sp3d>
        </p:spPr>
      </p:pic>
      <p:pic>
        <p:nvPicPr>
          <p:cNvPr id="42" name="Рисунок 41" descr="30-130507-63683-4.jpg"/>
          <p:cNvPicPr>
            <a:picLocks noChangeAspect="1"/>
          </p:cNvPicPr>
          <p:nvPr/>
        </p:nvPicPr>
        <p:blipFill>
          <a:blip r:embed="rId7" cstate="print"/>
          <a:stretch>
            <a:fillRect/>
          </a:stretch>
        </p:blipFill>
        <p:spPr>
          <a:xfrm>
            <a:off x="7086600" y="2819400"/>
            <a:ext cx="1778000"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RelaxedModerately"/>
            <a:lightRig rig="threePt" dir="t"/>
          </a:scene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8" presetClass="entr" presetSubtype="16"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diamond(in)">
                                      <p:cBhvr>
                                        <p:cTn id="18" dur="2000"/>
                                        <p:tgtEl>
                                          <p:spTgt spid="35"/>
                                        </p:tgtEl>
                                      </p:cBhvr>
                                    </p:animEffect>
                                  </p:childTnLst>
                                </p:cTn>
                              </p:par>
                            </p:childTnLst>
                          </p:cTn>
                        </p:par>
                        <p:par>
                          <p:cTn id="19" fill="hold">
                            <p:stCondLst>
                              <p:cond delay="3500"/>
                            </p:stCondLst>
                            <p:childTnLst>
                              <p:par>
                                <p:cTn id="20" presetID="8" presetClass="entr" presetSubtype="16"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diamond(in)">
                                      <p:cBhvr>
                                        <p:cTn id="22" dur="2000"/>
                                        <p:tgtEl>
                                          <p:spTgt spid="36"/>
                                        </p:tgtEl>
                                      </p:cBhvr>
                                    </p:animEffect>
                                  </p:childTnLst>
                                </p:cTn>
                              </p:par>
                              <p:par>
                                <p:cTn id="23" presetID="8" presetClass="entr" presetSubtype="16"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diamond(in)">
                                      <p:cBhvr>
                                        <p:cTn id="25"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82042"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928662" y="642918"/>
            <a:ext cx="7643866" cy="923330"/>
          </a:xfrm>
          <a:prstGeom prst="rect">
            <a:avLst/>
          </a:prstGeom>
          <a:noFill/>
        </p:spPr>
        <p:txBody>
          <a:bodyPr wrap="none">
            <a:prstTxWarp prst="textStop">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Иммунитет</a:t>
            </a:r>
          </a:p>
        </p:txBody>
      </p:sp>
      <p:sp>
        <p:nvSpPr>
          <p:cNvPr id="4" name="TextBox 3"/>
          <p:cNvSpPr txBox="1"/>
          <p:nvPr/>
        </p:nvSpPr>
        <p:spPr>
          <a:xfrm>
            <a:off x="571500" y="1714488"/>
            <a:ext cx="8572500" cy="156966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3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Иммунитет –</a:t>
            </a:r>
            <a:r>
              <a:rPr lang="ru-RU" sz="32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 </a:t>
            </a:r>
            <a:r>
              <a:rPr lang="ru-RU" sz="3200" b="1" dirty="0">
                <a:ln w="11430"/>
                <a:solidFill>
                  <a:schemeClr val="bg1"/>
                </a:solidFill>
                <a:effectLst>
                  <a:outerShdw blurRad="50800" dist="39000" dir="5460000" algn="tl">
                    <a:srgbClr val="000000">
                      <a:alpha val="38000"/>
                    </a:srgbClr>
                  </a:outerShdw>
                </a:effectLst>
                <a:latin typeface="Arial" pitchFamily="34" charset="0"/>
                <a:cs typeface="Arial" pitchFamily="34" charset="0"/>
              </a:rPr>
              <a:t>это защитная реакция организма, связанная с фагоцитозом и выработкой антител.</a:t>
            </a:r>
          </a:p>
        </p:txBody>
      </p:sp>
      <p:grpSp>
        <p:nvGrpSpPr>
          <p:cNvPr id="7" name="Группа 6"/>
          <p:cNvGrpSpPr/>
          <p:nvPr/>
        </p:nvGrpSpPr>
        <p:grpSpPr>
          <a:xfrm>
            <a:off x="3124200" y="3276600"/>
            <a:ext cx="1905000" cy="2971800"/>
            <a:chOff x="3352800" y="2971800"/>
            <a:chExt cx="1905000" cy="3276600"/>
          </a:xfrm>
        </p:grpSpPr>
        <p:sp>
          <p:nvSpPr>
            <p:cNvPr id="8" name="Скругленный прямоугольник 7"/>
            <p:cNvSpPr/>
            <p:nvPr/>
          </p:nvSpPr>
          <p:spPr>
            <a:xfrm>
              <a:off x="3352800" y="2971800"/>
              <a:ext cx="1905000" cy="3276600"/>
            </a:xfrm>
            <a:prstGeom prst="roundRect">
              <a:avLst/>
            </a:prstGeom>
            <a:solidFill>
              <a:schemeClr val="bg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3962400" y="3124200"/>
              <a:ext cx="914400" cy="914400"/>
            </a:xfrm>
            <a:prstGeom prst="ellipse">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3352800" y="4114800"/>
              <a:ext cx="1843774" cy="52322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2800" b="1" dirty="0" smtClean="0">
                  <a:ln w="50800"/>
                  <a:solidFill>
                    <a:schemeClr val="tx1">
                      <a:lumMod val="85000"/>
                      <a:lumOff val="15000"/>
                    </a:schemeClr>
                  </a:solidFill>
                  <a:effectLst>
                    <a:outerShdw blurRad="38100" dist="38100" dir="2700000" algn="tl">
                      <a:srgbClr val="000000">
                        <a:alpha val="43137"/>
                      </a:srgbClr>
                    </a:outerShdw>
                  </a:effectLst>
                </a:rPr>
                <a:t>Лимфоцит</a:t>
              </a:r>
              <a:endParaRPr lang="ru-RU" sz="2800" b="1" cap="none" spc="0" dirty="0">
                <a:ln w="50800"/>
                <a:solidFill>
                  <a:schemeClr val="tx1">
                    <a:lumMod val="85000"/>
                    <a:lumOff val="15000"/>
                  </a:schemeClr>
                </a:solidFill>
                <a:effectLst>
                  <a:outerShdw blurRad="38100" dist="38100" dir="2700000" algn="tl">
                    <a:srgbClr val="000000">
                      <a:alpha val="43137"/>
                    </a:srgbClr>
                  </a:outerShdw>
                </a:effectLst>
              </a:endParaRPr>
            </a:p>
          </p:txBody>
        </p:sp>
      </p:grpSp>
      <p:grpSp>
        <p:nvGrpSpPr>
          <p:cNvPr id="11" name="Группа 10"/>
          <p:cNvGrpSpPr/>
          <p:nvPr/>
        </p:nvGrpSpPr>
        <p:grpSpPr>
          <a:xfrm>
            <a:off x="5486400" y="3352800"/>
            <a:ext cx="2133600" cy="2895600"/>
            <a:chOff x="5715000" y="2971800"/>
            <a:chExt cx="2362200" cy="3276600"/>
          </a:xfrm>
        </p:grpSpPr>
        <p:sp>
          <p:nvSpPr>
            <p:cNvPr id="12" name="Скругленный прямоугольник 11"/>
            <p:cNvSpPr/>
            <p:nvPr/>
          </p:nvSpPr>
          <p:spPr>
            <a:xfrm>
              <a:off x="5715000" y="2971800"/>
              <a:ext cx="2362200" cy="3276600"/>
            </a:xfrm>
            <a:prstGeom prst="roundRect">
              <a:avLst/>
            </a:prstGeom>
            <a:solidFill>
              <a:schemeClr val="accent3">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p:cNvSpPr/>
            <p:nvPr/>
          </p:nvSpPr>
          <p:spPr>
            <a:xfrm>
              <a:off x="6858000" y="3124200"/>
              <a:ext cx="838200" cy="838200"/>
            </a:xfrm>
            <a:prstGeom prst="ellipse">
              <a:avLst/>
            </a:pr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5715000" y="4267200"/>
              <a:ext cx="226286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dirty="0" smtClean="0">
                  <a:ln w="11430"/>
                  <a:solidFill>
                    <a:schemeClr val="tx1">
                      <a:lumMod val="85000"/>
                      <a:lumOff val="15000"/>
                    </a:schemeClr>
                  </a:solidFill>
                  <a:effectLst>
                    <a:outerShdw blurRad="50800" dist="39000" dir="5460000" algn="tl">
                      <a:srgbClr val="000000">
                        <a:alpha val="38000"/>
                      </a:srgbClr>
                    </a:outerShdw>
                  </a:effectLst>
                </a:rPr>
                <a:t>Клетка</a:t>
              </a:r>
            </a:p>
            <a:p>
              <a:pPr algn="ctr"/>
              <a:r>
                <a:rPr lang="ru-RU" sz="2000" b="1" dirty="0" smtClean="0">
                  <a:ln w="11430"/>
                  <a:solidFill>
                    <a:schemeClr val="tx1">
                      <a:lumMod val="85000"/>
                      <a:lumOff val="15000"/>
                    </a:schemeClr>
                  </a:solidFill>
                  <a:effectLst>
                    <a:outerShdw blurRad="50800" dist="39000" dir="5460000" algn="tl">
                      <a:srgbClr val="000000">
                        <a:alpha val="38000"/>
                      </a:srgbClr>
                    </a:outerShdw>
                  </a:effectLst>
                </a:rPr>
                <a:t>в</a:t>
              </a:r>
              <a:r>
                <a:rPr lang="ru-RU" sz="2000" b="1" cap="none" spc="0" dirty="0" smtClean="0">
                  <a:ln w="11430"/>
                  <a:solidFill>
                    <a:schemeClr val="tx1">
                      <a:lumMod val="85000"/>
                      <a:lumOff val="15000"/>
                    </a:schemeClr>
                  </a:solidFill>
                  <a:effectLst>
                    <a:outerShdw blurRad="50800" dist="39000" dir="5460000" algn="tl">
                      <a:srgbClr val="000000">
                        <a:alpha val="38000"/>
                      </a:srgbClr>
                    </a:outerShdw>
                  </a:effectLst>
                </a:rPr>
                <a:t>ырабатывающая </a:t>
              </a:r>
            </a:p>
            <a:p>
              <a:pPr algn="ctr"/>
              <a:r>
                <a:rPr lang="ru-RU" sz="2000" b="1" cap="none" spc="0" dirty="0" smtClean="0">
                  <a:ln w="11430"/>
                  <a:solidFill>
                    <a:schemeClr val="tx1">
                      <a:lumMod val="85000"/>
                      <a:lumOff val="15000"/>
                    </a:schemeClr>
                  </a:solidFill>
                  <a:effectLst>
                    <a:outerShdw blurRad="50800" dist="39000" dir="5460000" algn="tl">
                      <a:srgbClr val="000000">
                        <a:alpha val="38000"/>
                      </a:srgbClr>
                    </a:outerShdw>
                  </a:effectLst>
                </a:rPr>
                <a:t>антитела</a:t>
              </a:r>
              <a:endParaRPr lang="ru-RU" sz="2000" b="1" cap="none" spc="0" dirty="0">
                <a:ln w="11430"/>
                <a:solidFill>
                  <a:schemeClr val="tx1">
                    <a:lumMod val="85000"/>
                    <a:lumOff val="15000"/>
                  </a:schemeClr>
                </a:solidFill>
                <a:effectLst>
                  <a:outerShdw blurRad="50800" dist="39000" dir="5460000" algn="tl">
                    <a:srgbClr val="000000">
                      <a:alpha val="38000"/>
                    </a:srgbClr>
                  </a:outerShdw>
                </a:effectLst>
              </a:endParaRPr>
            </a:p>
          </p:txBody>
        </p:sp>
      </p:grpSp>
      <p:sp>
        <p:nvSpPr>
          <p:cNvPr id="27" name="Солнце 26"/>
          <p:cNvSpPr/>
          <p:nvPr/>
        </p:nvSpPr>
        <p:spPr>
          <a:xfrm>
            <a:off x="2133600" y="43434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Солнце 27"/>
          <p:cNvSpPr/>
          <p:nvPr/>
        </p:nvSpPr>
        <p:spPr>
          <a:xfrm>
            <a:off x="2438400" y="44958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48" name="Группа 47"/>
          <p:cNvGrpSpPr/>
          <p:nvPr/>
        </p:nvGrpSpPr>
        <p:grpSpPr>
          <a:xfrm>
            <a:off x="533400" y="3276600"/>
            <a:ext cx="1524000" cy="2743200"/>
            <a:chOff x="609600" y="3429000"/>
            <a:chExt cx="1524000" cy="2743200"/>
          </a:xfrm>
        </p:grpSpPr>
        <p:sp>
          <p:nvSpPr>
            <p:cNvPr id="6" name="Скругленный прямоугольник 5"/>
            <p:cNvSpPr/>
            <p:nvPr/>
          </p:nvSpPr>
          <p:spPr>
            <a:xfrm>
              <a:off x="609600" y="3429000"/>
              <a:ext cx="1524000" cy="2743200"/>
            </a:xfrm>
            <a:prstGeom prst="roundRect">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олнце 15"/>
            <p:cNvSpPr/>
            <p:nvPr/>
          </p:nvSpPr>
          <p:spPr>
            <a:xfrm>
              <a:off x="685800" y="40386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990600" y="38100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олнце 17"/>
            <p:cNvSpPr/>
            <p:nvPr/>
          </p:nvSpPr>
          <p:spPr>
            <a:xfrm>
              <a:off x="1524000" y="38100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олнце 18"/>
            <p:cNvSpPr/>
            <p:nvPr/>
          </p:nvSpPr>
          <p:spPr>
            <a:xfrm>
              <a:off x="685800" y="44958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олнце 19"/>
            <p:cNvSpPr/>
            <p:nvPr/>
          </p:nvSpPr>
          <p:spPr>
            <a:xfrm>
              <a:off x="1524000" y="43434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олнце 20"/>
            <p:cNvSpPr/>
            <p:nvPr/>
          </p:nvSpPr>
          <p:spPr>
            <a:xfrm>
              <a:off x="1066800" y="43434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олнце 21"/>
            <p:cNvSpPr/>
            <p:nvPr/>
          </p:nvSpPr>
          <p:spPr>
            <a:xfrm>
              <a:off x="609600" y="51054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838200" y="56388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1066800" y="49530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1295400" y="54864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Солнце 28"/>
            <p:cNvSpPr/>
            <p:nvPr/>
          </p:nvSpPr>
          <p:spPr>
            <a:xfrm>
              <a:off x="1524000" y="50292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0" name="TextBox 29"/>
          <p:cNvSpPr txBox="1"/>
          <p:nvPr/>
        </p:nvSpPr>
        <p:spPr>
          <a:xfrm>
            <a:off x="1828800" y="5257800"/>
            <a:ext cx="1524000" cy="646331"/>
          </a:xfrm>
          <a:prstGeom prst="rect">
            <a:avLst/>
          </a:prstGeom>
          <a:noFill/>
        </p:spPr>
        <p:txBody>
          <a:bodyPr wrap="square" rtlCol="0">
            <a:prstTxWarp prst="textCanUp">
              <a:avLst/>
            </a:prstTxWarp>
            <a:spAutoFit/>
          </a:bodyPr>
          <a:lstStyle/>
          <a:p>
            <a:r>
              <a:rPr lang="ru-RU" b="1" dirty="0" smtClean="0">
                <a:solidFill>
                  <a:srgbClr val="002060"/>
                </a:solidFill>
                <a:effectLst>
                  <a:outerShdw blurRad="38100" dist="38100" dir="2700000" algn="tl">
                    <a:srgbClr val="000000">
                      <a:alpha val="43137"/>
                    </a:srgbClr>
                  </a:outerShdw>
                </a:effectLst>
              </a:rPr>
              <a:t>Чужеродные</a:t>
            </a:r>
          </a:p>
          <a:p>
            <a:r>
              <a:rPr lang="ru-RU" b="1" dirty="0" smtClean="0">
                <a:solidFill>
                  <a:srgbClr val="002060"/>
                </a:solidFill>
                <a:effectLst>
                  <a:outerShdw blurRad="38100" dist="38100" dir="2700000" algn="tl">
                    <a:srgbClr val="000000">
                      <a:alpha val="43137"/>
                    </a:srgbClr>
                  </a:outerShdw>
                </a:effectLst>
              </a:rPr>
              <a:t>     тела</a:t>
            </a:r>
            <a:endParaRPr lang="ru-RU" b="1" dirty="0">
              <a:solidFill>
                <a:srgbClr val="002060"/>
              </a:solidFill>
              <a:effectLst>
                <a:outerShdw blurRad="38100" dist="38100" dir="2700000" algn="tl">
                  <a:srgbClr val="000000">
                    <a:alpha val="43137"/>
                  </a:srgbClr>
                </a:outerShdw>
              </a:effectLst>
            </a:endParaRPr>
          </a:p>
        </p:txBody>
      </p:sp>
      <p:cxnSp>
        <p:nvCxnSpPr>
          <p:cNvPr id="32" name="Прямая со стрелкой 31"/>
          <p:cNvCxnSpPr/>
          <p:nvPr/>
        </p:nvCxnSpPr>
        <p:spPr>
          <a:xfrm rot="5400000" flipH="1" flipV="1">
            <a:off x="2247900" y="4914900"/>
            <a:ext cx="381000" cy="152400"/>
          </a:xfrm>
          <a:prstGeom prst="straightConnector1">
            <a:avLst/>
          </a:prstGeom>
          <a:ln>
            <a:solidFill>
              <a:srgbClr val="002060"/>
            </a:solidFill>
            <a:tailEnd type="arrow"/>
          </a:ln>
          <a:scene3d>
            <a:camera prst="orthographicFront"/>
            <a:lightRig rig="threePt" dir="t"/>
          </a:scene3d>
          <a:sp3d>
            <a:bevelT w="101600" prst="riblet"/>
          </a:sp3d>
        </p:spPr>
        <p:style>
          <a:lnRef idx="3">
            <a:schemeClr val="accent2"/>
          </a:lnRef>
          <a:fillRef idx="0">
            <a:schemeClr val="accent2"/>
          </a:fillRef>
          <a:effectRef idx="2">
            <a:schemeClr val="accent2"/>
          </a:effectRef>
          <a:fontRef idx="minor">
            <a:schemeClr val="tx1"/>
          </a:fontRef>
        </p:style>
      </p:cxnSp>
      <p:sp>
        <p:nvSpPr>
          <p:cNvPr id="34" name="Солнце 33"/>
          <p:cNvSpPr/>
          <p:nvPr/>
        </p:nvSpPr>
        <p:spPr>
          <a:xfrm>
            <a:off x="8077200" y="45720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олнце 34"/>
          <p:cNvSpPr/>
          <p:nvPr/>
        </p:nvSpPr>
        <p:spPr>
          <a:xfrm>
            <a:off x="8153400" y="50292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Солнце 35"/>
          <p:cNvSpPr/>
          <p:nvPr/>
        </p:nvSpPr>
        <p:spPr>
          <a:xfrm>
            <a:off x="8001000" y="55626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ирог 37"/>
          <p:cNvSpPr/>
          <p:nvPr/>
        </p:nvSpPr>
        <p:spPr>
          <a:xfrm>
            <a:off x="7848600" y="3276600"/>
            <a:ext cx="304800" cy="228600"/>
          </a:xfrm>
          <a:prstGeom prst="pi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9" name="Пирог 38"/>
          <p:cNvSpPr/>
          <p:nvPr/>
        </p:nvSpPr>
        <p:spPr>
          <a:xfrm>
            <a:off x="8001000" y="3657600"/>
            <a:ext cx="304800" cy="228600"/>
          </a:xfrm>
          <a:prstGeom prst="pi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0" name="Пирог 39"/>
          <p:cNvSpPr/>
          <p:nvPr/>
        </p:nvSpPr>
        <p:spPr>
          <a:xfrm>
            <a:off x="8001000" y="4648200"/>
            <a:ext cx="304800" cy="228600"/>
          </a:xfrm>
          <a:prstGeom prst="pi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1" name="Пирог 40"/>
          <p:cNvSpPr/>
          <p:nvPr/>
        </p:nvSpPr>
        <p:spPr>
          <a:xfrm>
            <a:off x="8229600" y="3505200"/>
            <a:ext cx="304800" cy="228600"/>
          </a:xfrm>
          <a:prstGeom prst="pi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2" name="Пирог 41"/>
          <p:cNvSpPr/>
          <p:nvPr/>
        </p:nvSpPr>
        <p:spPr>
          <a:xfrm rot="10800000">
            <a:off x="8305800" y="5029200"/>
            <a:ext cx="228600" cy="228600"/>
          </a:xfrm>
          <a:prstGeom prst="pi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3" name="TextBox 42"/>
          <p:cNvSpPr txBox="1"/>
          <p:nvPr/>
        </p:nvSpPr>
        <p:spPr>
          <a:xfrm>
            <a:off x="7620000" y="3962400"/>
            <a:ext cx="1219200" cy="369332"/>
          </a:xfrm>
          <a:prstGeom prst="rect">
            <a:avLst/>
          </a:prstGeom>
          <a:noFill/>
        </p:spPr>
        <p:txBody>
          <a:bodyPr wrap="square" rtlCol="0">
            <a:prstTxWarp prst="textChevronInverted">
              <a:avLst/>
            </a:prstTxWarp>
            <a:spAutoFit/>
          </a:bodyPr>
          <a:lstStyle/>
          <a:p>
            <a:r>
              <a:rPr lang="ru-RU" b="1" dirty="0" smtClean="0">
                <a:solidFill>
                  <a:schemeClr val="bg1"/>
                </a:solidFill>
                <a:effectLst>
                  <a:outerShdw blurRad="38100" dist="38100" dir="2700000" algn="tl">
                    <a:srgbClr val="000000">
                      <a:alpha val="43137"/>
                    </a:srgbClr>
                  </a:outerShdw>
                </a:effectLst>
              </a:rPr>
              <a:t>Антитела</a:t>
            </a:r>
            <a:endParaRPr lang="ru-RU" b="1" dirty="0">
              <a:solidFill>
                <a:schemeClr val="bg1"/>
              </a:solidFill>
              <a:effectLst>
                <a:outerShdw blurRad="38100" dist="38100" dir="2700000" algn="tl">
                  <a:srgbClr val="000000">
                    <a:alpha val="43137"/>
                  </a:srgbClr>
                </a:outerShdw>
              </a:effectLst>
            </a:endParaRPr>
          </a:p>
        </p:txBody>
      </p:sp>
      <p:sp>
        <p:nvSpPr>
          <p:cNvPr id="26" name="Солнце 25"/>
          <p:cNvSpPr/>
          <p:nvPr/>
        </p:nvSpPr>
        <p:spPr>
          <a:xfrm>
            <a:off x="2590800" y="4114800"/>
            <a:ext cx="304800" cy="304800"/>
          </a:xfrm>
          <a:prstGeom prst="su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edge">
                                      <p:cBhvr>
                                        <p:cTn id="17" dur="2000"/>
                                        <p:tgtEl>
                                          <p:spTgt spid="48"/>
                                        </p:tgtEl>
                                      </p:cBhvr>
                                    </p:animEffect>
                                  </p:childTnLst>
                                </p:cTn>
                              </p:par>
                            </p:childTnLst>
                          </p:cTn>
                        </p:par>
                        <p:par>
                          <p:cTn id="18" fill="hold">
                            <p:stCondLst>
                              <p:cond delay="5000"/>
                            </p:stCondLst>
                            <p:childTnLst>
                              <p:par>
                                <p:cTn id="19" presetID="20"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edge">
                                      <p:cBhvr>
                                        <p:cTn id="21" dur="2000"/>
                                        <p:tgtEl>
                                          <p:spTgt spid="27"/>
                                        </p:tgtEl>
                                      </p:cBhvr>
                                    </p:animEffect>
                                  </p:childTnLst>
                                </p:cTn>
                              </p:par>
                            </p:childTnLst>
                          </p:cTn>
                        </p:par>
                        <p:par>
                          <p:cTn id="22" fill="hold">
                            <p:stCondLst>
                              <p:cond delay="7000"/>
                            </p:stCondLst>
                            <p:childTnLst>
                              <p:par>
                                <p:cTn id="23" presetID="35" presetClass="emph" presetSubtype="0" repeatCount="3000" fill="hold" grpId="1" nodeType="afterEffect">
                                  <p:stCondLst>
                                    <p:cond delay="0"/>
                                  </p:stCondLst>
                                  <p:childTnLst>
                                    <p:anim calcmode="discrete" valueType="str">
                                      <p:cBhvr>
                                        <p:cTn id="24" dur="1000" fill="hold"/>
                                        <p:tgtEl>
                                          <p:spTgt spid="27"/>
                                        </p:tgtEl>
                                        <p:attrNameLst>
                                          <p:attrName>style.visibility</p:attrName>
                                        </p:attrNameLst>
                                      </p:cBhvr>
                                      <p:tavLst>
                                        <p:tav tm="0">
                                          <p:val>
                                            <p:strVal val="hidden"/>
                                          </p:val>
                                        </p:tav>
                                        <p:tav tm="50000">
                                          <p:val>
                                            <p:strVal val="visible"/>
                                          </p:val>
                                        </p:tav>
                                      </p:tavLst>
                                    </p:anim>
                                  </p:childTnLst>
                                </p:cTn>
                              </p:par>
                              <p:par>
                                <p:cTn id="25" presetID="2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edge">
                                      <p:cBhvr>
                                        <p:cTn id="27" dur="2000"/>
                                        <p:tgtEl>
                                          <p:spTgt spid="26"/>
                                        </p:tgtEl>
                                      </p:cBhvr>
                                    </p:animEffect>
                                  </p:childTnLst>
                                </p:cTn>
                              </p:par>
                            </p:childTnLst>
                          </p:cTn>
                        </p:par>
                        <p:par>
                          <p:cTn id="28" fill="hold">
                            <p:stCondLst>
                              <p:cond delay="10000"/>
                            </p:stCondLst>
                            <p:childTnLst>
                              <p:par>
                                <p:cTn id="29" presetID="35" presetClass="emph" presetSubtype="0" repeatCount="3000" fill="hold" grpId="1" nodeType="afterEffect">
                                  <p:stCondLst>
                                    <p:cond delay="0"/>
                                  </p:stCondLst>
                                  <p:childTnLst>
                                    <p:anim calcmode="discrete" valueType="str">
                                      <p:cBhvr>
                                        <p:cTn id="30" dur="1000" fill="hold"/>
                                        <p:tgtEl>
                                          <p:spTgt spid="26"/>
                                        </p:tgtEl>
                                        <p:attrNameLst>
                                          <p:attrName>style.visibility</p:attrName>
                                        </p:attrNameLst>
                                      </p:cBhvr>
                                      <p:tavLst>
                                        <p:tav tm="0">
                                          <p:val>
                                            <p:strVal val="hidden"/>
                                          </p:val>
                                        </p:tav>
                                        <p:tav tm="50000">
                                          <p:val>
                                            <p:strVal val="visible"/>
                                          </p:val>
                                        </p:tav>
                                      </p:tavLst>
                                    </p:anim>
                                  </p:childTnLst>
                                </p:cTn>
                              </p:par>
                              <p:par>
                                <p:cTn id="31" presetID="2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edge">
                                      <p:cBhvr>
                                        <p:cTn id="33" dur="2000"/>
                                        <p:tgtEl>
                                          <p:spTgt spid="28"/>
                                        </p:tgtEl>
                                      </p:cBhvr>
                                    </p:animEffect>
                                  </p:childTnLst>
                                </p:cTn>
                              </p:par>
                            </p:childTnLst>
                          </p:cTn>
                        </p:par>
                        <p:par>
                          <p:cTn id="34" fill="hold">
                            <p:stCondLst>
                              <p:cond delay="13000"/>
                            </p:stCondLst>
                            <p:childTnLst>
                              <p:par>
                                <p:cTn id="35" presetID="35" presetClass="emph" presetSubtype="0" repeatCount="3000" fill="hold" grpId="1" nodeType="afterEffect">
                                  <p:stCondLst>
                                    <p:cond delay="0"/>
                                  </p:stCondLst>
                                  <p:childTnLst>
                                    <p:anim calcmode="discrete" valueType="str">
                                      <p:cBhvr>
                                        <p:cTn id="36" dur="1000" fill="hold"/>
                                        <p:tgtEl>
                                          <p:spTgt spid="28"/>
                                        </p:tgtEl>
                                        <p:attrNameLst>
                                          <p:attrName>style.visibility</p:attrName>
                                        </p:attrNameLst>
                                      </p:cBhvr>
                                      <p:tavLst>
                                        <p:tav tm="0">
                                          <p:val>
                                            <p:strVal val="hidden"/>
                                          </p:val>
                                        </p:tav>
                                        <p:tav tm="50000">
                                          <p:val>
                                            <p:strVal val="visible"/>
                                          </p:val>
                                        </p:tav>
                                      </p:tavLst>
                                    </p:anim>
                                  </p:childTnLst>
                                </p:cTn>
                              </p:par>
                            </p:childTnLst>
                          </p:cTn>
                        </p:par>
                        <p:par>
                          <p:cTn id="37" fill="hold">
                            <p:stCondLst>
                              <p:cond delay="16000"/>
                            </p:stCondLst>
                            <p:childTnLst>
                              <p:par>
                                <p:cTn id="38" presetID="42"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par>
                          <p:cTn id="43" fill="hold">
                            <p:stCondLst>
                              <p:cond delay="17000"/>
                            </p:stCondLst>
                            <p:childTnLst>
                              <p:par>
                                <p:cTn id="44" presetID="42" presetClass="entr" presetSubtype="0"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par>
                          <p:cTn id="49" fill="hold">
                            <p:stCondLst>
                              <p:cond delay="18000"/>
                            </p:stCondLst>
                            <p:childTnLst>
                              <p:par>
                                <p:cTn id="50" presetID="20" presetClass="entr" presetSubtype="0"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edge">
                                      <p:cBhvr>
                                        <p:cTn id="52" dur="2000"/>
                                        <p:tgtEl>
                                          <p:spTgt spid="7"/>
                                        </p:tgtEl>
                                      </p:cBhvr>
                                    </p:animEffect>
                                  </p:childTnLst>
                                </p:cTn>
                              </p:par>
                            </p:childTnLst>
                          </p:cTn>
                        </p:par>
                        <p:par>
                          <p:cTn id="53" fill="hold">
                            <p:stCondLst>
                              <p:cond delay="20000"/>
                            </p:stCondLst>
                            <p:childTnLst>
                              <p:par>
                                <p:cTn id="54" presetID="20" presetClass="entr" presetSubtype="0"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edge">
                                      <p:cBhvr>
                                        <p:cTn id="56" dur="2000"/>
                                        <p:tgtEl>
                                          <p:spTgt spid="11"/>
                                        </p:tgtEl>
                                      </p:cBhvr>
                                    </p:animEffect>
                                  </p:childTnLst>
                                </p:cTn>
                              </p:par>
                            </p:childTnLst>
                          </p:cTn>
                        </p:par>
                        <p:par>
                          <p:cTn id="57" fill="hold">
                            <p:stCondLst>
                              <p:cond delay="22000"/>
                            </p:stCondLst>
                            <p:childTnLst>
                              <p:par>
                                <p:cTn id="58" presetID="20"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edge">
                                      <p:cBhvr>
                                        <p:cTn id="60" dur="2000"/>
                                        <p:tgtEl>
                                          <p:spTgt spid="38"/>
                                        </p:tgtEl>
                                      </p:cBhvr>
                                    </p:animEffect>
                                  </p:childTnLst>
                                </p:cTn>
                              </p:par>
                            </p:childTnLst>
                          </p:cTn>
                        </p:par>
                        <p:par>
                          <p:cTn id="61" fill="hold">
                            <p:stCondLst>
                              <p:cond delay="24000"/>
                            </p:stCondLst>
                            <p:childTnLst>
                              <p:par>
                                <p:cTn id="62" presetID="35" presetClass="emph" presetSubtype="0" repeatCount="3000" fill="hold" grpId="1" nodeType="afterEffect">
                                  <p:stCondLst>
                                    <p:cond delay="0"/>
                                  </p:stCondLst>
                                  <p:childTnLst>
                                    <p:anim calcmode="discrete" valueType="str">
                                      <p:cBhvr>
                                        <p:cTn id="63" dur="1000" fill="hold"/>
                                        <p:tgtEl>
                                          <p:spTgt spid="38"/>
                                        </p:tgtEl>
                                        <p:attrNameLst>
                                          <p:attrName>style.visibility</p:attrName>
                                        </p:attrNameLst>
                                      </p:cBhvr>
                                      <p:tavLst>
                                        <p:tav tm="0">
                                          <p:val>
                                            <p:strVal val="hidden"/>
                                          </p:val>
                                        </p:tav>
                                        <p:tav tm="50000">
                                          <p:val>
                                            <p:strVal val="visible"/>
                                          </p:val>
                                        </p:tav>
                                      </p:tavLst>
                                    </p:anim>
                                  </p:childTnLst>
                                </p:cTn>
                              </p:par>
                              <p:par>
                                <p:cTn id="64" presetID="2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edge">
                                      <p:cBhvr>
                                        <p:cTn id="66" dur="2000"/>
                                        <p:tgtEl>
                                          <p:spTgt spid="41"/>
                                        </p:tgtEl>
                                      </p:cBhvr>
                                    </p:animEffect>
                                  </p:childTnLst>
                                </p:cTn>
                              </p:par>
                            </p:childTnLst>
                          </p:cTn>
                        </p:par>
                        <p:par>
                          <p:cTn id="67" fill="hold">
                            <p:stCondLst>
                              <p:cond delay="27000"/>
                            </p:stCondLst>
                            <p:childTnLst>
                              <p:par>
                                <p:cTn id="68" presetID="35" presetClass="emph" presetSubtype="0" repeatCount="3000" fill="hold" grpId="1" nodeType="afterEffect">
                                  <p:stCondLst>
                                    <p:cond delay="0"/>
                                  </p:stCondLst>
                                  <p:childTnLst>
                                    <p:anim calcmode="discrete" valueType="str">
                                      <p:cBhvr>
                                        <p:cTn id="69" dur="1000" fill="hold"/>
                                        <p:tgtEl>
                                          <p:spTgt spid="41"/>
                                        </p:tgtEl>
                                        <p:attrNameLst>
                                          <p:attrName>style.visibility</p:attrName>
                                        </p:attrNameLst>
                                      </p:cBhvr>
                                      <p:tavLst>
                                        <p:tav tm="0">
                                          <p:val>
                                            <p:strVal val="hidden"/>
                                          </p:val>
                                        </p:tav>
                                        <p:tav tm="50000">
                                          <p:val>
                                            <p:strVal val="visible"/>
                                          </p:val>
                                        </p:tav>
                                      </p:tavLst>
                                    </p:anim>
                                  </p:childTnLst>
                                </p:cTn>
                              </p:par>
                              <p:par>
                                <p:cTn id="70" presetID="20"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edge">
                                      <p:cBhvr>
                                        <p:cTn id="72" dur="2000"/>
                                        <p:tgtEl>
                                          <p:spTgt spid="39"/>
                                        </p:tgtEl>
                                      </p:cBhvr>
                                    </p:animEffect>
                                  </p:childTnLst>
                                </p:cTn>
                              </p:par>
                            </p:childTnLst>
                          </p:cTn>
                        </p:par>
                        <p:par>
                          <p:cTn id="73" fill="hold">
                            <p:stCondLst>
                              <p:cond delay="30000"/>
                            </p:stCondLst>
                            <p:childTnLst>
                              <p:par>
                                <p:cTn id="74" presetID="35" presetClass="emph" presetSubtype="0" repeatCount="3000" fill="hold" grpId="1" nodeType="afterEffect">
                                  <p:stCondLst>
                                    <p:cond delay="0"/>
                                  </p:stCondLst>
                                  <p:childTnLst>
                                    <p:anim calcmode="discrete" valueType="str">
                                      <p:cBhvr>
                                        <p:cTn id="75" dur="1000" fill="hold"/>
                                        <p:tgtEl>
                                          <p:spTgt spid="39"/>
                                        </p:tgtEl>
                                        <p:attrNameLst>
                                          <p:attrName>style.visibility</p:attrName>
                                        </p:attrNameLst>
                                      </p:cBhvr>
                                      <p:tavLst>
                                        <p:tav tm="0">
                                          <p:val>
                                            <p:strVal val="hidden"/>
                                          </p:val>
                                        </p:tav>
                                        <p:tav tm="50000">
                                          <p:val>
                                            <p:strVal val="visible"/>
                                          </p:val>
                                        </p:tav>
                                      </p:tavLst>
                                    </p:anim>
                                  </p:childTnLst>
                                </p:cTn>
                              </p:par>
                            </p:childTnLst>
                          </p:cTn>
                        </p:par>
                        <p:par>
                          <p:cTn id="76" fill="hold">
                            <p:stCondLst>
                              <p:cond delay="33000"/>
                            </p:stCondLst>
                            <p:childTnLst>
                              <p:par>
                                <p:cTn id="77" presetID="4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1000"/>
                                        <p:tgtEl>
                                          <p:spTgt spid="43"/>
                                        </p:tgtEl>
                                      </p:cBhvr>
                                    </p:animEffect>
                                    <p:anim calcmode="lin" valueType="num">
                                      <p:cBhvr>
                                        <p:cTn id="80" dur="1000" fill="hold"/>
                                        <p:tgtEl>
                                          <p:spTgt spid="43"/>
                                        </p:tgtEl>
                                        <p:attrNameLst>
                                          <p:attrName>ppt_x</p:attrName>
                                        </p:attrNameLst>
                                      </p:cBhvr>
                                      <p:tavLst>
                                        <p:tav tm="0">
                                          <p:val>
                                            <p:strVal val="#ppt_x"/>
                                          </p:val>
                                        </p:tav>
                                        <p:tav tm="100000">
                                          <p:val>
                                            <p:strVal val="#ppt_x"/>
                                          </p:val>
                                        </p:tav>
                                      </p:tavLst>
                                    </p:anim>
                                    <p:anim calcmode="lin" valueType="num">
                                      <p:cBhvr>
                                        <p:cTn id="81" dur="10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34000"/>
                            </p:stCondLst>
                            <p:childTnLst>
                              <p:par>
                                <p:cTn id="83" presetID="42" presetClass="entr" presetSubtype="0"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1000"/>
                                        <p:tgtEl>
                                          <p:spTgt spid="36"/>
                                        </p:tgtEl>
                                      </p:cBhvr>
                                    </p:animEffect>
                                    <p:anim calcmode="lin" valueType="num">
                                      <p:cBhvr>
                                        <p:cTn id="96" dur="1000" fill="hold"/>
                                        <p:tgtEl>
                                          <p:spTgt spid="36"/>
                                        </p:tgtEl>
                                        <p:attrNameLst>
                                          <p:attrName>ppt_x</p:attrName>
                                        </p:attrNameLst>
                                      </p:cBhvr>
                                      <p:tavLst>
                                        <p:tav tm="0">
                                          <p:val>
                                            <p:strVal val="#ppt_x"/>
                                          </p:val>
                                        </p:tav>
                                        <p:tav tm="100000">
                                          <p:val>
                                            <p:strVal val="#ppt_x"/>
                                          </p:val>
                                        </p:tav>
                                      </p:tavLst>
                                    </p:anim>
                                    <p:anim calcmode="lin" valueType="num">
                                      <p:cBhvr>
                                        <p:cTn id="97" dur="1000" fill="hold"/>
                                        <p:tgtEl>
                                          <p:spTgt spid="36"/>
                                        </p:tgtEl>
                                        <p:attrNameLst>
                                          <p:attrName>ppt_y</p:attrName>
                                        </p:attrNameLst>
                                      </p:cBhvr>
                                      <p:tavLst>
                                        <p:tav tm="0">
                                          <p:val>
                                            <p:strVal val="#ppt_y+.1"/>
                                          </p:val>
                                        </p:tav>
                                        <p:tav tm="100000">
                                          <p:val>
                                            <p:strVal val="#ppt_y"/>
                                          </p:val>
                                        </p:tav>
                                      </p:tavLst>
                                    </p:anim>
                                  </p:childTnLst>
                                </p:cTn>
                              </p:par>
                            </p:childTnLst>
                          </p:cTn>
                        </p:par>
                        <p:par>
                          <p:cTn id="98" fill="hold">
                            <p:stCondLst>
                              <p:cond delay="35000"/>
                            </p:stCondLst>
                            <p:childTnLst>
                              <p:par>
                                <p:cTn id="99" presetID="47"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1000"/>
                                        <p:tgtEl>
                                          <p:spTgt spid="42"/>
                                        </p:tgtEl>
                                      </p:cBhvr>
                                    </p:animEffect>
                                    <p:anim calcmode="lin" valueType="num">
                                      <p:cBhvr>
                                        <p:cTn id="102" dur="1000" fill="hold"/>
                                        <p:tgtEl>
                                          <p:spTgt spid="42"/>
                                        </p:tgtEl>
                                        <p:attrNameLst>
                                          <p:attrName>ppt_x</p:attrName>
                                        </p:attrNameLst>
                                      </p:cBhvr>
                                      <p:tavLst>
                                        <p:tav tm="0">
                                          <p:val>
                                            <p:strVal val="#ppt_x"/>
                                          </p:val>
                                        </p:tav>
                                        <p:tav tm="100000">
                                          <p:val>
                                            <p:strVal val="#ppt_x"/>
                                          </p:val>
                                        </p:tav>
                                      </p:tavLst>
                                    </p:anim>
                                    <p:anim calcmode="lin" valueType="num">
                                      <p:cBhvr>
                                        <p:cTn id="103" dur="100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36000"/>
                            </p:stCondLst>
                            <p:childTnLst>
                              <p:par>
                                <p:cTn id="105" presetID="26" presetClass="emph" presetSubtype="0" repeatCount="5000" fill="hold" grpId="1" nodeType="afterEffect">
                                  <p:stCondLst>
                                    <p:cond delay="0"/>
                                  </p:stCondLst>
                                  <p:childTnLst>
                                    <p:animEffect transition="out" filter="fade">
                                      <p:cBhvr>
                                        <p:cTn id="106" dur="500" tmFilter="0, 0; .2, .5; .8, .5; 1, 0"/>
                                        <p:tgtEl>
                                          <p:spTgt spid="42"/>
                                        </p:tgtEl>
                                      </p:cBhvr>
                                    </p:animEffect>
                                    <p:animScale>
                                      <p:cBhvr>
                                        <p:cTn id="107" dur="250" autoRev="1" fill="hold"/>
                                        <p:tgtEl>
                                          <p:spTgt spid="42"/>
                                        </p:tgtEl>
                                      </p:cBhvr>
                                      <p:by x="105000" y="105000"/>
                                    </p:animScale>
                                  </p:childTnLst>
                                </p:cTn>
                              </p:par>
                              <p:par>
                                <p:cTn id="108" presetID="47" presetClass="entr" presetSubtype="0"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1000"/>
                                        <p:tgtEl>
                                          <p:spTgt spid="40"/>
                                        </p:tgtEl>
                                      </p:cBhvr>
                                    </p:animEffect>
                                    <p:anim calcmode="lin" valueType="num">
                                      <p:cBhvr>
                                        <p:cTn id="111" dur="1000" fill="hold"/>
                                        <p:tgtEl>
                                          <p:spTgt spid="40"/>
                                        </p:tgtEl>
                                        <p:attrNameLst>
                                          <p:attrName>ppt_x</p:attrName>
                                        </p:attrNameLst>
                                      </p:cBhvr>
                                      <p:tavLst>
                                        <p:tav tm="0">
                                          <p:val>
                                            <p:strVal val="#ppt_x"/>
                                          </p:val>
                                        </p:tav>
                                        <p:tav tm="100000">
                                          <p:val>
                                            <p:strVal val="#ppt_x"/>
                                          </p:val>
                                        </p:tav>
                                      </p:tavLst>
                                    </p:anim>
                                    <p:anim calcmode="lin" valueType="num">
                                      <p:cBhvr>
                                        <p:cTn id="112" dur="1000" fill="hold"/>
                                        <p:tgtEl>
                                          <p:spTgt spid="40"/>
                                        </p:tgtEl>
                                        <p:attrNameLst>
                                          <p:attrName>ppt_y</p:attrName>
                                        </p:attrNameLst>
                                      </p:cBhvr>
                                      <p:tavLst>
                                        <p:tav tm="0">
                                          <p:val>
                                            <p:strVal val="#ppt_y-.1"/>
                                          </p:val>
                                        </p:tav>
                                        <p:tav tm="100000">
                                          <p:val>
                                            <p:strVal val="#ppt_y"/>
                                          </p:val>
                                        </p:tav>
                                      </p:tavLst>
                                    </p:anim>
                                  </p:childTnLst>
                                </p:cTn>
                              </p:par>
                            </p:childTnLst>
                          </p:cTn>
                        </p:par>
                        <p:par>
                          <p:cTn id="113" fill="hold">
                            <p:stCondLst>
                              <p:cond delay="38500"/>
                            </p:stCondLst>
                            <p:childTnLst>
                              <p:par>
                                <p:cTn id="114" presetID="26" presetClass="emph" presetSubtype="0" repeatCount="5000" fill="hold" grpId="1" nodeType="afterEffect">
                                  <p:stCondLst>
                                    <p:cond delay="0"/>
                                  </p:stCondLst>
                                  <p:childTnLst>
                                    <p:animEffect transition="out" filter="fade">
                                      <p:cBhvr>
                                        <p:cTn id="115" dur="500" tmFilter="0, 0; .2, .5; .8, .5; 1, 0"/>
                                        <p:tgtEl>
                                          <p:spTgt spid="40"/>
                                        </p:tgtEl>
                                      </p:cBhvr>
                                    </p:animEffect>
                                    <p:animScale>
                                      <p:cBhvr>
                                        <p:cTn id="116"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7" grpId="0" animBg="1"/>
      <p:bldP spid="27" grpId="1" animBg="1"/>
      <p:bldP spid="28" grpId="0" animBg="1"/>
      <p:bldP spid="28" grpId="1" animBg="1"/>
      <p:bldP spid="30" grpId="0"/>
      <p:bldP spid="34" grpId="0" animBg="1"/>
      <p:bldP spid="35" grpId="0" animBg="1"/>
      <p:bldP spid="36" grpId="0"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p:bldP spid="26" grpId="0" animBg="1"/>
      <p:bldP spid="26"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53440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ln w="11430"/>
              <a:solidFill>
                <a:schemeClr val="bg1">
                  <a:lumMod val="75000"/>
                </a:schemeClr>
              </a:solidFill>
              <a:effectLst>
                <a:outerShdw blurRad="50800" dist="39000" dir="5460000" algn="tl">
                  <a:srgbClr val="000000">
                    <a:alpha val="38000"/>
                  </a:srgbClr>
                </a:outerShdw>
              </a:effectLst>
            </a:endParaRPr>
          </a:p>
        </p:txBody>
      </p:sp>
      <p:sp>
        <p:nvSpPr>
          <p:cNvPr id="3" name="Прямоугольник 2"/>
          <p:cNvSpPr/>
          <p:nvPr/>
        </p:nvSpPr>
        <p:spPr>
          <a:xfrm>
            <a:off x="1752600" y="533400"/>
            <a:ext cx="5447390" cy="1200329"/>
          </a:xfrm>
          <a:prstGeom prst="rect">
            <a:avLst/>
          </a:prstGeom>
          <a:noFill/>
        </p:spPr>
        <p:txBody>
          <a:bodyPr wrap="none" lIns="91440" tIns="45720" rIns="91440" bIns="45720">
            <a:prstTxWarp prst="textDoubleWave1">
              <a:avLst/>
            </a:prstTxWarp>
            <a:spAutoFit/>
            <a:scene3d>
              <a:camera prst="orthographicFront"/>
              <a:lightRig rig="brightRoom" dir="t"/>
            </a:scene3d>
            <a:sp3d extrusionH="57150" contourW="6350" prstMaterial="plastic">
              <a:bevelT w="20320" h="20320" prst="convex"/>
              <a:contourClr>
                <a:schemeClr val="accent1">
                  <a:tint val="100000"/>
                  <a:shade val="100000"/>
                  <a:hueMod val="100000"/>
                  <a:satMod val="100000"/>
                </a:schemeClr>
              </a:contourClr>
            </a:sp3d>
          </a:bodyPr>
          <a:lstStyle/>
          <a:p>
            <a:pPr algn="ctr"/>
            <a:r>
              <a:rPr lang="ru-RU" sz="7200" b="1" cap="all" dirty="0" smtClean="0">
                <a:ln>
                  <a:solidFill>
                    <a:schemeClr val="accent1">
                      <a:lumMod val="50000"/>
                    </a:schemeClr>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Иммунитет</a:t>
            </a:r>
            <a:endParaRPr lang="ru-RU" sz="7200" b="1" cap="all" dirty="0">
              <a:ln>
                <a:solidFill>
                  <a:schemeClr val="accent1">
                    <a:lumMod val="50000"/>
                  </a:schemeClr>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Прямоугольник 3"/>
          <p:cNvSpPr/>
          <p:nvPr/>
        </p:nvSpPr>
        <p:spPr>
          <a:xfrm>
            <a:off x="381000" y="2057400"/>
            <a:ext cx="3740126"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dirty="0" smtClean="0">
                <a:ln w="11430"/>
                <a:solidFill>
                  <a:schemeClr val="bg1">
                    <a:lumMod val="75000"/>
                  </a:schemeClr>
                </a:solidFill>
                <a:effectLst>
                  <a:outerShdw blurRad="50800" dist="39000" dir="5460000" algn="tl">
                    <a:srgbClr val="000000">
                      <a:alpha val="38000"/>
                    </a:srgbClr>
                  </a:outerShdw>
                </a:effectLst>
              </a:rPr>
              <a:t>Специфический</a:t>
            </a:r>
            <a:endParaRPr lang="ru-RU" sz="4000" b="1" cap="none" spc="0" dirty="0">
              <a:ln w="11430"/>
              <a:solidFill>
                <a:schemeClr val="bg1">
                  <a:lumMod val="75000"/>
                </a:schemeClr>
              </a:solidFill>
              <a:effectLst>
                <a:outerShdw blurRad="50800" dist="39000" dir="5460000" algn="tl">
                  <a:srgbClr val="000000">
                    <a:alpha val="38000"/>
                  </a:srgbClr>
                </a:outerShdw>
              </a:effectLst>
            </a:endParaRPr>
          </a:p>
        </p:txBody>
      </p:sp>
      <p:sp>
        <p:nvSpPr>
          <p:cNvPr id="5" name="Прямоугольник 4"/>
          <p:cNvSpPr/>
          <p:nvPr/>
        </p:nvSpPr>
        <p:spPr>
          <a:xfrm>
            <a:off x="4572000" y="2057400"/>
            <a:ext cx="426591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dirty="0" smtClean="0">
                <a:ln w="11430"/>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Неспецифический</a:t>
            </a:r>
            <a:endParaRPr lang="ru-RU" sz="4000" b="1" cap="none" spc="0" dirty="0">
              <a:ln w="11430"/>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path path="circle">
                  <a:fillToRect l="50000" t="50000" r="50000" b="50000"/>
                </a:path>
                <a:tileRect/>
              </a:gradFill>
              <a:effectLst>
                <a:outerShdw blurRad="50800" dist="39000" dir="5460000" algn="tl">
                  <a:srgbClr val="000000">
                    <a:alpha val="38000"/>
                  </a:srgbClr>
                </a:outerShdw>
              </a:effectLst>
            </a:endParaRPr>
          </a:p>
        </p:txBody>
      </p:sp>
      <p:sp>
        <p:nvSpPr>
          <p:cNvPr id="6" name="AutoShape 9"/>
          <p:cNvSpPr>
            <a:spLocks noChangeArrowheads="1"/>
          </p:cNvSpPr>
          <p:nvPr/>
        </p:nvSpPr>
        <p:spPr bwMode="auto">
          <a:xfrm>
            <a:off x="381000" y="2819400"/>
            <a:ext cx="4038600" cy="3810000"/>
          </a:xfrm>
          <a:prstGeom prst="roundRect">
            <a:avLst>
              <a:gd name="adj" fmla="val 16667"/>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0" scaled="1"/>
            <a:tileRect/>
          </a:gradFill>
          <a:ln w="38100">
            <a:noFill/>
            <a:round/>
            <a:headEnd/>
            <a:tailEnd/>
          </a:ln>
          <a:effectLst/>
          <a:scene3d>
            <a:camera prst="orthographicFront"/>
            <a:lightRig rig="threePt" dir="t"/>
          </a:scene3d>
          <a:sp3d>
            <a:bevelT w="101600" prst="riblet"/>
          </a:sp3d>
        </p:spPr>
        <p:txBody>
          <a:bodyPr wrap="none" anchor="ctr"/>
          <a:lstStyle/>
          <a:p>
            <a:pPr algn="ctr"/>
            <a:r>
              <a:rPr lang="ru-RU" sz="2400" b="1" dirty="0">
                <a:solidFill>
                  <a:schemeClr val="bg1"/>
                </a:solidFill>
                <a:effectLst>
                  <a:outerShdw blurRad="38100" dist="38100" dir="2700000" algn="tl">
                    <a:srgbClr val="000000">
                      <a:alpha val="43137"/>
                    </a:srgbClr>
                  </a:outerShdw>
                </a:effectLst>
              </a:rPr>
              <a:t>Уничтожение чужеродных </a:t>
            </a:r>
          </a:p>
          <a:p>
            <a:pPr algn="ctr"/>
            <a:r>
              <a:rPr lang="ru-RU" sz="2400" b="1" dirty="0">
                <a:solidFill>
                  <a:schemeClr val="bg1"/>
                </a:solidFill>
                <a:effectLst>
                  <a:outerShdw blurRad="38100" dist="38100" dir="2700000" algn="tl">
                    <a:srgbClr val="000000">
                      <a:alpha val="43137"/>
                    </a:srgbClr>
                  </a:outerShdw>
                </a:effectLst>
              </a:rPr>
              <a:t>частиц </a:t>
            </a:r>
            <a:r>
              <a:rPr lang="ru-RU" sz="2400" b="1" u="sng" dirty="0">
                <a:solidFill>
                  <a:srgbClr val="C00000"/>
                </a:solidFill>
                <a:effectLst>
                  <a:outerShdw blurRad="38100" dist="38100" dir="2700000" algn="tl">
                    <a:srgbClr val="000000">
                      <a:alpha val="43137"/>
                    </a:srgbClr>
                  </a:outerShdw>
                </a:effectLst>
              </a:rPr>
              <a:t>лейкоцитами </a:t>
            </a:r>
          </a:p>
          <a:p>
            <a:pPr algn="ctr"/>
            <a:r>
              <a:rPr lang="ru-RU" sz="2400" b="1" dirty="0">
                <a:solidFill>
                  <a:schemeClr val="bg1"/>
                </a:solidFill>
                <a:effectLst>
                  <a:outerShdw blurRad="38100" dist="38100" dir="2700000" algn="tl">
                    <a:srgbClr val="000000">
                      <a:alpha val="43137"/>
                    </a:srgbClr>
                  </a:outerShdw>
                </a:effectLst>
              </a:rPr>
              <a:t>(в частности, нейтрофилами) </a:t>
            </a:r>
          </a:p>
          <a:p>
            <a:pPr algn="ctr"/>
            <a:r>
              <a:rPr lang="ru-RU" sz="2400" b="1" dirty="0">
                <a:solidFill>
                  <a:schemeClr val="bg1"/>
                </a:solidFill>
                <a:effectLst>
                  <a:outerShdw blurRad="38100" dist="38100" dir="2700000" algn="tl">
                    <a:srgbClr val="000000">
                      <a:alpha val="43137"/>
                    </a:srgbClr>
                  </a:outerShdw>
                </a:effectLst>
              </a:rPr>
              <a:t>в результате фагоцитоза – </a:t>
            </a:r>
          </a:p>
          <a:p>
            <a:pPr algn="ctr"/>
            <a:r>
              <a:rPr lang="ru-RU" sz="2400" b="1" dirty="0">
                <a:solidFill>
                  <a:schemeClr val="bg1"/>
                </a:solidFill>
                <a:effectLst>
                  <a:outerShdw blurRad="38100" dist="38100" dir="2700000" algn="tl">
                    <a:srgbClr val="000000">
                      <a:alpha val="43137"/>
                    </a:srgbClr>
                  </a:outerShdw>
                </a:effectLst>
              </a:rPr>
              <a:t>захват и пожирание</a:t>
            </a:r>
          </a:p>
          <a:p>
            <a:pPr algn="ctr"/>
            <a:r>
              <a:rPr lang="ru-RU" sz="2400" b="1" dirty="0">
                <a:solidFill>
                  <a:schemeClr val="bg1"/>
                </a:solidFill>
                <a:effectLst>
                  <a:outerShdw blurRad="38100" dist="38100" dir="2700000" algn="tl">
                    <a:srgbClr val="000000">
                      <a:alpha val="43137"/>
                    </a:srgbClr>
                  </a:outerShdw>
                </a:effectLst>
              </a:rPr>
              <a:t>частиц непосредственно </a:t>
            </a:r>
          </a:p>
          <a:p>
            <a:pPr algn="ctr"/>
            <a:r>
              <a:rPr lang="ru-RU" sz="2400" b="1" dirty="0">
                <a:solidFill>
                  <a:schemeClr val="bg1"/>
                </a:solidFill>
                <a:effectLst>
                  <a:outerShdw blurRad="38100" dist="38100" dir="2700000" algn="tl">
                    <a:srgbClr val="000000">
                      <a:alpha val="43137"/>
                    </a:srgbClr>
                  </a:outerShdw>
                </a:effectLst>
              </a:rPr>
              <a:t>клетками.</a:t>
            </a:r>
          </a:p>
        </p:txBody>
      </p:sp>
      <p:sp>
        <p:nvSpPr>
          <p:cNvPr id="7" name="AutoShape 10"/>
          <p:cNvSpPr>
            <a:spLocks noChangeArrowheads="1"/>
          </p:cNvSpPr>
          <p:nvPr/>
        </p:nvSpPr>
        <p:spPr bwMode="auto">
          <a:xfrm>
            <a:off x="4572000" y="2819400"/>
            <a:ext cx="4191000" cy="3733800"/>
          </a:xfrm>
          <a:prstGeom prst="roundRect">
            <a:avLst>
              <a:gd name="adj" fmla="val 16667"/>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10800000" scaled="1"/>
            <a:tileRect/>
          </a:gradFill>
          <a:ln w="38100">
            <a:noFill/>
            <a:round/>
            <a:headEnd/>
            <a:tailEnd/>
          </a:ln>
          <a:effectLst/>
          <a:scene3d>
            <a:camera prst="orthographicFront"/>
            <a:lightRig rig="threePt" dir="t"/>
          </a:scene3d>
          <a:sp3d>
            <a:bevelT w="101600" prst="riblet"/>
          </a:sp3d>
        </p:spPr>
        <p:txBody>
          <a:bodyPr wrap="none" anchor="ctr"/>
          <a:lstStyle/>
          <a:p>
            <a:pPr algn="ctr"/>
            <a:r>
              <a:rPr lang="ru-RU" sz="2400" b="1" dirty="0">
                <a:solidFill>
                  <a:schemeClr val="bg1"/>
                </a:solidFill>
                <a:effectLst>
                  <a:outerShdw blurRad="38100" dist="38100" dir="2700000" algn="tl">
                    <a:srgbClr val="000000">
                      <a:alpha val="43137"/>
                    </a:srgbClr>
                  </a:outerShdw>
                </a:effectLst>
              </a:rPr>
              <a:t>Уничтожение или связывание </a:t>
            </a:r>
          </a:p>
          <a:p>
            <a:pPr algn="ctr"/>
            <a:r>
              <a:rPr lang="ru-RU" sz="2400" b="1" dirty="0">
                <a:solidFill>
                  <a:schemeClr val="bg1"/>
                </a:solidFill>
                <a:effectLst>
                  <a:outerShdw blurRad="38100" dist="38100" dir="2700000" algn="tl">
                    <a:srgbClr val="000000">
                      <a:alpha val="43137"/>
                    </a:srgbClr>
                  </a:outerShdw>
                </a:effectLst>
              </a:rPr>
              <a:t>чужеродных </a:t>
            </a:r>
          </a:p>
          <a:p>
            <a:pPr algn="ctr"/>
            <a:r>
              <a:rPr lang="ru-RU" sz="2400" b="1" dirty="0">
                <a:solidFill>
                  <a:schemeClr val="bg1"/>
                </a:solidFill>
                <a:effectLst>
                  <a:outerShdw blurRad="38100" dist="38100" dir="2700000" algn="tl">
                    <a:srgbClr val="000000">
                      <a:alpha val="43137"/>
                    </a:srgbClr>
                  </a:outerShdw>
                </a:effectLst>
              </a:rPr>
              <a:t>частиц </a:t>
            </a:r>
            <a:r>
              <a:rPr lang="ru-RU" sz="2400" b="1" u="sng" dirty="0">
                <a:solidFill>
                  <a:srgbClr val="C00000"/>
                </a:solidFill>
                <a:effectLst>
                  <a:outerShdw blurRad="38100" dist="38100" dir="2700000" algn="tl">
                    <a:srgbClr val="000000">
                      <a:alpha val="43137"/>
                    </a:srgbClr>
                  </a:outerShdw>
                </a:effectLst>
              </a:rPr>
              <a:t>антителами – </a:t>
            </a:r>
          </a:p>
          <a:p>
            <a:pPr algn="ctr"/>
            <a:r>
              <a:rPr lang="ru-RU" sz="2400" b="1" dirty="0">
                <a:solidFill>
                  <a:schemeClr val="bg1"/>
                </a:solidFill>
                <a:effectLst>
                  <a:outerShdw blurRad="38100" dist="38100" dir="2700000" algn="tl">
                    <a:srgbClr val="000000">
                      <a:alpha val="43137"/>
                    </a:srgbClr>
                  </a:outerShdw>
                </a:effectLst>
              </a:rPr>
              <a:t>специфическими – белками,</a:t>
            </a:r>
          </a:p>
          <a:p>
            <a:pPr algn="ctr"/>
            <a:r>
              <a:rPr lang="ru-RU" sz="2400" b="1" dirty="0">
                <a:solidFill>
                  <a:schemeClr val="bg1"/>
                </a:solidFill>
                <a:effectLst>
                  <a:outerShdw blurRad="38100" dist="38100" dir="2700000" algn="tl">
                    <a:srgbClr val="000000">
                      <a:alpha val="43137"/>
                    </a:srgbClr>
                  </a:outerShdw>
                </a:effectLst>
              </a:rPr>
              <a:t>вырабатываемыми</a:t>
            </a:r>
          </a:p>
          <a:p>
            <a:pPr algn="ctr"/>
            <a:r>
              <a:rPr lang="ru-RU" sz="2400" b="1" dirty="0">
                <a:solidFill>
                  <a:schemeClr val="bg1"/>
                </a:solidFill>
                <a:effectLst>
                  <a:outerShdw blurRad="38100" dist="38100" dir="2700000" algn="tl">
                    <a:srgbClr val="000000">
                      <a:alpha val="43137"/>
                    </a:srgbClr>
                  </a:outerShdw>
                </a:effectLst>
              </a:rPr>
              <a:t>в селезёнке, костном мозге</a:t>
            </a:r>
          </a:p>
          <a:p>
            <a:pPr algn="ctr"/>
            <a:r>
              <a:rPr lang="ru-RU" sz="2400" b="1" dirty="0">
                <a:solidFill>
                  <a:schemeClr val="bg1"/>
                </a:solidFill>
                <a:effectLst>
                  <a:outerShdw blurRad="38100" dist="38100" dir="2700000" algn="tl">
                    <a:srgbClr val="000000">
                      <a:alpha val="43137"/>
                    </a:srgbClr>
                  </a:outerShdw>
                </a:effectLst>
              </a:rPr>
              <a:t>и лимфатических узлах.</a:t>
            </a:r>
            <a:endParaRPr lang="ru-RU" sz="2400" b="1" u="sng" dirty="0">
              <a:solidFill>
                <a:schemeClr val="bg1"/>
              </a:solidFill>
              <a:effectLst>
                <a:outerShdw blurRad="38100" dist="38100" dir="2700000" algn="tl">
                  <a:srgbClr val="000000">
                    <a:alpha val="43137"/>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childTnLst>
                          </p:cTn>
                        </p:par>
                        <p:par>
                          <p:cTn id="17" fill="hold">
                            <p:stCondLst>
                              <p:cond delay="3000"/>
                            </p:stCondLst>
                            <p:childTnLst>
                              <p:par>
                                <p:cTn id="18" presetID="8"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amond(in)">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Скругленный прямоугольник 24"/>
          <p:cNvSpPr/>
          <p:nvPr/>
        </p:nvSpPr>
        <p:spPr>
          <a:xfrm>
            <a:off x="304800" y="304800"/>
            <a:ext cx="853440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ln w="11430"/>
              <a:solidFill>
                <a:schemeClr val="bg1">
                  <a:lumMod val="75000"/>
                </a:schemeClr>
              </a:solidFill>
              <a:effectLst>
                <a:outerShdw blurRad="50800" dist="39000" dir="5460000" algn="tl">
                  <a:srgbClr val="000000">
                    <a:alpha val="38000"/>
                  </a:srgbClr>
                </a:outerShdw>
              </a:effectLst>
            </a:endParaRPr>
          </a:p>
        </p:txBody>
      </p:sp>
      <p:sp>
        <p:nvSpPr>
          <p:cNvPr id="4" name="AutoShape 4"/>
          <p:cNvSpPr>
            <a:spLocks noChangeArrowheads="1"/>
          </p:cNvSpPr>
          <p:nvPr/>
        </p:nvSpPr>
        <p:spPr bwMode="auto">
          <a:xfrm>
            <a:off x="3200400" y="457200"/>
            <a:ext cx="2895600" cy="1981200"/>
          </a:xfrm>
          <a:prstGeom prst="roundRect">
            <a:avLst>
              <a:gd name="adj" fmla="val 16667"/>
            </a:avLst>
          </a:prstGeom>
          <a:blipFill>
            <a:blip r:embed="rId3" cstate="print"/>
            <a:stretch>
              <a:fillRect/>
            </a:stretch>
          </a:blipFill>
          <a:ln>
            <a:headEnd/>
            <a:tailEnd/>
          </a:ln>
        </p:spPr>
        <p:style>
          <a:lnRef idx="0">
            <a:schemeClr val="accent1"/>
          </a:lnRef>
          <a:fillRef idx="3">
            <a:schemeClr val="accent1"/>
          </a:fillRef>
          <a:effectRef idx="3">
            <a:schemeClr val="accent1"/>
          </a:effectRef>
          <a:fontRef idx="minor">
            <a:schemeClr val="lt1"/>
          </a:fontRef>
        </p:style>
        <p:txBody>
          <a:bodyPr wrap="none"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ru-RU" sz="2800" b="1" dirty="0">
              <a:ln w="11430"/>
              <a:solidFill>
                <a:srgbClr val="C00000"/>
              </a:solidFill>
              <a:effectLst>
                <a:outerShdw blurRad="50800" dist="39000" dir="5460000" algn="tl">
                  <a:srgbClr val="000000">
                    <a:alpha val="38000"/>
                  </a:srgbClr>
                </a:outerShdw>
              </a:effectLst>
            </a:endParaRPr>
          </a:p>
        </p:txBody>
      </p:sp>
      <p:sp>
        <p:nvSpPr>
          <p:cNvPr id="5" name="AutoShape 5"/>
          <p:cNvSpPr>
            <a:spLocks noChangeArrowheads="1"/>
          </p:cNvSpPr>
          <p:nvPr/>
        </p:nvSpPr>
        <p:spPr bwMode="auto">
          <a:xfrm>
            <a:off x="6248400" y="3657600"/>
            <a:ext cx="2519363" cy="792162"/>
          </a:xfrm>
          <a:prstGeom prst="roundRect">
            <a:avLst>
              <a:gd name="adj" fmla="val 16667"/>
            </a:avLst>
          </a:prstGeom>
          <a:blipFill dpi="0" rotWithShape="1">
            <a:blip r:embed="rId4" cstate="print">
              <a:alphaModFix amt="39000"/>
            </a:blip>
            <a:srcRect/>
            <a:stretch>
              <a:fillRect/>
            </a:stretch>
          </a:blip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ru-RU" sz="2400" b="1" dirty="0">
                <a:solidFill>
                  <a:schemeClr val="bg1"/>
                </a:solidFill>
              </a:rPr>
              <a:t>Искусственный</a:t>
            </a:r>
          </a:p>
        </p:txBody>
      </p:sp>
      <p:sp>
        <p:nvSpPr>
          <p:cNvPr id="6" name="AutoShape 6"/>
          <p:cNvSpPr>
            <a:spLocks noChangeArrowheads="1"/>
          </p:cNvSpPr>
          <p:nvPr/>
        </p:nvSpPr>
        <p:spPr bwMode="auto">
          <a:xfrm>
            <a:off x="457200" y="3657600"/>
            <a:ext cx="2519363" cy="792162"/>
          </a:xfrm>
          <a:prstGeom prst="roundRect">
            <a:avLst>
              <a:gd name="adj" fmla="val 16667"/>
            </a:avLst>
          </a:prstGeom>
          <a:gradFill flip="none" rotWithShape="1">
            <a:gsLst>
              <a:gs pos="0">
                <a:srgbClr val="11755D">
                  <a:shade val="30000"/>
                  <a:satMod val="115000"/>
                </a:srgbClr>
              </a:gs>
              <a:gs pos="50000">
                <a:srgbClr val="11755D">
                  <a:shade val="67500"/>
                  <a:satMod val="115000"/>
                </a:srgbClr>
              </a:gs>
              <a:gs pos="100000">
                <a:srgbClr val="11755D">
                  <a:shade val="100000"/>
                  <a:satMod val="115000"/>
                </a:srgbClr>
              </a:gs>
            </a:gsLst>
            <a:lin ang="2700000" scaled="1"/>
            <a:tileRect/>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ru-RU" sz="2400" b="1" dirty="0">
                <a:solidFill>
                  <a:schemeClr val="bg1"/>
                </a:solidFill>
              </a:rPr>
              <a:t>Природный </a:t>
            </a:r>
          </a:p>
          <a:p>
            <a:pPr algn="ctr"/>
            <a:r>
              <a:rPr lang="ru-RU" sz="2400" b="1" dirty="0">
                <a:solidFill>
                  <a:schemeClr val="bg1"/>
                </a:solidFill>
              </a:rPr>
              <a:t>(естественный)</a:t>
            </a:r>
          </a:p>
        </p:txBody>
      </p:sp>
      <p:sp>
        <p:nvSpPr>
          <p:cNvPr id="22" name="AutoShape 24"/>
          <p:cNvSpPr>
            <a:spLocks noChangeArrowheads="1"/>
          </p:cNvSpPr>
          <p:nvPr/>
        </p:nvSpPr>
        <p:spPr bwMode="auto">
          <a:xfrm rot="3221730">
            <a:off x="2950060" y="3186569"/>
            <a:ext cx="272080" cy="651097"/>
          </a:xfrm>
          <a:prstGeom prst="downArrow">
            <a:avLst>
              <a:gd name="adj1" fmla="val 50000"/>
              <a:gd name="adj2" fmla="val 37335"/>
            </a:avLst>
          </a:prstGeom>
          <a:solidFill>
            <a:srgbClr val="002060"/>
          </a:solidFill>
          <a:ln w="28575">
            <a:noFill/>
            <a:miter lim="800000"/>
            <a:headEnd/>
            <a:tailEnd/>
          </a:ln>
          <a:effectLst/>
          <a:scene3d>
            <a:camera prst="orthographicFront"/>
            <a:lightRig rig="threePt" dir="t"/>
          </a:scene3d>
          <a:sp3d>
            <a:bevelT w="101600" prst="riblet"/>
          </a:sp3d>
        </p:spPr>
        <p:txBody>
          <a:bodyPr wrap="none" anchor="ctr"/>
          <a:lstStyle/>
          <a:p>
            <a:endParaRPr lang="ru-RU"/>
          </a:p>
        </p:txBody>
      </p:sp>
      <p:sp>
        <p:nvSpPr>
          <p:cNvPr id="23" name="AutoShape 25"/>
          <p:cNvSpPr>
            <a:spLocks noChangeArrowheads="1"/>
          </p:cNvSpPr>
          <p:nvPr/>
        </p:nvSpPr>
        <p:spPr bwMode="auto">
          <a:xfrm rot="18057228">
            <a:off x="6313611" y="3153361"/>
            <a:ext cx="261587" cy="655637"/>
          </a:xfrm>
          <a:prstGeom prst="downArrow">
            <a:avLst>
              <a:gd name="adj1" fmla="val 50000"/>
              <a:gd name="adj2" fmla="val 45484"/>
            </a:avLst>
          </a:prstGeom>
          <a:solidFill>
            <a:srgbClr val="002060"/>
          </a:solidFill>
          <a:ln w="28575">
            <a:noFill/>
            <a:miter lim="800000"/>
            <a:headEnd/>
            <a:tailEnd/>
          </a:ln>
          <a:effectLst/>
          <a:scene3d>
            <a:camera prst="orthographicFront"/>
            <a:lightRig rig="threePt" dir="t"/>
          </a:scene3d>
          <a:sp3d>
            <a:bevelT w="101600" prst="riblet"/>
          </a:sp3d>
        </p:spPr>
        <p:txBody>
          <a:bodyPr wrap="none" anchor="ctr"/>
          <a:lstStyle/>
          <a:p>
            <a:endParaRPr lang="ru-RU"/>
          </a:p>
        </p:txBody>
      </p:sp>
      <p:pic>
        <p:nvPicPr>
          <p:cNvPr id="27" name="Рисунок 26" descr="10-28-2b.jpg"/>
          <p:cNvPicPr>
            <a:picLocks noChangeAspect="1"/>
          </p:cNvPicPr>
          <p:nvPr/>
        </p:nvPicPr>
        <p:blipFill>
          <a:blip r:embed="rId5" cstate="print"/>
          <a:stretch>
            <a:fillRect/>
          </a:stretch>
        </p:blipFill>
        <p:spPr>
          <a:xfrm>
            <a:off x="6934200" y="4572000"/>
            <a:ext cx="1183901" cy="16697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8" name="Рисунок 27" descr="malishi.gif"/>
          <p:cNvPicPr>
            <a:picLocks noChangeAspect="1"/>
          </p:cNvPicPr>
          <p:nvPr/>
        </p:nvPicPr>
        <p:blipFill>
          <a:blip r:embed="rId6" cstate="print"/>
          <a:stretch>
            <a:fillRect/>
          </a:stretch>
        </p:blipFill>
        <p:spPr>
          <a:xfrm>
            <a:off x="914400" y="4572000"/>
            <a:ext cx="1752600" cy="1752600"/>
          </a:xfrm>
          <a:prstGeom prst="rect">
            <a:avLst/>
          </a:prstGeom>
        </p:spPr>
      </p:pic>
      <p:pic>
        <p:nvPicPr>
          <p:cNvPr id="29" name="Рисунок 28" descr="52830764_1261613439_Photo20042.gif"/>
          <p:cNvPicPr>
            <a:picLocks noChangeAspect="1"/>
          </p:cNvPicPr>
          <p:nvPr/>
        </p:nvPicPr>
        <p:blipFill>
          <a:blip r:embed="rId7" cstate="print"/>
          <a:stretch>
            <a:fillRect/>
          </a:stretch>
        </p:blipFill>
        <p:spPr>
          <a:xfrm rot="1888073">
            <a:off x="2122883" y="3935473"/>
            <a:ext cx="2809875" cy="3086100"/>
          </a:xfrm>
          <a:prstGeom prst="rect">
            <a:avLst/>
          </a:prstGeom>
        </p:spPr>
      </p:pic>
      <p:sp>
        <p:nvSpPr>
          <p:cNvPr id="30" name="Прямоугольник 29"/>
          <p:cNvSpPr/>
          <p:nvPr/>
        </p:nvSpPr>
        <p:spPr>
          <a:xfrm>
            <a:off x="2971800" y="2438400"/>
            <a:ext cx="3591111" cy="923330"/>
          </a:xfrm>
          <a:prstGeom prst="rect">
            <a:avLst/>
          </a:prstGeom>
          <a:noFill/>
        </p:spPr>
        <p:txBody>
          <a:bodyPr wrap="none" lIns="91440" tIns="45720" rIns="91440" bIns="45720">
            <a:prstTxWarp prst="textCan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effectLst>
                  <a:outerShdw blurRad="50800" dist="39000" dir="5460000" algn="tl">
                    <a:srgbClr val="000000">
                      <a:alpha val="38000"/>
                    </a:srgbClr>
                  </a:outerShdw>
                </a:effectLst>
              </a:rPr>
              <a:t>Иммунитет</a:t>
            </a:r>
            <a:endParaRPr lang="ru-RU" sz="5400" b="1" cap="none" spc="0" dirty="0">
              <a:ln w="1143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effectLst>
                <a:outerShdw blurRad="50800" dist="39000" dir="5460000" algn="tl">
                  <a:srgbClr val="000000">
                    <a:alpha val="38000"/>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strVal val="#ppt_w*0.70"/>
                                          </p:val>
                                        </p:tav>
                                        <p:tav tm="100000">
                                          <p:val>
                                            <p:strVal val="#ppt_w"/>
                                          </p:val>
                                        </p:tav>
                                      </p:tavLst>
                                    </p:anim>
                                    <p:anim calcmode="lin" valueType="num">
                                      <p:cBhvr>
                                        <p:cTn id="8" dur="1000" fill="hold"/>
                                        <p:tgtEl>
                                          <p:spTgt spid="30"/>
                                        </p:tgtEl>
                                        <p:attrNameLst>
                                          <p:attrName>ppt_h</p:attrName>
                                        </p:attrNameLst>
                                      </p:cBhvr>
                                      <p:tavLst>
                                        <p:tav tm="0">
                                          <p:val>
                                            <p:strVal val="#ppt_h"/>
                                          </p:val>
                                        </p:tav>
                                        <p:tav tm="100000">
                                          <p:val>
                                            <p:strVal val="#ppt_h"/>
                                          </p:val>
                                        </p:tav>
                                      </p:tavLst>
                                    </p:anim>
                                    <p:animEffect transition="in" filter="fade">
                                      <p:cBhvr>
                                        <p:cTn id="9" dur="1000"/>
                                        <p:tgtEl>
                                          <p:spTgt spid="30"/>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0"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edge">
                                      <p:cBhvr>
                                        <p:cTn id="34" dur="2000"/>
                                        <p:tgtEl>
                                          <p:spTgt spid="28"/>
                                        </p:tgtEl>
                                      </p:cBhvr>
                                    </p:animEffect>
                                  </p:childTnLst>
                                </p:cTn>
                              </p:par>
                              <p:par>
                                <p:cTn id="35" presetID="2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edge">
                                      <p:cBhvr>
                                        <p:cTn id="37" dur="2000"/>
                                        <p:tgtEl>
                                          <p:spTgt spid="29"/>
                                        </p:tgtEl>
                                      </p:cBhvr>
                                    </p:animEffect>
                                  </p:childTnLst>
                                </p:cTn>
                              </p:par>
                            </p:childTnLst>
                          </p:cTn>
                        </p:par>
                        <p:par>
                          <p:cTn id="38" fill="hold">
                            <p:stCondLst>
                              <p:cond delay="4000"/>
                            </p:stCondLst>
                            <p:childTnLst>
                              <p:par>
                                <p:cTn id="39" presetID="8"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diamond(in)">
                                      <p:cBhvr>
                                        <p:cTn id="41" dur="2000"/>
                                        <p:tgtEl>
                                          <p:spTgt spid="27"/>
                                        </p:tgtEl>
                                      </p:cBhvr>
                                    </p:animEffect>
                                  </p:childTnLst>
                                </p:cTn>
                              </p:par>
                            </p:childTnLst>
                          </p:cTn>
                        </p:par>
                        <p:par>
                          <p:cTn id="42" fill="hold">
                            <p:stCondLst>
                              <p:cond delay="6000"/>
                            </p:stCondLst>
                            <p:childTnLst>
                              <p:par>
                                <p:cTn id="43" presetID="51"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770" decel="100000"/>
                                        <p:tgtEl>
                                          <p:spTgt spid="4"/>
                                        </p:tgtEl>
                                      </p:cBhvr>
                                    </p:animEffect>
                                    <p:animScale>
                                      <p:cBhvr>
                                        <p:cTn id="46" dur="770" decel="100000"/>
                                        <p:tgtEl>
                                          <p:spTgt spid="4"/>
                                        </p:tgtEl>
                                      </p:cBhvr>
                                      <p:from x="10000" y="10000"/>
                                      <p:to x="200000" y="450000"/>
                                    </p:animScale>
                                    <p:animScale>
                                      <p:cBhvr>
                                        <p:cTn id="47" dur="1230" accel="100000" fill="hold">
                                          <p:stCondLst>
                                            <p:cond delay="770"/>
                                          </p:stCondLst>
                                        </p:cTn>
                                        <p:tgtEl>
                                          <p:spTgt spid="4"/>
                                        </p:tgtEl>
                                      </p:cBhvr>
                                      <p:from x="200000" y="450000"/>
                                      <p:to x="100000" y="100000"/>
                                    </p:animScale>
                                    <p:set>
                                      <p:cBhvr>
                                        <p:cTn id="48" dur="770" fill="hold"/>
                                        <p:tgtEl>
                                          <p:spTgt spid="4"/>
                                        </p:tgtEl>
                                        <p:attrNameLst>
                                          <p:attrName>ppt_x</p:attrName>
                                        </p:attrNameLst>
                                      </p:cBhvr>
                                      <p:to>
                                        <p:strVal val="(0.5)"/>
                                      </p:to>
                                    </p:set>
                                    <p:anim from="(0.5)" to="(#ppt_x)" calcmode="lin" valueType="num">
                                      <p:cBhvr>
                                        <p:cTn id="49" dur="1230" accel="100000" fill="hold">
                                          <p:stCondLst>
                                            <p:cond delay="770"/>
                                          </p:stCondLst>
                                        </p:cTn>
                                        <p:tgtEl>
                                          <p:spTgt spid="4"/>
                                        </p:tgtEl>
                                        <p:attrNameLst>
                                          <p:attrName>ppt_x</p:attrName>
                                        </p:attrNameLst>
                                      </p:cBhvr>
                                    </p:anim>
                                    <p:set>
                                      <p:cBhvr>
                                        <p:cTn id="50" dur="770" fill="hold"/>
                                        <p:tgtEl>
                                          <p:spTgt spid="4"/>
                                        </p:tgtEl>
                                        <p:attrNameLst>
                                          <p:attrName>ppt_y</p:attrName>
                                        </p:attrNameLst>
                                      </p:cBhvr>
                                      <p:to>
                                        <p:strVal val="(#ppt_y+0.4)"/>
                                      </p:to>
                                    </p:set>
                                    <p:anim from="(#ppt_y+0.4)" to="(#ppt_y)" calcmode="lin" valueType="num">
                                      <p:cBhvr>
                                        <p:cTn id="51"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2" grpId="0" animBg="1"/>
      <p:bldP spid="23" grpId="0" animBg="1"/>
      <p:bldP spid="3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61060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p>
        </p:txBody>
      </p:sp>
      <p:sp>
        <p:nvSpPr>
          <p:cNvPr id="3" name="Прямоугольник 2"/>
          <p:cNvSpPr/>
          <p:nvPr/>
        </p:nvSpPr>
        <p:spPr>
          <a:xfrm>
            <a:off x="304800" y="533400"/>
            <a:ext cx="8423268"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Иммунитет</a:t>
            </a:r>
          </a:p>
          <a:p>
            <a:pPr algn="ctr"/>
            <a:r>
              <a:rPr lang="ru-RU" sz="54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п</a:t>
            </a:r>
            <a:r>
              <a:rPr lang="ru-RU" sz="5400" b="1" cap="none" spc="0"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риродный (естественный)</a:t>
            </a:r>
            <a:endParaRPr lang="ru-RU" sz="5400" b="1" cap="none" spc="0" dirty="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endParaRPr>
          </a:p>
        </p:txBody>
      </p:sp>
      <p:sp>
        <p:nvSpPr>
          <p:cNvPr id="8" name="Rectangle 7"/>
          <p:cNvSpPr>
            <a:spLocks noChangeArrowheads="1"/>
          </p:cNvSpPr>
          <p:nvPr/>
        </p:nvSpPr>
        <p:spPr bwMode="auto">
          <a:xfrm>
            <a:off x="457200" y="2667000"/>
            <a:ext cx="2667000" cy="1152525"/>
          </a:xfrm>
          <a:prstGeom prst="round2Diag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ru-RU" b="1" dirty="0"/>
              <a:t>ВИДОВОЙ</a:t>
            </a:r>
          </a:p>
          <a:p>
            <a:pPr algn="ctr"/>
            <a:r>
              <a:rPr lang="ru-RU" dirty="0"/>
              <a:t>невосприимчивость </a:t>
            </a:r>
          </a:p>
          <a:p>
            <a:pPr algn="ctr"/>
            <a:r>
              <a:rPr lang="ru-RU" dirty="0"/>
              <a:t>к заболеваниям</a:t>
            </a:r>
          </a:p>
          <a:p>
            <a:pPr algn="ctr"/>
            <a:r>
              <a:rPr lang="ru-RU" dirty="0"/>
              <a:t>других видов животных</a:t>
            </a:r>
          </a:p>
        </p:txBody>
      </p:sp>
      <p:sp>
        <p:nvSpPr>
          <p:cNvPr id="9" name="Rectangle 8"/>
          <p:cNvSpPr>
            <a:spLocks noChangeArrowheads="1"/>
          </p:cNvSpPr>
          <p:nvPr/>
        </p:nvSpPr>
        <p:spPr bwMode="auto">
          <a:xfrm>
            <a:off x="3200400" y="4648200"/>
            <a:ext cx="2592388" cy="504825"/>
          </a:xfrm>
          <a:prstGeom prst="round2Diag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ru-RU" b="1" dirty="0"/>
              <a:t>ПРИОБРЕТЁННЫЙ</a:t>
            </a:r>
            <a:endParaRPr lang="ru-RU" dirty="0"/>
          </a:p>
        </p:txBody>
      </p:sp>
      <p:sp>
        <p:nvSpPr>
          <p:cNvPr id="10" name="Rectangle 9"/>
          <p:cNvSpPr>
            <a:spLocks noChangeArrowheads="1"/>
          </p:cNvSpPr>
          <p:nvPr/>
        </p:nvSpPr>
        <p:spPr bwMode="auto">
          <a:xfrm>
            <a:off x="5638800" y="2514600"/>
            <a:ext cx="3148013" cy="1225550"/>
          </a:xfrm>
          <a:prstGeom prst="round2Diag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ru-RU" b="1" dirty="0" smtClean="0"/>
              <a:t>НАСЛЕДСТВЕННЫЙ</a:t>
            </a:r>
          </a:p>
          <a:p>
            <a:pPr algn="ctr"/>
            <a:r>
              <a:rPr lang="ru-RU" dirty="0" smtClean="0"/>
              <a:t>врождённое наличие</a:t>
            </a:r>
          </a:p>
          <a:p>
            <a:pPr algn="ctr"/>
            <a:r>
              <a:rPr lang="ru-RU" dirty="0" smtClean="0"/>
              <a:t>защитных механизмов</a:t>
            </a:r>
          </a:p>
          <a:p>
            <a:pPr algn="ctr"/>
            <a:r>
              <a:rPr lang="ru-RU" dirty="0" smtClean="0"/>
              <a:t>против некоторых болезней</a:t>
            </a:r>
            <a:endParaRPr lang="ru-RU" dirty="0"/>
          </a:p>
        </p:txBody>
      </p:sp>
      <p:sp>
        <p:nvSpPr>
          <p:cNvPr id="17" name="Oval 17"/>
          <p:cNvSpPr>
            <a:spLocks noChangeArrowheads="1"/>
          </p:cNvSpPr>
          <p:nvPr/>
        </p:nvSpPr>
        <p:spPr bwMode="auto">
          <a:xfrm>
            <a:off x="5943601" y="5410200"/>
            <a:ext cx="2590800" cy="647700"/>
          </a:xfrm>
          <a:prstGeom prst="round2Diag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r>
              <a:rPr lang="ru-RU" b="1" dirty="0"/>
              <a:t>ПАССИВНЫЙ</a:t>
            </a:r>
          </a:p>
          <a:p>
            <a:pPr algn="ctr"/>
            <a:r>
              <a:rPr lang="ru-RU" dirty="0"/>
              <a:t>с молоком матери</a:t>
            </a:r>
          </a:p>
        </p:txBody>
      </p:sp>
      <p:sp>
        <p:nvSpPr>
          <p:cNvPr id="18" name="Line 18"/>
          <p:cNvSpPr>
            <a:spLocks noChangeShapeType="1"/>
          </p:cNvSpPr>
          <p:nvPr/>
        </p:nvSpPr>
        <p:spPr bwMode="auto">
          <a:xfrm flipH="1">
            <a:off x="2895600" y="5029200"/>
            <a:ext cx="288925" cy="360362"/>
          </a:xfrm>
          <a:prstGeom prst="line">
            <a:avLst/>
          </a:prstGeom>
          <a:ln w="57150">
            <a:headEnd/>
            <a:tailEnd type="triangle" w="med" len="med"/>
          </a:ln>
          <a:scene3d>
            <a:camera prst="orthographicFront"/>
            <a:lightRig rig="threePt" dir="t"/>
          </a:scene3d>
          <a:sp3d>
            <a:bevelT w="101600" prst="riblet"/>
          </a:sp3d>
        </p:spPr>
        <p:style>
          <a:lnRef idx="1">
            <a:schemeClr val="accent1"/>
          </a:lnRef>
          <a:fillRef idx="0">
            <a:schemeClr val="accent1"/>
          </a:fillRef>
          <a:effectRef idx="0">
            <a:schemeClr val="accent1"/>
          </a:effectRef>
          <a:fontRef idx="minor">
            <a:schemeClr val="tx1"/>
          </a:fontRef>
        </p:style>
        <p:txBody>
          <a:bodyPr/>
          <a:lstStyle/>
          <a:p>
            <a:endParaRPr lang="ru-RU"/>
          </a:p>
        </p:txBody>
      </p:sp>
      <p:sp>
        <p:nvSpPr>
          <p:cNvPr id="19" name="Line 19"/>
          <p:cNvSpPr>
            <a:spLocks noChangeShapeType="1"/>
          </p:cNvSpPr>
          <p:nvPr/>
        </p:nvSpPr>
        <p:spPr bwMode="auto">
          <a:xfrm>
            <a:off x="5791200" y="4953000"/>
            <a:ext cx="457200" cy="457200"/>
          </a:xfrm>
          <a:prstGeom prst="line">
            <a:avLst/>
          </a:prstGeom>
          <a:ln w="57150">
            <a:headEnd/>
            <a:tailEnd type="triangle" w="med" len="med"/>
          </a:ln>
          <a:scene3d>
            <a:camera prst="orthographicFront"/>
            <a:lightRig rig="threePt" dir="t"/>
          </a:scene3d>
          <a:sp3d>
            <a:bevelT w="101600" prst="riblet"/>
          </a:sp3d>
        </p:spPr>
        <p:style>
          <a:lnRef idx="3">
            <a:schemeClr val="accent1"/>
          </a:lnRef>
          <a:fillRef idx="0">
            <a:schemeClr val="accent1"/>
          </a:fillRef>
          <a:effectRef idx="2">
            <a:schemeClr val="accent1"/>
          </a:effectRef>
          <a:fontRef idx="minor">
            <a:schemeClr val="tx1"/>
          </a:fontRef>
        </p:style>
        <p:txBody>
          <a:bodyPr/>
          <a:lstStyle/>
          <a:p>
            <a:endParaRPr lang="ru-RU"/>
          </a:p>
        </p:txBody>
      </p:sp>
      <p:sp>
        <p:nvSpPr>
          <p:cNvPr id="25" name="TextBox 24"/>
          <p:cNvSpPr txBox="1"/>
          <p:nvPr/>
        </p:nvSpPr>
        <p:spPr>
          <a:xfrm>
            <a:off x="685800" y="5334000"/>
            <a:ext cx="2286016" cy="1021556"/>
          </a:xfrm>
          <a:prstGeom prst="round2Diag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b="1" dirty="0" smtClean="0"/>
              <a:t>АКТИВНЫЙ</a:t>
            </a:r>
          </a:p>
          <a:p>
            <a:pPr algn="ctr"/>
            <a:r>
              <a:rPr lang="ru-RU" dirty="0" smtClean="0"/>
              <a:t>в результате болезни</a:t>
            </a:r>
            <a:endParaRPr lang="ru-RU" dirty="0"/>
          </a:p>
        </p:txBody>
      </p:sp>
      <p:pic>
        <p:nvPicPr>
          <p:cNvPr id="26" name="Рисунок 25" descr="av-42594.gif"/>
          <p:cNvPicPr>
            <a:picLocks noChangeAspect="1"/>
          </p:cNvPicPr>
          <p:nvPr/>
        </p:nvPicPr>
        <p:blipFill>
          <a:blip r:embed="rId2" cstate="print"/>
          <a:stretch>
            <a:fillRect/>
          </a:stretch>
        </p:blipFill>
        <p:spPr>
          <a:xfrm>
            <a:off x="3581400" y="2438400"/>
            <a:ext cx="17526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Рисунок 26" descr="kloboucek.jpg"/>
          <p:cNvPicPr>
            <a:picLocks noChangeAspect="1"/>
          </p:cNvPicPr>
          <p:nvPr/>
        </p:nvPicPr>
        <p:blipFill>
          <a:blip r:embed="rId3" cstate="print"/>
          <a:stretch>
            <a:fillRect/>
          </a:stretch>
        </p:blipFill>
        <p:spPr>
          <a:xfrm>
            <a:off x="6172200" y="3886200"/>
            <a:ext cx="1828800" cy="1458874"/>
          </a:xfrm>
          <a:prstGeom prst="ellipse">
            <a:avLst/>
          </a:prstGeom>
          <a:ln>
            <a:noFill/>
          </a:ln>
          <a:effectLst>
            <a:softEdge rad="112500"/>
          </a:effectLst>
        </p:spPr>
      </p:pic>
      <p:cxnSp>
        <p:nvCxnSpPr>
          <p:cNvPr id="14" name="Прямая со стрелкой 13"/>
          <p:cNvCxnSpPr>
            <a:stCxn id="26" idx="3"/>
          </p:cNvCxnSpPr>
          <p:nvPr/>
        </p:nvCxnSpPr>
        <p:spPr>
          <a:xfrm flipV="1">
            <a:off x="5334000" y="3352799"/>
            <a:ext cx="457200" cy="1"/>
          </a:xfrm>
          <a:prstGeom prst="straightConnector1">
            <a:avLst/>
          </a:prstGeom>
          <a:ln w="57150">
            <a:tailEnd type="arrow"/>
          </a:ln>
          <a:scene3d>
            <a:camera prst="orthographicFront"/>
            <a:lightRig rig="threePt" dir="t"/>
          </a:scene3d>
          <a:sp3d>
            <a:bevelT w="101600" prst="riblet"/>
          </a:sp3d>
        </p:spPr>
        <p:style>
          <a:lnRef idx="3">
            <a:schemeClr val="accent2"/>
          </a:lnRef>
          <a:fillRef idx="0">
            <a:schemeClr val="accent2"/>
          </a:fillRef>
          <a:effectRef idx="2">
            <a:schemeClr val="accent2"/>
          </a:effectRef>
          <a:fontRef idx="minor">
            <a:schemeClr val="tx1"/>
          </a:fontRef>
        </p:style>
      </p:cxnSp>
      <p:cxnSp>
        <p:nvCxnSpPr>
          <p:cNvPr id="32" name="Прямая со стрелкой 31"/>
          <p:cNvCxnSpPr/>
          <p:nvPr/>
        </p:nvCxnSpPr>
        <p:spPr>
          <a:xfrm rot="10800000">
            <a:off x="2971800" y="3352800"/>
            <a:ext cx="533402" cy="1588"/>
          </a:xfrm>
          <a:prstGeom prst="straightConnector1">
            <a:avLst/>
          </a:prstGeom>
          <a:ln w="57150">
            <a:tailEnd type="arrow"/>
          </a:ln>
          <a:scene3d>
            <a:camera prst="orthographicFront"/>
            <a:lightRig rig="threePt" dir="t"/>
          </a:scene3d>
          <a:sp3d>
            <a:bevelT w="101600" prst="riblet"/>
          </a:sp3d>
        </p:spPr>
        <p:style>
          <a:lnRef idx="3">
            <a:schemeClr val="accent2"/>
          </a:lnRef>
          <a:fillRef idx="0">
            <a:schemeClr val="accent2"/>
          </a:fillRef>
          <a:effectRef idx="2">
            <a:schemeClr val="accent2"/>
          </a:effectRef>
          <a:fontRef idx="minor">
            <a:schemeClr val="tx1"/>
          </a:fontRef>
        </p:style>
      </p:cxnSp>
      <p:cxnSp>
        <p:nvCxnSpPr>
          <p:cNvPr id="36" name="Прямая со стрелкой 35"/>
          <p:cNvCxnSpPr/>
          <p:nvPr/>
        </p:nvCxnSpPr>
        <p:spPr>
          <a:xfrm rot="16200000" flipH="1">
            <a:off x="4267199" y="4419601"/>
            <a:ext cx="457203" cy="1"/>
          </a:xfrm>
          <a:prstGeom prst="straightConnector1">
            <a:avLst/>
          </a:prstGeom>
          <a:ln w="57150">
            <a:tailEnd type="arrow"/>
          </a:ln>
          <a:scene3d>
            <a:camera prst="orthographicFront"/>
            <a:lightRig rig="threePt" dir="t"/>
          </a:scene3d>
          <a:sp3d>
            <a:bevelT w="101600" prst="riblet"/>
          </a:sp3d>
        </p:spPr>
        <p:style>
          <a:lnRef idx="3">
            <a:schemeClr val="accent2"/>
          </a:lnRef>
          <a:fillRef idx="0">
            <a:schemeClr val="accent2"/>
          </a:fillRef>
          <a:effectRef idx="2">
            <a:schemeClr val="accent2"/>
          </a:effectRef>
          <a:fontRef idx="minor">
            <a:schemeClr val="tx1"/>
          </a:fontRef>
        </p:style>
      </p:cxn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8"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20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diamond(in)">
                                      <p:cBhvr>
                                        <p:cTn id="48" dur="2000"/>
                                        <p:tgtEl>
                                          <p:spTgt spid="25"/>
                                        </p:tgtEl>
                                      </p:cBhvr>
                                    </p:animEffect>
                                  </p:childTnLst>
                                </p:cTn>
                              </p:par>
                            </p:childTnLst>
                          </p:cTn>
                        </p:par>
                        <p:par>
                          <p:cTn id="49" fill="hold">
                            <p:stCondLst>
                              <p:cond delay="5000"/>
                            </p:stCondLst>
                            <p:childTnLst>
                              <p:par>
                                <p:cTn id="50" presetID="2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edge">
                                      <p:cBhvr>
                                        <p:cTn id="52" dur="2000"/>
                                        <p:tgtEl>
                                          <p:spTgt spid="19"/>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edge">
                                      <p:cBhvr>
                                        <p:cTn id="55" dur="2000"/>
                                        <p:tgtEl>
                                          <p:spTgt spid="17"/>
                                        </p:tgtEl>
                                      </p:cBhvr>
                                    </p:animEffect>
                                  </p:childTnLst>
                                </p:cTn>
                              </p:par>
                              <p:par>
                                <p:cTn id="56" presetID="20"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edge">
                                      <p:cBhvr>
                                        <p:cTn id="58" dur="2000"/>
                                        <p:tgtEl>
                                          <p:spTgt spid="27"/>
                                        </p:tgtEl>
                                      </p:cBhvr>
                                    </p:animEffect>
                                  </p:childTnLst>
                                </p:cTn>
                              </p:par>
                            </p:childTnLst>
                          </p:cTn>
                        </p:par>
                        <p:par>
                          <p:cTn id="59" fill="hold">
                            <p:stCondLst>
                              <p:cond delay="7000"/>
                            </p:stCondLst>
                            <p:childTnLst>
                              <p:par>
                                <p:cTn id="60" presetID="51" presetClass="entr" presetSubtype="0"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770" decel="100000"/>
                                        <p:tgtEl>
                                          <p:spTgt spid="26"/>
                                        </p:tgtEl>
                                      </p:cBhvr>
                                    </p:animEffect>
                                    <p:animScale>
                                      <p:cBhvr>
                                        <p:cTn id="63" dur="770" decel="100000"/>
                                        <p:tgtEl>
                                          <p:spTgt spid="26"/>
                                        </p:tgtEl>
                                      </p:cBhvr>
                                      <p:from x="10000" y="10000"/>
                                      <p:to x="200000" y="450000"/>
                                    </p:animScale>
                                    <p:animScale>
                                      <p:cBhvr>
                                        <p:cTn id="64" dur="1230" accel="100000" fill="hold">
                                          <p:stCondLst>
                                            <p:cond delay="770"/>
                                          </p:stCondLst>
                                        </p:cTn>
                                        <p:tgtEl>
                                          <p:spTgt spid="26"/>
                                        </p:tgtEl>
                                      </p:cBhvr>
                                      <p:from x="200000" y="450000"/>
                                      <p:to x="100000" y="100000"/>
                                    </p:animScale>
                                    <p:set>
                                      <p:cBhvr>
                                        <p:cTn id="65" dur="770" fill="hold"/>
                                        <p:tgtEl>
                                          <p:spTgt spid="26"/>
                                        </p:tgtEl>
                                        <p:attrNameLst>
                                          <p:attrName>ppt_x</p:attrName>
                                        </p:attrNameLst>
                                      </p:cBhvr>
                                      <p:to>
                                        <p:strVal val="(0.5)"/>
                                      </p:to>
                                    </p:set>
                                    <p:anim from="(0.5)" to="(#ppt_x)" calcmode="lin" valueType="num">
                                      <p:cBhvr>
                                        <p:cTn id="66" dur="1230" accel="100000" fill="hold">
                                          <p:stCondLst>
                                            <p:cond delay="770"/>
                                          </p:stCondLst>
                                        </p:cTn>
                                        <p:tgtEl>
                                          <p:spTgt spid="26"/>
                                        </p:tgtEl>
                                        <p:attrNameLst>
                                          <p:attrName>ppt_x</p:attrName>
                                        </p:attrNameLst>
                                      </p:cBhvr>
                                    </p:anim>
                                    <p:set>
                                      <p:cBhvr>
                                        <p:cTn id="67" dur="770" fill="hold"/>
                                        <p:tgtEl>
                                          <p:spTgt spid="26"/>
                                        </p:tgtEl>
                                        <p:attrNameLst>
                                          <p:attrName>ppt_y</p:attrName>
                                        </p:attrNameLst>
                                      </p:cBhvr>
                                      <p:to>
                                        <p:strVal val="(#ppt_y+0.4)"/>
                                      </p:to>
                                    </p:set>
                                    <p:anim from="(#ppt_y+0.4)" to="(#ppt_y)" calcmode="lin" valueType="num">
                                      <p:cBhvr>
                                        <p:cTn id="68" dur="1230" accel="100000" fill="hold">
                                          <p:stCondLst>
                                            <p:cond delay="770"/>
                                          </p:stCondLst>
                                        </p:cTn>
                                        <p:tgtEl>
                                          <p:spTgt spid="2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7" grpId="0" animBg="1"/>
      <p:bldP spid="18" grpId="0" animBg="1"/>
      <p:bldP spid="19" grpId="0" animBg="1"/>
      <p:bldP spid="2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61060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p>
        </p:txBody>
      </p:sp>
      <p:sp>
        <p:nvSpPr>
          <p:cNvPr id="3" name="Прямоугольник 2"/>
          <p:cNvSpPr/>
          <p:nvPr/>
        </p:nvSpPr>
        <p:spPr>
          <a:xfrm>
            <a:off x="2088748" y="533400"/>
            <a:ext cx="4855368"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Иммунитет</a:t>
            </a:r>
          </a:p>
          <a:p>
            <a:pPr algn="ctr"/>
            <a:r>
              <a:rPr lang="ru-RU" sz="5400" b="1"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искусственный</a:t>
            </a:r>
            <a:r>
              <a:rPr lang="ru-RU" sz="5400" b="1" cap="none" spc="0" dirty="0" smtClean="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rPr>
              <a:t> </a:t>
            </a:r>
            <a:endParaRPr lang="ru-RU" sz="5400" b="1" cap="none" spc="0" dirty="0">
              <a:ln w="11430"/>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0" scaled="1"/>
                <a:tileRect/>
              </a:gradFill>
              <a:effectLst>
                <a:outerShdw blurRad="50800" dist="39000" dir="5460000" algn="tl">
                  <a:srgbClr val="000000">
                    <a:alpha val="38000"/>
                  </a:srgbClr>
                </a:outerShdw>
              </a:effectLst>
            </a:endParaRPr>
          </a:p>
        </p:txBody>
      </p:sp>
      <p:sp>
        <p:nvSpPr>
          <p:cNvPr id="8" name="Rectangle 7"/>
          <p:cNvSpPr>
            <a:spLocks noChangeArrowheads="1"/>
          </p:cNvSpPr>
          <p:nvPr/>
        </p:nvSpPr>
        <p:spPr bwMode="auto">
          <a:xfrm>
            <a:off x="533400" y="2895600"/>
            <a:ext cx="3048000" cy="1152525"/>
          </a:xfrm>
          <a:prstGeom prst="round2DiagRect">
            <a:avLst/>
          </a:prstGeom>
          <a:gradFill flip="none" rotWithShape="1">
            <a:gsLst>
              <a:gs pos="0">
                <a:schemeClr val="accent1">
                  <a:shade val="51000"/>
                  <a:satMod val="130000"/>
                </a:schemeClr>
              </a:gs>
              <a:gs pos="80000">
                <a:schemeClr val="accent1">
                  <a:shade val="93000"/>
                  <a:satMod val="130000"/>
                </a:schemeClr>
              </a:gs>
              <a:gs pos="100000">
                <a:schemeClr val="accent1">
                  <a:shade val="94000"/>
                  <a:satMod val="135000"/>
                </a:scheme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none" anchor="ctr">
            <a:prstTxWarp prst="textCanDown">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dirty="0" smtClean="0">
                <a:ln w="11430"/>
                <a:solidFill>
                  <a:schemeClr val="bg1"/>
                </a:solidFill>
                <a:effectLst>
                  <a:outerShdw blurRad="50800" dist="39000" dir="5460000" algn="tl">
                    <a:srgbClr val="000000">
                      <a:alpha val="38000"/>
                    </a:srgbClr>
                  </a:outerShdw>
                </a:effectLst>
              </a:rPr>
              <a:t>Активный</a:t>
            </a:r>
          </a:p>
          <a:p>
            <a:pPr algn="ctr"/>
            <a:r>
              <a:rPr lang="ru-RU" b="1" dirty="0" smtClean="0">
                <a:ln w="11430"/>
                <a:solidFill>
                  <a:schemeClr val="bg1"/>
                </a:solidFill>
                <a:effectLst>
                  <a:outerShdw blurRad="50800" dist="39000" dir="5460000" algn="tl">
                    <a:srgbClr val="000000">
                      <a:alpha val="38000"/>
                    </a:srgbClr>
                  </a:outerShdw>
                </a:effectLst>
              </a:rPr>
              <a:t>полученный в результате</a:t>
            </a:r>
          </a:p>
          <a:p>
            <a:pPr algn="ctr"/>
            <a:r>
              <a:rPr lang="ru-RU" b="1" dirty="0" smtClean="0">
                <a:ln w="11430"/>
                <a:solidFill>
                  <a:schemeClr val="bg1"/>
                </a:solidFill>
                <a:effectLst>
                  <a:outerShdw blurRad="50800" dist="39000" dir="5460000" algn="tl">
                    <a:srgbClr val="000000">
                      <a:alpha val="38000"/>
                    </a:srgbClr>
                  </a:outerShdw>
                </a:effectLst>
              </a:rPr>
              <a:t>вакцинации</a:t>
            </a:r>
            <a:endParaRPr lang="ru-RU" b="1" dirty="0">
              <a:ln w="11430"/>
              <a:solidFill>
                <a:schemeClr val="bg1"/>
              </a:solidFill>
              <a:effectLst>
                <a:outerShdw blurRad="50800" dist="39000" dir="5460000" algn="tl">
                  <a:srgbClr val="000000">
                    <a:alpha val="38000"/>
                  </a:srgbClr>
                </a:outerShdw>
              </a:effectLst>
            </a:endParaRPr>
          </a:p>
        </p:txBody>
      </p:sp>
      <p:sp>
        <p:nvSpPr>
          <p:cNvPr id="10" name="Rectangle 9"/>
          <p:cNvSpPr>
            <a:spLocks noChangeArrowheads="1"/>
          </p:cNvSpPr>
          <p:nvPr/>
        </p:nvSpPr>
        <p:spPr bwMode="auto">
          <a:xfrm>
            <a:off x="5562600" y="2819400"/>
            <a:ext cx="3148013" cy="1225550"/>
          </a:xfrm>
          <a:prstGeom prst="round2DiagRect">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prstTxWarp prst="textCanDown">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dirty="0" smtClean="0">
                <a:ln w="11430"/>
                <a:solidFill>
                  <a:schemeClr val="bg1"/>
                </a:solidFill>
                <a:effectLst>
                  <a:outerShdw blurRad="50800" dist="39000" dir="5460000" algn="tl">
                    <a:srgbClr val="000000">
                      <a:alpha val="38000"/>
                    </a:srgbClr>
                  </a:outerShdw>
                </a:effectLst>
              </a:rPr>
              <a:t>Пассивный,</a:t>
            </a:r>
          </a:p>
          <a:p>
            <a:pPr algn="ctr"/>
            <a:r>
              <a:rPr lang="ru-RU" b="1" dirty="0" smtClean="0">
                <a:ln w="11430"/>
                <a:solidFill>
                  <a:schemeClr val="bg1"/>
                </a:solidFill>
                <a:effectLst>
                  <a:outerShdw blurRad="50800" dist="39000" dir="5460000" algn="tl">
                    <a:srgbClr val="000000">
                      <a:alpha val="38000"/>
                    </a:srgbClr>
                  </a:outerShdw>
                </a:effectLst>
              </a:rPr>
              <a:t>полученный в результате</a:t>
            </a:r>
          </a:p>
          <a:p>
            <a:pPr algn="ctr"/>
            <a:r>
              <a:rPr lang="ru-RU" b="1" dirty="0" smtClean="0">
                <a:ln w="11430"/>
                <a:solidFill>
                  <a:schemeClr val="bg1"/>
                </a:solidFill>
                <a:effectLst>
                  <a:outerShdw blurRad="50800" dist="39000" dir="5460000" algn="tl">
                    <a:srgbClr val="000000">
                      <a:alpha val="38000"/>
                    </a:srgbClr>
                  </a:outerShdw>
                </a:effectLst>
              </a:rPr>
              <a:t>Введения сыворотки</a:t>
            </a:r>
            <a:endParaRPr lang="ru-RU" b="1" dirty="0">
              <a:ln w="11430"/>
              <a:solidFill>
                <a:schemeClr val="bg1"/>
              </a:solidFill>
              <a:effectLst>
                <a:outerShdw blurRad="50800" dist="39000" dir="5460000" algn="tl">
                  <a:srgbClr val="000000">
                    <a:alpha val="38000"/>
                  </a:srgbClr>
                </a:outerShdw>
              </a:effectLst>
            </a:endParaRPr>
          </a:p>
        </p:txBody>
      </p:sp>
      <p:pic>
        <p:nvPicPr>
          <p:cNvPr id="26" name="Рисунок 25" descr="av-42594.gif"/>
          <p:cNvPicPr>
            <a:picLocks noChangeAspect="1"/>
          </p:cNvPicPr>
          <p:nvPr/>
        </p:nvPicPr>
        <p:blipFill>
          <a:blip r:embed="rId2" cstate="print"/>
          <a:stretch>
            <a:fillRect/>
          </a:stretch>
        </p:blipFill>
        <p:spPr>
          <a:xfrm>
            <a:off x="6934200" y="304800"/>
            <a:ext cx="1981200" cy="2209800"/>
          </a:xfrm>
          <a:prstGeom prst="roundRect">
            <a:avLst>
              <a:gd name="adj" fmla="val 8594"/>
            </a:avLst>
          </a:prstGeom>
          <a:solidFill>
            <a:srgbClr val="FFFFFF">
              <a:shade val="85000"/>
            </a:srgbClr>
          </a:solidFill>
          <a:ln>
            <a:noFill/>
          </a:ln>
          <a:effectLst/>
        </p:spPr>
      </p:pic>
      <p:pic>
        <p:nvPicPr>
          <p:cNvPr id="16" name="Рисунок 15" descr="Рисунок1.png"/>
          <p:cNvPicPr>
            <a:picLocks noChangeAspect="1"/>
          </p:cNvPicPr>
          <p:nvPr/>
        </p:nvPicPr>
        <p:blipFill>
          <a:blip r:embed="rId3" cstate="print">
            <a:clrChange>
              <a:clrFrom>
                <a:srgbClr val="D3CACF"/>
              </a:clrFrom>
              <a:clrTo>
                <a:srgbClr val="D3CACF">
                  <a:alpha val="0"/>
                </a:srgbClr>
              </a:clrTo>
            </a:clrChange>
          </a:blip>
          <a:stretch>
            <a:fillRect/>
          </a:stretch>
        </p:blipFill>
        <p:spPr>
          <a:xfrm>
            <a:off x="6248400" y="4419600"/>
            <a:ext cx="2667000" cy="17546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pic>
        <p:nvPicPr>
          <p:cNvPr id="21" name="Picture 6" descr="36_2_54"/>
          <p:cNvPicPr>
            <a:picLocks noChangeAspect="1" noChangeArrowheads="1"/>
          </p:cNvPicPr>
          <p:nvPr/>
        </p:nvPicPr>
        <p:blipFill>
          <a:blip r:embed="rId4" cstate="print"/>
          <a:srcRect/>
          <a:stretch>
            <a:fillRect/>
          </a:stretch>
        </p:blipFill>
        <p:spPr bwMode="auto">
          <a:xfrm rot="10800000" flipH="1" flipV="1">
            <a:off x="228600" y="4419600"/>
            <a:ext cx="1771680" cy="17540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RightFacing"/>
            <a:lightRig rig="threePt" dir="t"/>
          </a:scene3d>
          <a:sp3d>
            <a:bevelT w="101600" prst="riblet"/>
          </a:sp3d>
        </p:spPr>
      </p:pic>
      <p:pic>
        <p:nvPicPr>
          <p:cNvPr id="9" name="Рисунок 8" descr="10-28-2b.jpg"/>
          <p:cNvPicPr>
            <a:picLocks noChangeAspect="1"/>
          </p:cNvPicPr>
          <p:nvPr/>
        </p:nvPicPr>
        <p:blipFill>
          <a:blip r:embed="rId5" cstate="print"/>
          <a:stretch>
            <a:fillRect/>
          </a:stretch>
        </p:blipFill>
        <p:spPr>
          <a:xfrm>
            <a:off x="3733800" y="2514601"/>
            <a:ext cx="17018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edge">
                                      <p:cBhvr>
                                        <p:cTn id="35" dur="2000"/>
                                        <p:tgtEl>
                                          <p:spTgt spid="9"/>
                                        </p:tgtEl>
                                      </p:cBhvr>
                                    </p:animEffect>
                                  </p:childTnLst>
                                </p:cTn>
                              </p:par>
                            </p:childTnLst>
                          </p:cTn>
                        </p:par>
                        <p:par>
                          <p:cTn id="36" fill="hold">
                            <p:stCondLst>
                              <p:cond delay="5000"/>
                            </p:stCondLst>
                            <p:childTnLst>
                              <p:par>
                                <p:cTn id="37" presetID="51"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770" decel="100000"/>
                                        <p:tgtEl>
                                          <p:spTgt spid="26"/>
                                        </p:tgtEl>
                                      </p:cBhvr>
                                    </p:animEffect>
                                    <p:animScale>
                                      <p:cBhvr>
                                        <p:cTn id="40" dur="770" decel="100000"/>
                                        <p:tgtEl>
                                          <p:spTgt spid="26"/>
                                        </p:tgtEl>
                                      </p:cBhvr>
                                      <p:from x="10000" y="10000"/>
                                      <p:to x="200000" y="450000"/>
                                    </p:animScale>
                                    <p:animScale>
                                      <p:cBhvr>
                                        <p:cTn id="41" dur="1230" accel="100000" fill="hold">
                                          <p:stCondLst>
                                            <p:cond delay="770"/>
                                          </p:stCondLst>
                                        </p:cTn>
                                        <p:tgtEl>
                                          <p:spTgt spid="26"/>
                                        </p:tgtEl>
                                      </p:cBhvr>
                                      <p:from x="200000" y="450000"/>
                                      <p:to x="100000" y="100000"/>
                                    </p:animScale>
                                    <p:set>
                                      <p:cBhvr>
                                        <p:cTn id="42" dur="770" fill="hold"/>
                                        <p:tgtEl>
                                          <p:spTgt spid="26"/>
                                        </p:tgtEl>
                                        <p:attrNameLst>
                                          <p:attrName>ppt_x</p:attrName>
                                        </p:attrNameLst>
                                      </p:cBhvr>
                                      <p:to>
                                        <p:strVal val="(0.5)"/>
                                      </p:to>
                                    </p:set>
                                    <p:anim from="(0.5)" to="(#ppt_x)" calcmode="lin" valueType="num">
                                      <p:cBhvr>
                                        <p:cTn id="43" dur="1230" accel="100000" fill="hold">
                                          <p:stCondLst>
                                            <p:cond delay="770"/>
                                          </p:stCondLst>
                                        </p:cTn>
                                        <p:tgtEl>
                                          <p:spTgt spid="26"/>
                                        </p:tgtEl>
                                        <p:attrNameLst>
                                          <p:attrName>ppt_x</p:attrName>
                                        </p:attrNameLst>
                                      </p:cBhvr>
                                    </p:anim>
                                    <p:set>
                                      <p:cBhvr>
                                        <p:cTn id="44" dur="770" fill="hold"/>
                                        <p:tgtEl>
                                          <p:spTgt spid="26"/>
                                        </p:tgtEl>
                                        <p:attrNameLst>
                                          <p:attrName>ppt_y</p:attrName>
                                        </p:attrNameLst>
                                      </p:cBhvr>
                                      <p:to>
                                        <p:strVal val="(#ppt_y+0.4)"/>
                                      </p:to>
                                    </p:set>
                                    <p:anim from="(#ppt_y+0.4)" to="(#ppt_y)" calcmode="lin" valueType="num">
                                      <p:cBhvr>
                                        <p:cTn id="45" dur="1230" accel="100000" fill="hold">
                                          <p:stCondLst>
                                            <p:cond delay="770"/>
                                          </p:stCondLst>
                                        </p:cTn>
                                        <p:tgtEl>
                                          <p:spTgt spid="2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61060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08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p>
        </p:txBody>
      </p:sp>
      <p:sp>
        <p:nvSpPr>
          <p:cNvPr id="4" name="Прямоугольник 3"/>
          <p:cNvSpPr/>
          <p:nvPr/>
        </p:nvSpPr>
        <p:spPr>
          <a:xfrm>
            <a:off x="1828800" y="457200"/>
            <a:ext cx="5278240" cy="120032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600" b="1" dirty="0" smtClean="0">
                <a:ln w="11430"/>
                <a:solidFill>
                  <a:schemeClr val="bg1">
                    <a:lumMod val="75000"/>
                  </a:schemeClr>
                </a:solidFill>
                <a:effectLst>
                  <a:outerShdw blurRad="50800" dist="39000" dir="5460000" algn="tl">
                    <a:srgbClr val="000000">
                      <a:alpha val="38000"/>
                    </a:srgbClr>
                  </a:outerShdw>
                </a:effectLst>
              </a:rPr>
              <a:t>Получение Э.Дженнером</a:t>
            </a:r>
          </a:p>
          <a:p>
            <a:pPr algn="ctr"/>
            <a:r>
              <a:rPr lang="ru-RU" sz="3600" b="1" dirty="0" smtClean="0">
                <a:ln w="11430"/>
                <a:solidFill>
                  <a:schemeClr val="bg1">
                    <a:lumMod val="75000"/>
                  </a:schemeClr>
                </a:solidFill>
                <a:effectLst>
                  <a:outerShdw blurRad="50800" dist="39000" dir="5460000" algn="tl">
                    <a:srgbClr val="000000">
                      <a:alpha val="38000"/>
                    </a:srgbClr>
                  </a:outerShdw>
                </a:effectLst>
              </a:rPr>
              <a:t>с</a:t>
            </a:r>
            <a:r>
              <a:rPr lang="ru-RU" sz="3600" b="1" cap="none" spc="0" dirty="0" smtClean="0">
                <a:ln w="11430"/>
                <a:solidFill>
                  <a:schemeClr val="bg1">
                    <a:lumMod val="75000"/>
                  </a:schemeClr>
                </a:solidFill>
                <a:effectLst>
                  <a:outerShdw blurRad="50800" dist="39000" dir="5460000" algn="tl">
                    <a:srgbClr val="000000">
                      <a:alpha val="38000"/>
                    </a:srgbClr>
                  </a:outerShdw>
                </a:effectLst>
              </a:rPr>
              <a:t>ыворотки против оспы</a:t>
            </a:r>
            <a:endParaRPr lang="ru-RU" sz="3600" b="1" cap="none" spc="0" dirty="0">
              <a:ln w="11430"/>
              <a:solidFill>
                <a:schemeClr val="bg1">
                  <a:lumMod val="75000"/>
                </a:schemeClr>
              </a:solidFill>
              <a:effectLst>
                <a:outerShdw blurRad="50800" dist="39000" dir="5460000" algn="tl">
                  <a:srgbClr val="000000">
                    <a:alpha val="38000"/>
                  </a:srgbClr>
                </a:outerShdw>
              </a:effectLst>
            </a:endParaRPr>
          </a:p>
        </p:txBody>
      </p:sp>
      <p:sp>
        <p:nvSpPr>
          <p:cNvPr id="5" name="TextBox 4"/>
          <p:cNvSpPr txBox="1"/>
          <p:nvPr/>
        </p:nvSpPr>
        <p:spPr>
          <a:xfrm>
            <a:off x="2971800" y="1752600"/>
            <a:ext cx="5638800" cy="4093428"/>
          </a:xfrm>
          <a:prstGeom prst="rect">
            <a:avLst/>
          </a:prstGeom>
          <a:noFill/>
        </p:spPr>
        <p:txBody>
          <a:bodyPr wrap="square" rtlCol="0">
            <a:spAutoFit/>
          </a:bodyPr>
          <a:lstStyle/>
          <a:p>
            <a:r>
              <a:rPr lang="ru-RU" sz="2000" b="1" dirty="0" smtClean="0">
                <a:solidFill>
                  <a:schemeClr val="bg1"/>
                </a:solidFill>
                <a:effectLst>
                  <a:outerShdw blurRad="38100" dist="38100" dir="2700000" algn="tl">
                    <a:srgbClr val="000000">
                      <a:alpha val="43137"/>
                    </a:srgbClr>
                  </a:outerShdw>
                </a:effectLst>
              </a:rPr>
              <a:t>                 Метод вакцинации был открыт английским врачом Э.Дженнером в Х</a:t>
            </a:r>
            <a:r>
              <a:rPr lang="en-US" sz="2000" b="1" dirty="0" smtClean="0">
                <a:solidFill>
                  <a:schemeClr val="bg1"/>
                </a:solidFill>
                <a:effectLst>
                  <a:outerShdw blurRad="38100" dist="38100" dir="2700000" algn="tl">
                    <a:srgbClr val="000000">
                      <a:alpha val="43137"/>
                    </a:srgbClr>
                  </a:outerShdw>
                </a:effectLst>
              </a:rPr>
              <a:t>VIII</a:t>
            </a:r>
            <a:r>
              <a:rPr lang="ru-RU" sz="2000" b="1" dirty="0" smtClean="0">
                <a:solidFill>
                  <a:schemeClr val="bg1"/>
                </a:solidFill>
                <a:effectLst>
                  <a:outerShdw blurRad="38100" dist="38100" dir="2700000" algn="tl">
                    <a:srgbClr val="000000">
                      <a:alpha val="43137"/>
                    </a:srgbClr>
                  </a:outerShdw>
                </a:effectLst>
              </a:rPr>
              <a:t> веке.</a:t>
            </a:r>
          </a:p>
          <a:p>
            <a:r>
              <a:rPr lang="ru-RU" sz="2000" b="1" dirty="0" smtClean="0">
                <a:solidFill>
                  <a:schemeClr val="bg1"/>
                </a:solidFill>
                <a:effectLst>
                  <a:outerShdw blurRad="38100" dist="38100" dir="2700000" algn="tl">
                    <a:srgbClr val="000000">
                      <a:alpha val="43137"/>
                    </a:srgbClr>
                  </a:outerShdw>
                </a:effectLst>
              </a:rPr>
              <a:t>Дженнер заметил, что оспой болеют не только люди, но и коровы. На вымени их образуются пузырьки похожие на оспенные. Дженнер привил </a:t>
            </a:r>
            <a:r>
              <a:rPr lang="ru-RU" sz="2000" b="1" dirty="0" smtClean="0">
                <a:solidFill>
                  <a:srgbClr val="FF0000"/>
                </a:solidFill>
                <a:effectLst>
                  <a:outerShdw blurRad="38100" dist="38100" dir="2700000" algn="tl">
                    <a:srgbClr val="000000">
                      <a:alpha val="43137"/>
                    </a:srgbClr>
                  </a:outerShdw>
                </a:effectLst>
              </a:rPr>
              <a:t>жидкость взятую из оспинок коров </a:t>
            </a:r>
            <a:r>
              <a:rPr lang="ru-RU" sz="2000" b="1" dirty="0" smtClean="0">
                <a:solidFill>
                  <a:schemeClr val="bg1"/>
                </a:solidFill>
                <a:effectLst>
                  <a:outerShdw blurRad="38100" dist="38100" dir="2700000" algn="tl">
                    <a:srgbClr val="000000">
                      <a:alpha val="43137"/>
                    </a:srgbClr>
                  </a:outerShdw>
                </a:effectLst>
              </a:rPr>
              <a:t>здоровому мальчику, а через некоторое время привил ему </a:t>
            </a:r>
            <a:r>
              <a:rPr lang="ru-RU" sz="2000" b="1" dirty="0" smtClean="0">
                <a:solidFill>
                  <a:srgbClr val="FF0000"/>
                </a:solidFill>
                <a:effectLst>
                  <a:outerShdw blurRad="38100" dist="38100" dir="2700000" algn="tl">
                    <a:srgbClr val="000000">
                      <a:alpha val="43137"/>
                    </a:srgbClr>
                  </a:outerShdw>
                </a:effectLst>
              </a:rPr>
              <a:t>человеческую оспу. </a:t>
            </a:r>
            <a:r>
              <a:rPr lang="ru-RU" sz="2000" b="1" dirty="0" smtClean="0">
                <a:solidFill>
                  <a:schemeClr val="bg1"/>
                </a:solidFill>
                <a:effectLst>
                  <a:outerShdw blurRad="38100" dist="38100" dir="2700000" algn="tl">
                    <a:srgbClr val="000000">
                      <a:alpha val="43137"/>
                    </a:srgbClr>
                  </a:outerShdw>
                </a:effectLst>
              </a:rPr>
              <a:t>Но мальчик не заболел. В его организме поле прививки, выработались антитела, которые защищали его от болезни. Жидкость содержащую ослабленные микробы или их яды стали называть </a:t>
            </a:r>
            <a:r>
              <a:rPr lang="ru-RU" sz="2000" b="1" dirty="0" smtClean="0">
                <a:solidFill>
                  <a:srgbClr val="FF0000"/>
                </a:solidFill>
                <a:effectLst>
                  <a:outerShdw blurRad="38100" dist="38100" dir="2700000" algn="tl">
                    <a:srgbClr val="000000">
                      <a:alpha val="43137"/>
                    </a:srgbClr>
                  </a:outerShdw>
                </a:effectLst>
              </a:rPr>
              <a:t>вакциной.</a:t>
            </a:r>
            <a:r>
              <a:rPr lang="ru-RU" sz="2000" dirty="0" smtClean="0">
                <a:solidFill>
                  <a:srgbClr val="FF0000"/>
                </a:solidFill>
              </a:rPr>
              <a:t> </a:t>
            </a:r>
            <a:r>
              <a:rPr lang="ru-RU" sz="2000" dirty="0" smtClean="0">
                <a:solidFill>
                  <a:schemeClr val="bg1"/>
                </a:solidFill>
              </a:rPr>
              <a:t>(от лат. </a:t>
            </a:r>
            <a:r>
              <a:rPr lang="en-US" sz="2000" i="1" dirty="0" smtClean="0">
                <a:solidFill>
                  <a:srgbClr val="FF0000"/>
                </a:solidFill>
              </a:rPr>
              <a:t>vacca</a:t>
            </a:r>
            <a:r>
              <a:rPr lang="en-US" sz="2000" dirty="0" smtClean="0">
                <a:solidFill>
                  <a:srgbClr val="FF0000"/>
                </a:solidFill>
              </a:rPr>
              <a:t> — </a:t>
            </a:r>
            <a:r>
              <a:rPr lang="ru-RU" sz="2000" dirty="0" smtClean="0">
                <a:solidFill>
                  <a:srgbClr val="FF0000"/>
                </a:solidFill>
              </a:rPr>
              <a:t>корова</a:t>
            </a:r>
            <a:r>
              <a:rPr lang="ru-RU" sz="2000" dirty="0" smtClean="0">
                <a:solidFill>
                  <a:schemeClr val="bg1"/>
                </a:solidFill>
              </a:rPr>
              <a:t>)</a:t>
            </a:r>
            <a:endParaRPr lang="ru-RU" sz="2000" b="1" dirty="0">
              <a:solidFill>
                <a:schemeClr val="bg1"/>
              </a:solidFill>
              <a:effectLst>
                <a:outerShdw blurRad="38100" dist="38100" dir="2700000" algn="tl">
                  <a:srgbClr val="000000">
                    <a:alpha val="43137"/>
                  </a:srgbClr>
                </a:outerShdw>
              </a:effectLst>
            </a:endParaRPr>
          </a:p>
        </p:txBody>
      </p:sp>
      <p:pic>
        <p:nvPicPr>
          <p:cNvPr id="8" name="Рисунок 7" descr="jenner.gif"/>
          <p:cNvPicPr>
            <a:picLocks noChangeAspect="1"/>
          </p:cNvPicPr>
          <p:nvPr/>
        </p:nvPicPr>
        <p:blipFill>
          <a:blip r:embed="rId2" cstate="print"/>
          <a:srcRect l="6612" t="5263"/>
          <a:stretch>
            <a:fillRect/>
          </a:stretch>
        </p:blipFill>
        <p:spPr>
          <a:xfrm>
            <a:off x="7772400" y="304800"/>
            <a:ext cx="1076325"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pic>
        <p:nvPicPr>
          <p:cNvPr id="9" name="Рисунок 8" descr="56414026_13115294149dd72badd536.jpg"/>
          <p:cNvPicPr>
            <a:picLocks noChangeAspect="1"/>
          </p:cNvPicPr>
          <p:nvPr/>
        </p:nvPicPr>
        <p:blipFill>
          <a:blip r:embed="rId3" cstate="print"/>
          <a:stretch>
            <a:fillRect/>
          </a:stretch>
        </p:blipFill>
        <p:spPr>
          <a:xfrm>
            <a:off x="304800" y="1828800"/>
            <a:ext cx="2590800" cy="22267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1003638-7373_003.jpg"/>
          <p:cNvPicPr>
            <a:picLocks noChangeAspect="1"/>
          </p:cNvPicPr>
          <p:nvPr/>
        </p:nvPicPr>
        <p:blipFill>
          <a:blip r:embed="rId4" cstate="print"/>
          <a:srcRect l="3125" t="3993" r="3125" b="4174"/>
          <a:stretch>
            <a:fillRect/>
          </a:stretch>
        </p:blipFill>
        <p:spPr>
          <a:xfrm>
            <a:off x="304800" y="1752600"/>
            <a:ext cx="259080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400px-CH_cow_2.jpg"/>
          <p:cNvPicPr>
            <a:picLocks noChangeAspect="1"/>
          </p:cNvPicPr>
          <p:nvPr/>
        </p:nvPicPr>
        <p:blipFill>
          <a:blip r:embed="rId5" cstate="print">
            <a:clrChange>
              <a:clrFrom>
                <a:srgbClr val="223E65"/>
              </a:clrFrom>
              <a:clrTo>
                <a:srgbClr val="223E65">
                  <a:alpha val="0"/>
                </a:srgbClr>
              </a:clrTo>
            </a:clrChange>
          </a:blip>
          <a:srcRect t="37778"/>
          <a:stretch>
            <a:fillRect/>
          </a:stretch>
        </p:blipFill>
        <p:spPr>
          <a:xfrm>
            <a:off x="304800" y="1752600"/>
            <a:ext cx="266700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
                                          </p:val>
                                        </p:tav>
                                        <p:tav tm="100000">
                                          <p:val>
                                            <p:strVal val="#ppt_y"/>
                                          </p:val>
                                        </p:tav>
                                      </p:tavLst>
                                    </p:anim>
                                  </p:childTnLst>
                                </p:cTn>
                              </p:par>
                              <p:par>
                                <p:cTn id="10" presetID="40" presetClass="entr" presetSubtype="0" fill="hold" nodeType="withEffect">
                                  <p:stCondLst>
                                    <p:cond delay="0"/>
                                  </p:stCondLst>
                                  <p:iterate type="lt">
                                    <p:tmPct val="10000"/>
                                  </p:iterate>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1"/>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15" fill="hold">
                            <p:stCondLst>
                              <p:cond delay="2900"/>
                            </p:stCondLst>
                            <p:childTnLst>
                              <p:par>
                                <p:cTn id="16" presetID="2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edge">
                                      <p:cBhvr>
                                        <p:cTn id="18" dur="2000"/>
                                        <p:tgtEl>
                                          <p:spTgt spid="8"/>
                                        </p:tgtEl>
                                      </p:cBhvr>
                                    </p:animEffect>
                                  </p:childTnLst>
                                </p:cTn>
                              </p:par>
                            </p:childTnLst>
                          </p:cTn>
                        </p:par>
                        <p:par>
                          <p:cTn id="19" fill="hold">
                            <p:stCondLst>
                              <p:cond delay="4900"/>
                            </p:stCondLst>
                            <p:childTnLst>
                              <p:par>
                                <p:cTn id="20" presetID="2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par>
                          <p:cTn id="23" fill="hold">
                            <p:stCondLst>
                              <p:cond delay="6900"/>
                            </p:stCondLst>
                            <p:childTnLst>
                              <p:par>
                                <p:cTn id="24" presetID="8"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par>
                          <p:cTn id="27" fill="hold">
                            <p:stCondLst>
                              <p:cond delay="8900"/>
                            </p:stCondLst>
                            <p:childTnLst>
                              <p:par>
                                <p:cTn id="28" presetID="3" presetClass="exit" presetSubtype="10" fill="hold" nodeType="afterEffect">
                                  <p:stCondLst>
                                    <p:cond delay="0"/>
                                  </p:stCondLst>
                                  <p:childTnLst>
                                    <p:animEffect transition="out" filter="blinds(horizontal)">
                                      <p:cBhvr>
                                        <p:cTn id="29" dur="3000"/>
                                        <p:tgtEl>
                                          <p:spTgt spid="6"/>
                                        </p:tgtEl>
                                      </p:cBhvr>
                                    </p:animEffect>
                                    <p:set>
                                      <p:cBhvr>
                                        <p:cTn id="30" dur="1" fill="hold">
                                          <p:stCondLst>
                                            <p:cond delay="2999"/>
                                          </p:stCondLst>
                                        </p:cTn>
                                        <p:tgtEl>
                                          <p:spTgt spid="6"/>
                                        </p:tgtEl>
                                        <p:attrNameLst>
                                          <p:attrName>style.visibility</p:attrName>
                                        </p:attrNameLst>
                                      </p:cBhvr>
                                      <p:to>
                                        <p:strVal val="hidden"/>
                                      </p:to>
                                    </p:set>
                                  </p:childTnLst>
                                </p:cTn>
                              </p:par>
                            </p:childTnLst>
                          </p:cTn>
                        </p:par>
                        <p:par>
                          <p:cTn id="31" fill="hold">
                            <p:stCondLst>
                              <p:cond delay="11900"/>
                            </p:stCondLst>
                            <p:childTnLst>
                              <p:par>
                                <p:cTn id="32" presetID="8" presetClass="entr" presetSubtype="16"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diamond(in)">
                                      <p:cBhvr>
                                        <p:cTn id="34" dur="2000"/>
                                        <p:tgtEl>
                                          <p:spTgt spid="7"/>
                                        </p:tgtEl>
                                      </p:cBhvr>
                                    </p:animEffect>
                                  </p:childTnLst>
                                </p:cTn>
                              </p:par>
                            </p:childTnLst>
                          </p:cTn>
                        </p:par>
                        <p:par>
                          <p:cTn id="35" fill="hold">
                            <p:stCondLst>
                              <p:cond delay="13900"/>
                            </p:stCondLst>
                            <p:childTnLst>
                              <p:par>
                                <p:cTn id="36" presetID="3" presetClass="exit" presetSubtype="10" fill="hold" nodeType="afterEffect">
                                  <p:stCondLst>
                                    <p:cond delay="0"/>
                                  </p:stCondLst>
                                  <p:childTnLst>
                                    <p:animEffect transition="out" filter="blinds(horizontal)">
                                      <p:cBhvr>
                                        <p:cTn id="37" dur="3000"/>
                                        <p:tgtEl>
                                          <p:spTgt spid="7"/>
                                        </p:tgtEl>
                                      </p:cBhvr>
                                    </p:animEffect>
                                    <p:set>
                                      <p:cBhvr>
                                        <p:cTn id="38" dur="1" fill="hold">
                                          <p:stCondLst>
                                            <p:cond delay="2999"/>
                                          </p:stCondLst>
                                        </p:cTn>
                                        <p:tgtEl>
                                          <p:spTgt spid="7"/>
                                        </p:tgtEl>
                                        <p:attrNameLst>
                                          <p:attrName>style.visibility</p:attrName>
                                        </p:attrNameLst>
                                      </p:cBhvr>
                                      <p:to>
                                        <p:strVal val="hidden"/>
                                      </p:to>
                                    </p:set>
                                  </p:childTnLst>
                                </p:cTn>
                              </p:par>
                            </p:childTnLst>
                          </p:cTn>
                        </p:par>
                        <p:par>
                          <p:cTn id="39" fill="hold">
                            <p:stCondLst>
                              <p:cond delay="16900"/>
                            </p:stCondLst>
                            <p:childTnLst>
                              <p:par>
                                <p:cTn id="40" presetID="8"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amond(in)">
                                      <p:cBhvr>
                                        <p:cTn id="4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04800" y="304800"/>
            <a:ext cx="8610600" cy="634367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0800000" scaled="1"/>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p>
        </p:txBody>
      </p:sp>
      <p:pic>
        <p:nvPicPr>
          <p:cNvPr id="2" name="Рисунок 1" descr="gillray-cow_pock.jpg"/>
          <p:cNvPicPr>
            <a:picLocks noChangeAspect="1"/>
          </p:cNvPicPr>
          <p:nvPr/>
        </p:nvPicPr>
        <p:blipFill>
          <a:blip r:embed="rId2" cstate="print"/>
          <a:srcRect l="597" t="1299" r="1791"/>
          <a:stretch>
            <a:fillRect/>
          </a:stretch>
        </p:blipFill>
        <p:spPr>
          <a:xfrm>
            <a:off x="304800" y="304800"/>
            <a:ext cx="8610600" cy="4952301"/>
          </a:xfrm>
          <a:prstGeom prst="roundRect">
            <a:avLst>
              <a:gd name="adj" fmla="val 8594"/>
            </a:avLst>
          </a:prstGeom>
          <a:solidFill>
            <a:srgbClr val="FFFFFF">
              <a:shade val="85000"/>
            </a:srgbClr>
          </a:solidFill>
          <a:ln>
            <a:noFill/>
          </a:ln>
          <a:effectLst/>
        </p:spPr>
      </p:pic>
      <p:sp>
        <p:nvSpPr>
          <p:cNvPr id="4" name="Прямоугольник 3"/>
          <p:cNvSpPr/>
          <p:nvPr/>
        </p:nvSpPr>
        <p:spPr>
          <a:xfrm>
            <a:off x="398480" y="5334000"/>
            <a:ext cx="7281544" cy="107721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200" b="1" dirty="0" smtClean="0">
                <a:ln w="11430"/>
                <a:solidFill>
                  <a:schemeClr val="bg1"/>
                </a:solidFill>
                <a:effectLst>
                  <a:outerShdw blurRad="50800" dist="39000" dir="5460000" algn="tl">
                    <a:srgbClr val="000000">
                      <a:alpha val="38000"/>
                    </a:srgbClr>
                  </a:outerShdw>
                </a:effectLst>
              </a:rPr>
              <a:t>Картина отражает мнение о прививках </a:t>
            </a:r>
          </a:p>
          <a:p>
            <a:pPr algn="ctr"/>
            <a:r>
              <a:rPr lang="ru-RU" sz="3200" b="1" dirty="0" smtClean="0">
                <a:ln w="11430"/>
                <a:solidFill>
                  <a:schemeClr val="bg1"/>
                </a:solidFill>
                <a:effectLst>
                  <a:outerShdw blurRad="50800" dist="39000" dir="5460000" algn="tl">
                    <a:srgbClr val="000000">
                      <a:alpha val="38000"/>
                    </a:srgbClr>
                  </a:outerShdw>
                </a:effectLst>
              </a:rPr>
              <a:t>у современников  </a:t>
            </a:r>
            <a:r>
              <a:rPr lang="ru-RU" sz="3200" b="1" dirty="0" err="1" smtClean="0">
                <a:ln w="11430"/>
                <a:solidFill>
                  <a:schemeClr val="bg1"/>
                </a:solidFill>
                <a:effectLst>
                  <a:outerShdw blurRad="50800" dist="39000" dir="5460000" algn="tl">
                    <a:srgbClr val="000000">
                      <a:alpha val="38000"/>
                    </a:srgbClr>
                  </a:outerShdw>
                </a:effectLst>
              </a:rPr>
              <a:t>Э.Дженера</a:t>
            </a:r>
            <a:endParaRPr lang="ru-RU" sz="3200" b="1" cap="none" spc="0" dirty="0">
              <a:ln w="11430"/>
              <a:solidFill>
                <a:schemeClr val="bg1"/>
              </a:solidFill>
              <a:effectLst>
                <a:outerShdw blurRad="50800" dist="39000" dir="5460000" algn="tl">
                  <a:srgbClr val="000000">
                    <a:alpha val="38000"/>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714480" y="571480"/>
            <a:ext cx="5389617" cy="923330"/>
          </a:xfrm>
          <a:prstGeom prst="rect">
            <a:avLst/>
          </a:prstGeom>
          <a:noFill/>
        </p:spPr>
        <p:txBody>
          <a:bodyPr wrap="none">
            <a:prstTxWarp prst="textDoubleWave1">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Тромбоциты</a:t>
            </a:r>
          </a:p>
        </p:txBody>
      </p:sp>
      <p:sp>
        <p:nvSpPr>
          <p:cNvPr id="4" name="Прямоугольник 3"/>
          <p:cNvSpPr/>
          <p:nvPr/>
        </p:nvSpPr>
        <p:spPr>
          <a:xfrm>
            <a:off x="304800" y="1371600"/>
            <a:ext cx="7262842" cy="4832092"/>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buFont typeface="Wingdings" pitchFamily="2" charset="2"/>
              <a:buChar char="v"/>
              <a:defRPr/>
            </a:pPr>
            <a:r>
              <a:rPr lang="ru-RU" sz="2800" b="1" dirty="0" smtClean="0">
                <a:solidFill>
                  <a:schemeClr val="bg1"/>
                </a:solidFill>
                <a:effectLst>
                  <a:outerShdw blurRad="38100" dist="38100" dir="2700000" algn="tl">
                    <a:srgbClr val="000000">
                      <a:alpha val="43137"/>
                    </a:srgbClr>
                  </a:outerShdw>
                </a:effectLst>
              </a:rPr>
              <a:t>От греч. </a:t>
            </a:r>
            <a:r>
              <a:rPr lang="ru-RU" sz="2800" b="1" dirty="0" smtClean="0">
                <a:solidFill>
                  <a:srgbClr val="C00000"/>
                </a:solidFill>
                <a:effectLst>
                  <a:outerShdw blurRad="38100" dist="38100" dir="2700000" algn="tl">
                    <a:srgbClr val="000000">
                      <a:alpha val="43137"/>
                    </a:srgbClr>
                  </a:outerShdw>
                </a:effectLst>
              </a:rPr>
              <a:t>θρόμβος  - «ком», </a:t>
            </a:r>
          </a:p>
          <a:p>
            <a:pPr marL="342900" indent="-342900">
              <a:defRPr/>
            </a:pPr>
            <a:r>
              <a:rPr lang="ru-RU" sz="2800" b="1" dirty="0" smtClean="0">
                <a:solidFill>
                  <a:srgbClr val="C00000"/>
                </a:solidFill>
                <a:effectLst>
                  <a:outerShdw blurRad="38100" dist="38100" dir="2700000" algn="tl">
                    <a:srgbClr val="000000">
                      <a:alpha val="43137"/>
                    </a:srgbClr>
                  </a:outerShdw>
                </a:effectLst>
              </a:rPr>
              <a:t>    «сгусток»  </a:t>
            </a:r>
            <a:r>
              <a:rPr lang="ru-RU" sz="2800" b="1" dirty="0" smtClean="0">
                <a:solidFill>
                  <a:schemeClr val="bg1"/>
                </a:solidFill>
                <a:effectLst>
                  <a:outerShdw blurRad="38100" dist="38100" dir="2700000" algn="tl">
                    <a:srgbClr val="000000">
                      <a:alpha val="43137"/>
                    </a:srgbClr>
                  </a:outerShdw>
                </a:effectLst>
              </a:rPr>
              <a:t>и </a:t>
            </a:r>
            <a:r>
              <a:rPr lang="ru-RU" sz="2800" b="1" dirty="0" err="1" smtClean="0">
                <a:solidFill>
                  <a:srgbClr val="C00000"/>
                </a:solidFill>
                <a:effectLst>
                  <a:outerShdw blurRad="38100" dist="38100" dir="2700000" algn="tl">
                    <a:srgbClr val="000000">
                      <a:alpha val="43137"/>
                    </a:srgbClr>
                  </a:outerShdw>
                </a:effectLst>
              </a:rPr>
              <a:t>κύτος</a:t>
            </a:r>
            <a:r>
              <a:rPr lang="ru-RU" sz="2800" b="1" dirty="0" smtClean="0">
                <a:solidFill>
                  <a:srgbClr val="C00000"/>
                </a:solidFill>
                <a:effectLst>
                  <a:outerShdw blurRad="38100" dist="38100" dir="2700000" algn="tl">
                    <a:srgbClr val="000000">
                      <a:alpha val="43137"/>
                    </a:srgbClr>
                  </a:outerShdw>
                </a:effectLst>
              </a:rPr>
              <a:t>  -«клетка»</a:t>
            </a:r>
            <a:r>
              <a:rPr lang="ru-RU" sz="2800" b="1" dirty="0" smtClean="0">
                <a:solidFill>
                  <a:schemeClr val="bg1"/>
                </a:solidFill>
                <a:effectLst>
                  <a:outerShdw blurRad="38100" dist="38100" dir="2700000" algn="tl">
                    <a:srgbClr val="000000">
                      <a:alpha val="43137"/>
                    </a:srgbClr>
                  </a:outerShdw>
                </a:effectLst>
              </a:rPr>
              <a:t>  </a:t>
            </a:r>
          </a:p>
          <a:p>
            <a:pPr marL="342900" indent="-342900">
              <a:defRPr/>
            </a:pPr>
            <a:r>
              <a:rPr lang="ru-RU" sz="2800" b="1" dirty="0" smtClean="0">
                <a:solidFill>
                  <a:schemeClr val="bg1"/>
                </a:solidFill>
                <a:effectLst>
                  <a:outerShdw blurRad="38100" dist="38100" dir="2700000" algn="tl">
                    <a:srgbClr val="000000">
                      <a:alpha val="43137"/>
                    </a:srgbClr>
                  </a:outerShdw>
                </a:effectLst>
              </a:rPr>
              <a:t>     - мелкие плоские  бесцветные </a:t>
            </a:r>
          </a:p>
          <a:p>
            <a:pPr marL="342900" indent="-342900">
              <a:defRPr/>
            </a:pPr>
            <a:r>
              <a:rPr lang="ru-RU" sz="2800" b="1" dirty="0" smtClean="0">
                <a:solidFill>
                  <a:schemeClr val="bg1"/>
                </a:solidFill>
                <a:effectLst>
                  <a:outerShdw blurRad="38100" dist="38100" dir="2700000" algn="tl">
                    <a:srgbClr val="000000">
                      <a:alpha val="43137"/>
                    </a:srgbClr>
                  </a:outerShdw>
                </a:effectLst>
              </a:rPr>
              <a:t>     тельца неправильной формы, представляющие собой </a:t>
            </a:r>
          </a:p>
          <a:p>
            <a:pPr marL="342900" indent="-342900">
              <a:defRPr/>
            </a:pPr>
            <a:r>
              <a:rPr lang="ru-RU" sz="2800" b="1" dirty="0" smtClean="0">
                <a:solidFill>
                  <a:schemeClr val="bg1"/>
                </a:solidFill>
                <a:effectLst>
                  <a:outerShdw blurRad="38100" dist="38100" dir="2700000" algn="tl">
                    <a:srgbClr val="000000">
                      <a:alpha val="43137"/>
                    </a:srgbClr>
                  </a:outerShdw>
                </a:effectLst>
              </a:rPr>
              <a:t>    окружённые мембраной и </a:t>
            </a:r>
          </a:p>
          <a:p>
            <a:pPr marL="342900" indent="-342900">
              <a:defRPr/>
            </a:pPr>
            <a:r>
              <a:rPr lang="ru-RU" sz="2800" b="1" dirty="0" smtClean="0">
                <a:solidFill>
                  <a:schemeClr val="bg1"/>
                </a:solidFill>
                <a:effectLst>
                  <a:outerShdw blurRad="38100" dist="38100" dir="2700000" algn="tl">
                    <a:srgbClr val="000000">
                      <a:alpha val="43137"/>
                    </a:srgbClr>
                  </a:outerShdw>
                </a:effectLst>
              </a:rPr>
              <a:t>    лишённые ядра фрагменты </a:t>
            </a:r>
          </a:p>
          <a:p>
            <a:pPr marL="342900" indent="-342900">
              <a:defRPr/>
            </a:pPr>
            <a:r>
              <a:rPr lang="ru-RU" sz="2800" b="1" dirty="0" smtClean="0">
                <a:solidFill>
                  <a:schemeClr val="bg1"/>
                </a:solidFill>
                <a:effectLst>
                  <a:outerShdw blurRad="38100" dist="38100" dir="2700000" algn="tl">
                    <a:srgbClr val="000000">
                      <a:alpha val="43137"/>
                    </a:srgbClr>
                  </a:outerShdw>
                </a:effectLst>
              </a:rPr>
              <a:t>     цитоплазмы гигантских клеток </a:t>
            </a:r>
          </a:p>
          <a:p>
            <a:pPr marL="342900" indent="-342900">
              <a:defRPr/>
            </a:pPr>
            <a:r>
              <a:rPr lang="ru-RU" sz="2800" b="1" dirty="0" smtClean="0">
                <a:solidFill>
                  <a:schemeClr val="bg1"/>
                </a:solidFill>
                <a:effectLst>
                  <a:outerShdw blurRad="38100" dist="38100" dir="2700000" algn="tl">
                    <a:srgbClr val="000000">
                      <a:alpha val="43137"/>
                    </a:srgbClr>
                  </a:outerShdw>
                </a:effectLst>
              </a:rPr>
              <a:t>     костного  мозга— </a:t>
            </a:r>
            <a:r>
              <a:rPr lang="ru-RU" sz="2800" b="1" dirty="0" smtClean="0">
                <a:solidFill>
                  <a:srgbClr val="C00000"/>
                </a:solidFill>
                <a:effectLst>
                  <a:outerShdw blurRad="38100" dist="38100" dir="2700000" algn="tl">
                    <a:srgbClr val="000000">
                      <a:alpha val="43137"/>
                    </a:srgbClr>
                  </a:outerShdw>
                </a:effectLst>
              </a:rPr>
              <a:t>мегакариоцитов.</a:t>
            </a:r>
            <a:r>
              <a:rPr lang="ru-RU" sz="2800" b="1" dirty="0" smtClean="0">
                <a:solidFill>
                  <a:schemeClr val="bg1"/>
                </a:solidFill>
                <a:effectLst>
                  <a:outerShdw blurRad="38100" dist="38100" dir="2700000" algn="tl">
                    <a:srgbClr val="000000">
                      <a:alpha val="43137"/>
                    </a:srgbClr>
                  </a:outerShdw>
                </a:effectLst>
              </a:rPr>
              <a:t> </a:t>
            </a:r>
          </a:p>
          <a:p>
            <a:pPr marL="342900" indent="-342900">
              <a:buFont typeface="Wingdings" pitchFamily="2" charset="2"/>
              <a:buChar char="v"/>
              <a:defRPr/>
            </a:pPr>
            <a:endParaRPr lang="ru-RU" sz="2800" b="1" i="1" dirty="0">
              <a:ln w="11430"/>
              <a:solidFill>
                <a:schemeClr val="bg1"/>
              </a:solidFill>
              <a:effectLst>
                <a:outerShdw blurRad="38100" dist="38100" dir="2700000" algn="tl">
                  <a:srgbClr val="000000">
                    <a:alpha val="43137"/>
                  </a:srgbClr>
                </a:outerShdw>
              </a:effectLst>
              <a:latin typeface="Arial" pitchFamily="34" charset="0"/>
              <a:cs typeface="Arial" pitchFamily="34" charset="0"/>
            </a:endParaRPr>
          </a:p>
          <a:p>
            <a:pPr marL="342900" indent="-342900">
              <a:defRPr/>
            </a:pPr>
            <a:r>
              <a:rPr lang="ru-RU" sz="2800" b="1" i="1" dirty="0">
                <a:ln w="11430"/>
                <a:solidFill>
                  <a:schemeClr val="bg1"/>
                </a:solidFill>
                <a:effectLst>
                  <a:outerShdw blurRad="38100" dist="38100" dir="2700000" algn="tl">
                    <a:srgbClr val="000000">
                      <a:alpha val="43137"/>
                    </a:srgbClr>
                  </a:outerShdw>
                </a:effectLst>
                <a:latin typeface="Arial" pitchFamily="34" charset="0"/>
                <a:cs typeface="Arial" pitchFamily="34" charset="0"/>
              </a:rPr>
              <a:t>   </a:t>
            </a:r>
          </a:p>
        </p:txBody>
      </p:sp>
      <p:pic>
        <p:nvPicPr>
          <p:cNvPr id="10" name="Рисунок 9" descr="Blood_Platelets.jpg"/>
          <p:cNvPicPr>
            <a:picLocks noChangeAspect="1"/>
          </p:cNvPicPr>
          <p:nvPr/>
        </p:nvPicPr>
        <p:blipFill>
          <a:blip r:embed="rId2" cstate="print"/>
          <a:stretch>
            <a:fillRect/>
          </a:stretch>
        </p:blipFill>
        <p:spPr>
          <a:xfrm>
            <a:off x="5638800" y="1676400"/>
            <a:ext cx="312420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pic>
        <p:nvPicPr>
          <p:cNvPr id="12" name="Рисунок 11" descr="krov-2.jpg"/>
          <p:cNvPicPr>
            <a:picLocks noChangeAspect="1"/>
          </p:cNvPicPr>
          <p:nvPr/>
        </p:nvPicPr>
        <p:blipFill>
          <a:blip r:embed="rId3" cstate="print"/>
          <a:stretch>
            <a:fillRect/>
          </a:stretch>
        </p:blipFill>
        <p:spPr>
          <a:xfrm>
            <a:off x="533400" y="5334000"/>
            <a:ext cx="1885950" cy="1123950"/>
          </a:xfrm>
          <a:prstGeom prst="roundRect">
            <a:avLst>
              <a:gd name="adj" fmla="val 8594"/>
            </a:avLst>
          </a:prstGeom>
          <a:solidFill>
            <a:srgbClr val="FFFFFF">
              <a:shade val="85000"/>
            </a:srgbClr>
          </a:solidFill>
          <a:ln>
            <a:noFill/>
          </a:ln>
          <a:effectLst>
            <a:reflection blurRad="6350" stA="50000" endA="300" endPos="90000" dist="50800" dir="5400000" sy="-100000" algn="bl" rotWithShape="0"/>
          </a:effectLst>
        </p:spPr>
      </p:pic>
      <p:pic>
        <p:nvPicPr>
          <p:cNvPr id="7" name="Picture 8" descr="тро"/>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172200" y="4876800"/>
            <a:ext cx="1905000" cy="1447800"/>
          </a:xfrm>
          <a:prstGeom prst="rect">
            <a:avLst/>
          </a:prstGeom>
          <a:noFill/>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par>
                          <p:cTn id="14" fill="hold">
                            <p:stCondLst>
                              <p:cond delay="3000"/>
                            </p:stCondLst>
                            <p:childTnLst>
                              <p:par>
                                <p:cTn id="15" presetID="8"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par>
                                <p:cTn id="18" presetID="8"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amond(in)">
                                      <p:cBhvr>
                                        <p:cTn id="20" dur="2000"/>
                                        <p:tgtEl>
                                          <p:spTgt spid="7"/>
                                        </p:tgtEl>
                                      </p:cBhvr>
                                    </p:animEffect>
                                  </p:childTnLst>
                                </p:cTn>
                              </p:par>
                              <p:par>
                                <p:cTn id="21" presetID="8" presetClass="entr" presetSubtype="16"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529622" y="838200"/>
            <a:ext cx="8131393"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 typeface="Wingdings" pitchFamily="2" charset="2"/>
              <a:buChar char="v"/>
            </a:pPr>
            <a:r>
              <a:rPr lang="ru-RU" sz="5400" b="1" dirty="0" smtClean="0">
                <a:ln w="11430"/>
                <a:gradFill flip="none" rotWithShape="1">
                  <a:gsLst>
                    <a:gs pos="0">
                      <a:schemeClr val="bg2">
                        <a:lumMod val="25000"/>
                        <a:shade val="30000"/>
                        <a:satMod val="115000"/>
                      </a:schemeClr>
                    </a:gs>
                    <a:gs pos="50000">
                      <a:schemeClr val="bg2">
                        <a:lumMod val="25000"/>
                        <a:shade val="67500"/>
                        <a:satMod val="115000"/>
                      </a:schemeClr>
                    </a:gs>
                    <a:gs pos="100000">
                      <a:schemeClr val="bg2">
                        <a:lumMod val="25000"/>
                        <a:shade val="100000"/>
                        <a:satMod val="115000"/>
                      </a:schemeClr>
                    </a:gs>
                  </a:gsLst>
                  <a:path path="circle">
                    <a:fillToRect l="50000" t="50000" r="50000" b="50000"/>
                  </a:path>
                  <a:tileRect/>
                </a:gradFill>
                <a:effectLst>
                  <a:outerShdw blurRad="50800" dist="39000" dir="5460000" algn="tl">
                    <a:srgbClr val="000000">
                      <a:alpha val="38000"/>
                    </a:srgbClr>
                  </a:outerShdw>
                </a:effectLst>
              </a:rPr>
              <a:t>Функция тромбоцитов –</a:t>
            </a:r>
          </a:p>
          <a:p>
            <a:pPr algn="ctr"/>
            <a:r>
              <a:rPr lang="ru-RU" sz="5400" b="1" dirty="0" smtClean="0">
                <a:ln w="11430"/>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5400000" scaled="1"/>
                  <a:tileRect/>
                </a:gradFill>
                <a:effectLst>
                  <a:outerShdw blurRad="50800" dist="39000" dir="5460000" algn="tl">
                    <a:srgbClr val="000000">
                      <a:alpha val="38000"/>
                    </a:srgbClr>
                  </a:outerShdw>
                </a:effectLst>
              </a:rPr>
              <a:t>с</a:t>
            </a:r>
            <a:r>
              <a:rPr lang="ru-RU" sz="5400" b="1" cap="none" spc="0" dirty="0" smtClean="0">
                <a:ln w="11430"/>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5400000" scaled="1"/>
                  <a:tileRect/>
                </a:gradFill>
                <a:effectLst>
                  <a:outerShdw blurRad="50800" dist="39000" dir="5460000" algn="tl">
                    <a:srgbClr val="000000">
                      <a:alpha val="38000"/>
                    </a:srgbClr>
                  </a:outerShdw>
                </a:effectLst>
              </a:rPr>
              <a:t>вертывание крови</a:t>
            </a:r>
            <a:endParaRPr lang="ru-RU" sz="5400" b="1" cap="none" spc="0" dirty="0">
              <a:ln w="11430"/>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lin ang="5400000" scaled="1"/>
                <a:tileRect/>
              </a:gradFill>
              <a:effectLst>
                <a:outerShdw blurRad="50800" dist="39000" dir="5460000" algn="tl">
                  <a:srgbClr val="000000">
                    <a:alpha val="38000"/>
                  </a:srgbClr>
                </a:outerShdw>
              </a:effectLst>
            </a:endParaRPr>
          </a:p>
        </p:txBody>
      </p:sp>
      <p:pic>
        <p:nvPicPr>
          <p:cNvPr id="4" name="Рисунок 3" descr="8.jpg"/>
          <p:cNvPicPr>
            <a:picLocks noChangeAspect="1"/>
          </p:cNvPicPr>
          <p:nvPr/>
        </p:nvPicPr>
        <p:blipFill>
          <a:blip r:embed="rId2" cstate="print"/>
          <a:stretch>
            <a:fillRect/>
          </a:stretch>
        </p:blipFill>
        <p:spPr>
          <a:xfrm rot="20211143">
            <a:off x="855192" y="2956802"/>
            <a:ext cx="3912236"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RightFacing"/>
            <a:lightRig rig="threePt" dir="t"/>
          </a:scene3d>
          <a:sp3d>
            <a:bevelT w="101600" prst="riblet"/>
          </a:sp3d>
        </p:spPr>
      </p:pic>
      <p:pic>
        <p:nvPicPr>
          <p:cNvPr id="5" name="Рисунок 4" descr="тромбоциты-14.jpg"/>
          <p:cNvPicPr>
            <a:picLocks noChangeAspect="1"/>
          </p:cNvPicPr>
          <p:nvPr/>
        </p:nvPicPr>
        <p:blipFill>
          <a:blip r:embed="rId3" cstate="print"/>
          <a:stretch>
            <a:fillRect/>
          </a:stretch>
        </p:blipFill>
        <p:spPr>
          <a:xfrm rot="1604048">
            <a:off x="5188740" y="3148073"/>
            <a:ext cx="3151543" cy="1889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bliqueBottomRight"/>
            <a:lightRig rig="threePt" dir="t"/>
          </a:scene3d>
          <a:sp3d>
            <a:bevelT w="101600" prst="riblet"/>
          </a:sp3d>
        </p:spPr>
      </p:pic>
      <p:pic>
        <p:nvPicPr>
          <p:cNvPr id="8" name="Picture 2"/>
          <p:cNvPicPr>
            <a:picLocks noChangeAspect="1" noChangeArrowheads="1"/>
          </p:cNvPicPr>
          <p:nvPr/>
        </p:nvPicPr>
        <p:blipFill>
          <a:blip r:embed="rId4" cstate="print"/>
          <a:srcRect/>
          <a:stretch>
            <a:fillRect/>
          </a:stretch>
        </p:blipFill>
        <p:spPr bwMode="auto">
          <a:xfrm>
            <a:off x="3581400" y="4572000"/>
            <a:ext cx="26670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TopUp"/>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amond(in)">
                                      <p:cBhvr>
                                        <p:cTn id="16" dur="2000"/>
                                        <p:tgtEl>
                                          <p:spTgt spid="8"/>
                                        </p:tgtEl>
                                      </p:cBhvr>
                                    </p:animEffect>
                                  </p:childTnLst>
                                </p:cTn>
                              </p:par>
                              <p:par>
                                <p:cTn id="17" presetID="8"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501122"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ru-RU" dirty="0"/>
          </a:p>
        </p:txBody>
      </p:sp>
      <p:sp>
        <p:nvSpPr>
          <p:cNvPr id="3" name="TextBox 2"/>
          <p:cNvSpPr txBox="1"/>
          <p:nvPr/>
        </p:nvSpPr>
        <p:spPr>
          <a:xfrm>
            <a:off x="1214414" y="500042"/>
            <a:ext cx="7358114" cy="163121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Свертывание крови –</a:t>
            </a:r>
          </a:p>
          <a:p>
            <a:pPr>
              <a:defRPr/>
            </a:pPr>
            <a:r>
              <a:rPr lang="ru-RU"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Это защитное приспособление</a:t>
            </a:r>
            <a:r>
              <a:rPr lang="en-US"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 </a:t>
            </a:r>
            <a:r>
              <a:rPr lang="ru-RU"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организма, предохраняющее</a:t>
            </a:r>
            <a:r>
              <a:rPr lang="en-US"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 </a:t>
            </a:r>
            <a:r>
              <a:rPr lang="ru-RU"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его от потери крови, за</a:t>
            </a:r>
            <a:r>
              <a:rPr lang="en-US"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 </a:t>
            </a:r>
            <a:r>
              <a:rPr lang="ru-RU"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счет </a:t>
            </a:r>
            <a:r>
              <a:rPr lang="en-US"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                          </a:t>
            </a:r>
          </a:p>
          <a:p>
            <a:pPr>
              <a:defRPr/>
            </a:pPr>
            <a:r>
              <a:rPr lang="en-US"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                    </a:t>
            </a:r>
            <a:r>
              <a:rPr lang="ru-RU" sz="2400" b="1" dirty="0" smtClean="0">
                <a:ln w="11430"/>
                <a:solidFill>
                  <a:schemeClr val="bg1">
                    <a:lumMod val="95000"/>
                  </a:schemeClr>
                </a:solidFill>
                <a:effectLst>
                  <a:outerShdw blurRad="50800" dist="39000" dir="5460000" algn="tl">
                    <a:srgbClr val="000000">
                      <a:alpha val="38000"/>
                    </a:srgbClr>
                  </a:outerShdw>
                </a:effectLst>
                <a:latin typeface="Arial" pitchFamily="34" charset="0"/>
                <a:cs typeface="Arial" pitchFamily="34" charset="0"/>
              </a:rPr>
              <a:t>образования </a:t>
            </a:r>
            <a:r>
              <a:rPr lang="ru-RU" sz="24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тромба </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sp>
        <p:nvSpPr>
          <p:cNvPr id="4" name="TextBox 3"/>
          <p:cNvSpPr txBox="1"/>
          <p:nvPr/>
        </p:nvSpPr>
        <p:spPr>
          <a:xfrm>
            <a:off x="2000232" y="5286388"/>
            <a:ext cx="5214974" cy="1200329"/>
          </a:xfrm>
          <a:prstGeom prst="rect">
            <a:avLst/>
          </a:prstGeom>
          <a:noFill/>
        </p:spPr>
        <p:txBody>
          <a:bodyPr wrap="square" rtlCol="0">
            <a:spAutoFit/>
          </a:bodyPr>
          <a:lstStyle/>
          <a:p>
            <a:pPr>
              <a:defRPr/>
            </a:pPr>
            <a:r>
              <a:rPr lang="ru-RU" sz="2400" b="1" dirty="0" smtClean="0">
                <a:solidFill>
                  <a:srgbClr val="C00000"/>
                </a:solidFill>
                <a:effectLst>
                  <a:outerShdw blurRad="38100" dist="38100" dir="2700000" algn="tl">
                    <a:srgbClr val="000000">
                      <a:alpha val="43137"/>
                    </a:srgbClr>
                  </a:outerShdw>
                </a:effectLst>
                <a:latin typeface="Arial" pitchFamily="34" charset="0"/>
                <a:cs typeface="Arial" pitchFamily="34" charset="0"/>
              </a:rPr>
              <a:t>Тромб </a:t>
            </a:r>
            <a:r>
              <a:rPr lang="ru-RU" sz="2400" b="1"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сгусток свернувшейся крови, закрывающей место повреждения стенки сосуда</a:t>
            </a:r>
            <a:endParaRPr lang="ru-RU" sz="2400" dirty="0">
              <a:solidFill>
                <a:schemeClr val="bg1"/>
              </a:solidFill>
            </a:endParaRPr>
          </a:p>
        </p:txBody>
      </p:sp>
      <p:pic>
        <p:nvPicPr>
          <p:cNvPr id="5" name="Рисунок 4" descr="m175473-thrombus-spl.jpg"/>
          <p:cNvPicPr>
            <a:picLocks noChangeAspect="1"/>
          </p:cNvPicPr>
          <p:nvPr/>
        </p:nvPicPr>
        <p:blipFill>
          <a:blip r:embed="rId2" cstate="print"/>
          <a:stretch>
            <a:fillRect/>
          </a:stretch>
        </p:blipFill>
        <p:spPr>
          <a:xfrm>
            <a:off x="928662" y="2214555"/>
            <a:ext cx="7377138" cy="2890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2000"/>
                                        <p:tgtEl>
                                          <p:spTgt spid="5"/>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85720" y="1785926"/>
            <a:ext cx="8501122" cy="4786346"/>
          </a:xfrm>
          <a:prstGeom prst="roundRect">
            <a:avLst/>
          </a:prstGeom>
          <a:solidFill>
            <a:srgbClr val="00808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кругленный прямоугольник 2"/>
          <p:cNvSpPr/>
          <p:nvPr/>
        </p:nvSpPr>
        <p:spPr>
          <a:xfrm>
            <a:off x="4643438" y="3429000"/>
            <a:ext cx="1714512" cy="928694"/>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bg1"/>
                </a:solidFill>
                <a:effectLst>
                  <a:outerShdw blurRad="38100" dist="38100" dir="2700000" algn="tl">
                    <a:srgbClr val="000000">
                      <a:alpha val="43137"/>
                    </a:srgbClr>
                  </a:outerShdw>
                </a:effectLst>
              </a:rPr>
              <a:t>Кровь</a:t>
            </a:r>
            <a:endParaRPr lang="ru-RU" sz="2000" b="1" dirty="0">
              <a:solidFill>
                <a:schemeClr val="bg1"/>
              </a:solidFill>
              <a:effectLst>
                <a:outerShdw blurRad="38100" dist="38100" dir="2700000" algn="tl">
                  <a:srgbClr val="000000">
                    <a:alpha val="43137"/>
                  </a:srgbClr>
                </a:outerShdw>
              </a:effectLst>
            </a:endParaRPr>
          </a:p>
        </p:txBody>
      </p:sp>
      <p:cxnSp>
        <p:nvCxnSpPr>
          <p:cNvPr id="7" name="Прямая соединительная линия 6"/>
          <p:cNvCxnSpPr/>
          <p:nvPr/>
        </p:nvCxnSpPr>
        <p:spPr>
          <a:xfrm>
            <a:off x="357158" y="1785926"/>
            <a:ext cx="8501122" cy="0"/>
          </a:xfrm>
          <a:prstGeom prst="line">
            <a:avLst/>
          </a:prstGeom>
          <a:ln w="57150">
            <a:solidFill>
              <a:srgbClr val="00445C"/>
            </a:solidFill>
          </a:ln>
          <a:scene3d>
            <a:camera prst="orthographicFront"/>
            <a:lightRig rig="threePt" dir="t"/>
          </a:scene3d>
          <a:sp3d>
            <a:bevelT w="101600" prst="riblet"/>
          </a:sp3d>
        </p:spPr>
        <p:style>
          <a:lnRef idx="1">
            <a:schemeClr val="accent1"/>
          </a:lnRef>
          <a:fillRef idx="0">
            <a:schemeClr val="accent1"/>
          </a:fillRef>
          <a:effectRef idx="0">
            <a:schemeClr val="accent1"/>
          </a:effectRef>
          <a:fontRef idx="minor">
            <a:schemeClr val="tx1"/>
          </a:fontRef>
        </p:style>
      </p:cxnSp>
      <p:grpSp>
        <p:nvGrpSpPr>
          <p:cNvPr id="8" name="Группа 7"/>
          <p:cNvGrpSpPr/>
          <p:nvPr/>
        </p:nvGrpSpPr>
        <p:grpSpPr>
          <a:xfrm>
            <a:off x="571472" y="2214554"/>
            <a:ext cx="1785950" cy="928694"/>
            <a:chOff x="571472" y="2214554"/>
            <a:chExt cx="1785950" cy="928694"/>
          </a:xfrm>
        </p:grpSpPr>
        <p:sp>
          <p:nvSpPr>
            <p:cNvPr id="9" name="Скругленный прямоугольник 8"/>
            <p:cNvSpPr/>
            <p:nvPr/>
          </p:nvSpPr>
          <p:spPr>
            <a:xfrm>
              <a:off x="571472" y="2214554"/>
              <a:ext cx="1785950" cy="928694"/>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785786" y="2285992"/>
              <a:ext cx="1357322"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Нервная</a:t>
              </a:r>
            </a:p>
            <a:p>
              <a:r>
                <a:rPr lang="ru-RU" b="1" dirty="0" smtClean="0">
                  <a:solidFill>
                    <a:srgbClr val="002060"/>
                  </a:solidFill>
                  <a:effectLst>
                    <a:outerShdw blurRad="38100" dist="38100" dir="2700000" algn="tl">
                      <a:srgbClr val="000000">
                        <a:alpha val="43137"/>
                      </a:srgbClr>
                    </a:outerShdw>
                  </a:effectLst>
                </a:rPr>
                <a:t>система</a:t>
              </a:r>
              <a:endParaRPr lang="ru-RU" b="1" dirty="0">
                <a:solidFill>
                  <a:srgbClr val="002060"/>
                </a:solidFill>
                <a:effectLst>
                  <a:outerShdw blurRad="38100" dist="38100" dir="2700000" algn="tl">
                    <a:srgbClr val="000000">
                      <a:alpha val="43137"/>
                    </a:srgbClr>
                  </a:outerShdw>
                </a:effectLst>
              </a:endParaRPr>
            </a:p>
          </p:txBody>
        </p:sp>
      </p:grpSp>
      <p:grpSp>
        <p:nvGrpSpPr>
          <p:cNvPr id="11" name="Группа 10"/>
          <p:cNvGrpSpPr/>
          <p:nvPr/>
        </p:nvGrpSpPr>
        <p:grpSpPr>
          <a:xfrm>
            <a:off x="2571736" y="2214554"/>
            <a:ext cx="1928826" cy="928694"/>
            <a:chOff x="2571736" y="2214554"/>
            <a:chExt cx="1928826" cy="928694"/>
          </a:xfrm>
        </p:grpSpPr>
        <p:sp>
          <p:nvSpPr>
            <p:cNvPr id="12" name="Скругленный прямоугольник 11"/>
            <p:cNvSpPr/>
            <p:nvPr/>
          </p:nvSpPr>
          <p:spPr>
            <a:xfrm>
              <a:off x="2571736" y="2214554"/>
              <a:ext cx="1928826" cy="928694"/>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path path="circle">
                <a:fillToRect l="50000" t="50000" r="50000" b="50000"/>
              </a:path>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2714612" y="2357430"/>
              <a:ext cx="1643074"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   Система</a:t>
              </a:r>
            </a:p>
            <a:p>
              <a:r>
                <a:rPr lang="ru-RU" b="1" dirty="0" smtClean="0">
                  <a:solidFill>
                    <a:srgbClr val="002060"/>
                  </a:solidFill>
                  <a:effectLst>
                    <a:outerShdw blurRad="38100" dist="38100" dir="2700000" algn="tl">
                      <a:srgbClr val="000000">
                        <a:alpha val="43137"/>
                      </a:srgbClr>
                    </a:outerShdw>
                  </a:effectLst>
                </a:rPr>
                <a:t>выделения</a:t>
              </a:r>
              <a:endParaRPr lang="ru-RU" b="1" dirty="0">
                <a:solidFill>
                  <a:srgbClr val="002060"/>
                </a:solidFill>
                <a:effectLst>
                  <a:outerShdw blurRad="38100" dist="38100" dir="2700000" algn="tl">
                    <a:srgbClr val="000000">
                      <a:alpha val="43137"/>
                    </a:srgbClr>
                  </a:outerShdw>
                </a:effectLst>
              </a:endParaRPr>
            </a:p>
          </p:txBody>
        </p:sp>
      </p:grpSp>
      <p:grpSp>
        <p:nvGrpSpPr>
          <p:cNvPr id="14" name="Группа 13"/>
          <p:cNvGrpSpPr/>
          <p:nvPr/>
        </p:nvGrpSpPr>
        <p:grpSpPr>
          <a:xfrm>
            <a:off x="4786314" y="2214554"/>
            <a:ext cx="1714512" cy="928694"/>
            <a:chOff x="4786314" y="2214554"/>
            <a:chExt cx="1714512" cy="928694"/>
          </a:xfrm>
        </p:grpSpPr>
        <p:sp>
          <p:nvSpPr>
            <p:cNvPr id="15" name="Скругленный прямоугольник 14"/>
            <p:cNvSpPr/>
            <p:nvPr/>
          </p:nvSpPr>
          <p:spPr>
            <a:xfrm>
              <a:off x="4786314" y="2214554"/>
              <a:ext cx="1714512" cy="928694"/>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path path="circle">
                <a:fillToRect l="50000" t="50000" r="50000" b="50000"/>
              </a:path>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TextBox 15"/>
            <p:cNvSpPr txBox="1"/>
            <p:nvPr/>
          </p:nvSpPr>
          <p:spPr>
            <a:xfrm>
              <a:off x="4929190" y="2357430"/>
              <a:ext cx="1357322"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Система</a:t>
              </a:r>
            </a:p>
            <a:p>
              <a:r>
                <a:rPr lang="ru-RU" b="1" dirty="0" smtClean="0">
                  <a:solidFill>
                    <a:srgbClr val="002060"/>
                  </a:solidFill>
                  <a:effectLst>
                    <a:outerShdw blurRad="38100" dist="38100" dir="2700000" algn="tl">
                      <a:srgbClr val="000000">
                        <a:alpha val="43137"/>
                      </a:srgbClr>
                    </a:outerShdw>
                  </a:effectLst>
                </a:rPr>
                <a:t>дыхания</a:t>
              </a:r>
              <a:endParaRPr lang="ru-RU" b="1" dirty="0">
                <a:solidFill>
                  <a:srgbClr val="002060"/>
                </a:solidFill>
                <a:effectLst>
                  <a:outerShdw blurRad="38100" dist="38100" dir="2700000" algn="tl">
                    <a:srgbClr val="000000">
                      <a:alpha val="43137"/>
                    </a:srgbClr>
                  </a:outerShdw>
                </a:effectLst>
              </a:endParaRPr>
            </a:p>
          </p:txBody>
        </p:sp>
      </p:grpSp>
      <p:grpSp>
        <p:nvGrpSpPr>
          <p:cNvPr id="17" name="Группа 16"/>
          <p:cNvGrpSpPr/>
          <p:nvPr/>
        </p:nvGrpSpPr>
        <p:grpSpPr>
          <a:xfrm>
            <a:off x="6643702" y="2214554"/>
            <a:ext cx="2000264" cy="928694"/>
            <a:chOff x="6643702" y="2214554"/>
            <a:chExt cx="2000264" cy="928694"/>
          </a:xfrm>
        </p:grpSpPr>
        <p:sp>
          <p:nvSpPr>
            <p:cNvPr id="18" name="Скругленный прямоугольник 17"/>
            <p:cNvSpPr/>
            <p:nvPr/>
          </p:nvSpPr>
          <p:spPr>
            <a:xfrm>
              <a:off x="6643702" y="2214554"/>
              <a:ext cx="2000264" cy="928694"/>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08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6715140" y="2357430"/>
              <a:ext cx="1857388"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    Система </a:t>
              </a:r>
            </a:p>
            <a:p>
              <a:r>
                <a:rPr lang="ru-RU" b="1" dirty="0" smtClean="0">
                  <a:solidFill>
                    <a:srgbClr val="002060"/>
                  </a:solidFill>
                  <a:effectLst>
                    <a:outerShdw blurRad="38100" dist="38100" dir="2700000" algn="tl">
                      <a:srgbClr val="000000">
                        <a:alpha val="43137"/>
                      </a:srgbClr>
                    </a:outerShdw>
                  </a:effectLst>
                </a:rPr>
                <a:t>пищеварения</a:t>
              </a:r>
              <a:endParaRPr lang="ru-RU" b="1" dirty="0">
                <a:solidFill>
                  <a:srgbClr val="002060"/>
                </a:solidFill>
                <a:effectLst>
                  <a:outerShdw blurRad="38100" dist="38100" dir="2700000" algn="tl">
                    <a:srgbClr val="000000">
                      <a:alpha val="43137"/>
                    </a:srgbClr>
                  </a:outerShdw>
                </a:effectLst>
              </a:endParaRPr>
            </a:p>
          </p:txBody>
        </p:sp>
      </p:grpSp>
      <p:grpSp>
        <p:nvGrpSpPr>
          <p:cNvPr id="20" name="Группа 19"/>
          <p:cNvGrpSpPr/>
          <p:nvPr/>
        </p:nvGrpSpPr>
        <p:grpSpPr>
          <a:xfrm>
            <a:off x="1928794" y="3429000"/>
            <a:ext cx="2214578" cy="928694"/>
            <a:chOff x="1714480" y="3571876"/>
            <a:chExt cx="2214578" cy="928694"/>
          </a:xfrm>
        </p:grpSpPr>
        <p:sp>
          <p:nvSpPr>
            <p:cNvPr id="21" name="Скругленный прямоугольник 20"/>
            <p:cNvSpPr/>
            <p:nvPr/>
          </p:nvSpPr>
          <p:spPr>
            <a:xfrm>
              <a:off x="1714480" y="3571876"/>
              <a:ext cx="2214578" cy="928694"/>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TextBox 21"/>
            <p:cNvSpPr txBox="1"/>
            <p:nvPr/>
          </p:nvSpPr>
          <p:spPr>
            <a:xfrm>
              <a:off x="1857356" y="3714752"/>
              <a:ext cx="1928826"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Эндокринная</a:t>
              </a:r>
            </a:p>
            <a:p>
              <a:r>
                <a:rPr lang="ru-RU" b="1" dirty="0" smtClean="0">
                  <a:solidFill>
                    <a:srgbClr val="002060"/>
                  </a:solidFill>
                  <a:effectLst>
                    <a:outerShdw blurRad="38100" dist="38100" dir="2700000" algn="tl">
                      <a:srgbClr val="000000">
                        <a:alpha val="43137"/>
                      </a:srgbClr>
                    </a:outerShdw>
                  </a:effectLst>
                </a:rPr>
                <a:t>     система</a:t>
              </a:r>
              <a:endParaRPr lang="ru-RU" b="1" dirty="0">
                <a:solidFill>
                  <a:srgbClr val="002060"/>
                </a:solidFill>
                <a:effectLst>
                  <a:outerShdw blurRad="38100" dist="38100" dir="2700000" algn="tl">
                    <a:srgbClr val="000000">
                      <a:alpha val="43137"/>
                    </a:srgbClr>
                  </a:outerShdw>
                </a:effectLst>
              </a:endParaRPr>
            </a:p>
          </p:txBody>
        </p:sp>
      </p:grpSp>
      <p:grpSp>
        <p:nvGrpSpPr>
          <p:cNvPr id="23" name="Группа 22"/>
          <p:cNvGrpSpPr/>
          <p:nvPr/>
        </p:nvGrpSpPr>
        <p:grpSpPr>
          <a:xfrm>
            <a:off x="571472" y="5286388"/>
            <a:ext cx="2500330" cy="928694"/>
            <a:chOff x="571472" y="5286388"/>
            <a:chExt cx="2500330" cy="928694"/>
          </a:xfrm>
        </p:grpSpPr>
        <p:sp>
          <p:nvSpPr>
            <p:cNvPr id="24" name="Скругленный прямоугольник 23"/>
            <p:cNvSpPr/>
            <p:nvPr/>
          </p:nvSpPr>
          <p:spPr>
            <a:xfrm>
              <a:off x="571472" y="5286388"/>
              <a:ext cx="2500330" cy="928694"/>
            </a:xfrm>
            <a:prstGeom prst="roundRect">
              <a:avLst/>
            </a:prstGeom>
            <a:blipFill>
              <a:blip r:embed="rId2" cstate="print"/>
              <a:tile tx="0" ty="0" sx="100000" sy="100000" flip="none" algn="tl"/>
            </a:blip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TextBox 24"/>
            <p:cNvSpPr txBox="1"/>
            <p:nvPr/>
          </p:nvSpPr>
          <p:spPr>
            <a:xfrm>
              <a:off x="1000100" y="5429264"/>
              <a:ext cx="1500198"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Тканевая</a:t>
              </a:r>
            </a:p>
            <a:p>
              <a:r>
                <a:rPr lang="ru-RU" b="1" dirty="0" smtClean="0">
                  <a:solidFill>
                    <a:srgbClr val="002060"/>
                  </a:solidFill>
                  <a:effectLst>
                    <a:outerShdw blurRad="38100" dist="38100" dir="2700000" algn="tl">
                      <a:srgbClr val="000000">
                        <a:alpha val="43137"/>
                      </a:srgbClr>
                    </a:outerShdw>
                  </a:effectLst>
                </a:rPr>
                <a:t>жидкость</a:t>
              </a:r>
              <a:endParaRPr lang="ru-RU" b="1" dirty="0">
                <a:solidFill>
                  <a:srgbClr val="002060"/>
                </a:solidFill>
                <a:effectLst>
                  <a:outerShdw blurRad="38100" dist="38100" dir="2700000" algn="tl">
                    <a:srgbClr val="000000">
                      <a:alpha val="43137"/>
                    </a:srgbClr>
                  </a:outerShdw>
                </a:effectLst>
              </a:endParaRPr>
            </a:p>
          </p:txBody>
        </p:sp>
      </p:grpSp>
      <p:grpSp>
        <p:nvGrpSpPr>
          <p:cNvPr id="27" name="Группа 26"/>
          <p:cNvGrpSpPr/>
          <p:nvPr/>
        </p:nvGrpSpPr>
        <p:grpSpPr>
          <a:xfrm>
            <a:off x="6929454" y="5357826"/>
            <a:ext cx="1785950" cy="928694"/>
            <a:chOff x="6643702" y="3571876"/>
            <a:chExt cx="1785950" cy="928694"/>
          </a:xfrm>
        </p:grpSpPr>
        <p:sp>
          <p:nvSpPr>
            <p:cNvPr id="28" name="Скругленный прямоугольник 27"/>
            <p:cNvSpPr/>
            <p:nvPr/>
          </p:nvSpPr>
          <p:spPr>
            <a:xfrm>
              <a:off x="6643702" y="3571876"/>
              <a:ext cx="1785950" cy="928694"/>
            </a:xfrm>
            <a:prstGeom prst="roundRect">
              <a:avLst/>
            </a:prstGeom>
            <a:solidFill>
              <a:schemeClr val="accent3">
                <a:lumMod val="60000"/>
                <a:lumOff val="40000"/>
              </a:schemeClr>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TextBox 28"/>
            <p:cNvSpPr txBox="1"/>
            <p:nvPr/>
          </p:nvSpPr>
          <p:spPr>
            <a:xfrm>
              <a:off x="6929454" y="3786190"/>
              <a:ext cx="1285884" cy="369332"/>
            </a:xfrm>
            <a:prstGeom prst="rect">
              <a:avLst/>
            </a:prstGeom>
            <a:noFill/>
          </p:spPr>
          <p:txBody>
            <a:bodyPr wrap="square" rtlCol="0">
              <a:spAutoFit/>
            </a:bodyPr>
            <a:lstStyle/>
            <a:p>
              <a:r>
                <a:rPr lang="ru-RU" b="1" dirty="0" smtClean="0">
                  <a:solidFill>
                    <a:schemeClr val="accent3">
                      <a:lumMod val="50000"/>
                    </a:schemeClr>
                  </a:solidFill>
                  <a:effectLst>
                    <a:outerShdw blurRad="38100" dist="38100" dir="2700000" algn="tl">
                      <a:srgbClr val="000000">
                        <a:alpha val="43137"/>
                      </a:srgbClr>
                    </a:outerShdw>
                  </a:effectLst>
                </a:rPr>
                <a:t>Лимфа</a:t>
              </a:r>
              <a:endParaRPr lang="ru-RU" b="1" dirty="0">
                <a:solidFill>
                  <a:schemeClr val="accent3">
                    <a:lumMod val="50000"/>
                  </a:schemeClr>
                </a:solidFill>
                <a:effectLst>
                  <a:outerShdw blurRad="38100" dist="38100" dir="2700000" algn="tl">
                    <a:srgbClr val="000000">
                      <a:alpha val="43137"/>
                    </a:srgbClr>
                  </a:outerShdw>
                </a:effectLst>
              </a:endParaRPr>
            </a:p>
          </p:txBody>
        </p:sp>
      </p:grpSp>
      <p:grpSp>
        <p:nvGrpSpPr>
          <p:cNvPr id="30" name="Группа 29"/>
          <p:cNvGrpSpPr/>
          <p:nvPr/>
        </p:nvGrpSpPr>
        <p:grpSpPr>
          <a:xfrm>
            <a:off x="4495800" y="4419600"/>
            <a:ext cx="2214578" cy="928694"/>
            <a:chOff x="4500562" y="4643446"/>
            <a:chExt cx="2214578" cy="928694"/>
          </a:xfrm>
        </p:grpSpPr>
        <p:sp>
          <p:nvSpPr>
            <p:cNvPr id="31" name="Скругленный прямоугольник 30"/>
            <p:cNvSpPr/>
            <p:nvPr/>
          </p:nvSpPr>
          <p:spPr>
            <a:xfrm>
              <a:off x="4500562" y="4643446"/>
              <a:ext cx="2214578" cy="928694"/>
            </a:xfrm>
            <a:prstGeom prst="roundRect">
              <a:avLst/>
            </a:prstGeom>
            <a:solidFill>
              <a:schemeClr val="bg1">
                <a:lumMod val="75000"/>
              </a:schemeClr>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TextBox 31"/>
            <p:cNvSpPr txBox="1"/>
            <p:nvPr/>
          </p:nvSpPr>
          <p:spPr>
            <a:xfrm>
              <a:off x="4786314" y="4786322"/>
              <a:ext cx="1357322" cy="646331"/>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Клетки</a:t>
              </a:r>
            </a:p>
            <a:p>
              <a:r>
                <a:rPr lang="ru-RU" b="1" dirty="0" smtClean="0">
                  <a:solidFill>
                    <a:srgbClr val="002060"/>
                  </a:solidFill>
                  <a:effectLst>
                    <a:outerShdw blurRad="38100" dist="38100" dir="2700000" algn="tl">
                      <a:srgbClr val="000000">
                        <a:alpha val="43137"/>
                      </a:srgbClr>
                    </a:outerShdw>
                  </a:effectLst>
                </a:rPr>
                <a:t>тканей</a:t>
              </a:r>
              <a:endParaRPr lang="ru-RU" b="1" dirty="0">
                <a:solidFill>
                  <a:srgbClr val="002060"/>
                </a:solidFill>
                <a:effectLst>
                  <a:outerShdw blurRad="38100" dist="38100" dir="2700000" algn="tl">
                    <a:srgbClr val="000000">
                      <a:alpha val="43137"/>
                    </a:srgbClr>
                  </a:outerShdw>
                </a:effectLst>
              </a:endParaRPr>
            </a:p>
          </p:txBody>
        </p:sp>
        <p:pic>
          <p:nvPicPr>
            <p:cNvPr id="33" name="Рисунок 32" descr="kletka.JPG"/>
            <p:cNvPicPr>
              <a:picLocks noChangeAspect="1"/>
            </p:cNvPicPr>
            <p:nvPr/>
          </p:nvPicPr>
          <p:blipFill>
            <a:blip r:embed="rId3" cstate="print">
              <a:clrChange>
                <a:clrFrom>
                  <a:srgbClr val="C0C0C0"/>
                </a:clrFrom>
                <a:clrTo>
                  <a:srgbClr val="C0C0C0">
                    <a:alpha val="0"/>
                  </a:srgbClr>
                </a:clrTo>
              </a:clrChange>
            </a:blip>
            <a:stretch>
              <a:fillRect/>
            </a:stretch>
          </p:blipFill>
          <p:spPr>
            <a:xfrm>
              <a:off x="5857884" y="4786322"/>
              <a:ext cx="785818" cy="751299"/>
            </a:xfrm>
            <a:prstGeom prst="rect">
              <a:avLst/>
            </a:prstGeom>
          </p:spPr>
        </p:pic>
      </p:grpSp>
      <p:sp>
        <p:nvSpPr>
          <p:cNvPr id="38" name="Стрелка вниз 37"/>
          <p:cNvSpPr/>
          <p:nvPr/>
        </p:nvSpPr>
        <p:spPr>
          <a:xfrm>
            <a:off x="857224" y="3143248"/>
            <a:ext cx="214314" cy="2071702"/>
          </a:xfrm>
          <a:prstGeom prst="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Двойная стрелка влево/вверх 38"/>
          <p:cNvSpPr/>
          <p:nvPr/>
        </p:nvSpPr>
        <p:spPr>
          <a:xfrm rot="5400000">
            <a:off x="1285852" y="3357562"/>
            <a:ext cx="714380" cy="428628"/>
          </a:xfrm>
          <a:prstGeom prst="leftUp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Двойная стрелка вверх/вниз 39"/>
          <p:cNvSpPr/>
          <p:nvPr/>
        </p:nvSpPr>
        <p:spPr>
          <a:xfrm rot="3250062" flipH="1">
            <a:off x="3697214" y="3897303"/>
            <a:ext cx="229425" cy="1815248"/>
          </a:xfrm>
          <a:prstGeom prst="up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Стрелка вправо 40"/>
          <p:cNvSpPr/>
          <p:nvPr/>
        </p:nvSpPr>
        <p:spPr>
          <a:xfrm>
            <a:off x="3071802" y="6000768"/>
            <a:ext cx="3786214" cy="214314"/>
          </a:xfrm>
          <a:prstGeom prst="right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TextBox 41"/>
          <p:cNvSpPr txBox="1"/>
          <p:nvPr/>
        </p:nvSpPr>
        <p:spPr>
          <a:xfrm>
            <a:off x="4286248" y="5715016"/>
            <a:ext cx="2000264" cy="369332"/>
          </a:xfrm>
          <a:prstGeom prst="rect">
            <a:avLst/>
          </a:prstGeom>
          <a:noFill/>
        </p:spPr>
        <p:txBody>
          <a:bodyPr wrap="square" rtlCol="0">
            <a:spAutoFit/>
          </a:bodyPr>
          <a:lstStyle/>
          <a:p>
            <a:r>
              <a:rPr lang="ru-RU" b="1" dirty="0" smtClean="0">
                <a:solidFill>
                  <a:srgbClr val="002060"/>
                </a:solidFill>
                <a:effectLst>
                  <a:outerShdw blurRad="38100" dist="38100" dir="2700000" algn="tl">
                    <a:srgbClr val="000000">
                      <a:alpha val="43137"/>
                    </a:srgbClr>
                  </a:outerShdw>
                </a:effectLst>
              </a:rPr>
              <a:t>Микросреда</a:t>
            </a:r>
            <a:endParaRPr lang="ru-RU" b="1" dirty="0">
              <a:solidFill>
                <a:srgbClr val="002060"/>
              </a:solidFill>
              <a:effectLst>
                <a:outerShdw blurRad="38100" dist="38100" dir="2700000" algn="tl">
                  <a:srgbClr val="000000">
                    <a:alpha val="43137"/>
                  </a:srgbClr>
                </a:outerShdw>
              </a:effectLst>
            </a:endParaRPr>
          </a:p>
        </p:txBody>
      </p:sp>
      <p:sp>
        <p:nvSpPr>
          <p:cNvPr id="43" name="Двойная стрелка влево/вправо 42"/>
          <p:cNvSpPr/>
          <p:nvPr/>
        </p:nvSpPr>
        <p:spPr>
          <a:xfrm>
            <a:off x="3357554" y="5786454"/>
            <a:ext cx="642942" cy="214314"/>
          </a:xfrm>
          <a:prstGeom prst="leftRight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Двойная стрелка вверх/вниз 43"/>
          <p:cNvSpPr/>
          <p:nvPr/>
        </p:nvSpPr>
        <p:spPr>
          <a:xfrm>
            <a:off x="5286380" y="5429264"/>
            <a:ext cx="214314" cy="428628"/>
          </a:xfrm>
          <a:prstGeom prst="up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Стрелка вниз 44"/>
          <p:cNvSpPr/>
          <p:nvPr/>
        </p:nvSpPr>
        <p:spPr>
          <a:xfrm>
            <a:off x="7643834" y="3143248"/>
            <a:ext cx="214314" cy="2143140"/>
          </a:xfrm>
          <a:prstGeom prst="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Стрелка вверх 45"/>
          <p:cNvSpPr/>
          <p:nvPr/>
        </p:nvSpPr>
        <p:spPr>
          <a:xfrm rot="18712005">
            <a:off x="6927323" y="3792775"/>
            <a:ext cx="207278" cy="1619778"/>
          </a:xfrm>
          <a:prstGeom prst="up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Стрелка вниз 46"/>
          <p:cNvSpPr/>
          <p:nvPr/>
        </p:nvSpPr>
        <p:spPr>
          <a:xfrm>
            <a:off x="5500694" y="3143248"/>
            <a:ext cx="214314" cy="285752"/>
          </a:xfrm>
          <a:prstGeom prst="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Двойная стрелка влево/вверх 47"/>
          <p:cNvSpPr/>
          <p:nvPr/>
        </p:nvSpPr>
        <p:spPr>
          <a:xfrm rot="5400000">
            <a:off x="4000496" y="3286124"/>
            <a:ext cx="714380" cy="428628"/>
          </a:xfrm>
          <a:prstGeom prst="leftUp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Прямоугольник 54"/>
          <p:cNvSpPr/>
          <p:nvPr/>
        </p:nvSpPr>
        <p:spPr>
          <a:xfrm>
            <a:off x="838200" y="3962400"/>
            <a:ext cx="7620000" cy="1015663"/>
          </a:xfrm>
          <a:prstGeom prst="rect">
            <a:avLst/>
          </a:prstGeom>
          <a:noFill/>
        </p:spPr>
        <p:txBody>
          <a:bodyPr wrap="none" lIns="91440" tIns="45720" rIns="91440" bIns="45720">
            <a:prstTxWarp prst="textDoubleWave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000" b="1" dirty="0" smtClean="0">
                <a:ln w="11430"/>
                <a:solidFill>
                  <a:srgbClr val="0088EE"/>
                </a:solidFill>
                <a:effectLst>
                  <a:outerShdw blurRad="50800" dist="39000" dir="5460000" algn="tl">
                    <a:srgbClr val="000000">
                      <a:alpha val="38000"/>
                    </a:srgbClr>
                  </a:outerShdw>
                </a:effectLst>
              </a:rPr>
              <a:t>Внутренняя</a:t>
            </a:r>
            <a:r>
              <a:rPr lang="ru-RU" sz="5400" b="1" dirty="0" smtClean="0">
                <a:ln w="11430"/>
                <a:solidFill>
                  <a:srgbClr val="0088EE"/>
                </a:solidFill>
                <a:effectLst>
                  <a:outerShdw blurRad="50800" dist="39000" dir="5460000" algn="tl">
                    <a:srgbClr val="000000">
                      <a:alpha val="38000"/>
                    </a:srgbClr>
                  </a:outerShdw>
                </a:effectLst>
              </a:rPr>
              <a:t> среда</a:t>
            </a:r>
            <a:endParaRPr lang="ru-RU" sz="5400" b="1" cap="none" spc="0" dirty="0">
              <a:ln w="11430"/>
              <a:solidFill>
                <a:srgbClr val="0088EE"/>
              </a:solidFill>
              <a:effectLst>
                <a:outerShdw blurRad="50800" dist="39000" dir="5460000" algn="tl">
                  <a:srgbClr val="000000">
                    <a:alpha val="38000"/>
                  </a:srgbClr>
                </a:outerShdw>
              </a:effectLst>
            </a:endParaRPr>
          </a:p>
        </p:txBody>
      </p:sp>
      <p:grpSp>
        <p:nvGrpSpPr>
          <p:cNvPr id="60" name="Группа 59"/>
          <p:cNvGrpSpPr/>
          <p:nvPr/>
        </p:nvGrpSpPr>
        <p:grpSpPr>
          <a:xfrm>
            <a:off x="304800" y="228600"/>
            <a:ext cx="8534400" cy="1600200"/>
            <a:chOff x="304800" y="228600"/>
            <a:chExt cx="8534400" cy="1600200"/>
          </a:xfrm>
        </p:grpSpPr>
        <p:pic>
          <p:nvPicPr>
            <p:cNvPr id="56" name="Рисунок 55" descr="1262076238_snow.gif"/>
            <p:cNvPicPr>
              <a:picLocks noChangeAspect="1"/>
            </p:cNvPicPr>
            <p:nvPr/>
          </p:nvPicPr>
          <p:blipFill>
            <a:blip r:embed="rId4" cstate="print"/>
            <a:stretch>
              <a:fillRect/>
            </a:stretch>
          </p:blipFill>
          <p:spPr>
            <a:xfrm>
              <a:off x="6400800" y="228600"/>
              <a:ext cx="2438400" cy="1524000"/>
            </a:xfrm>
            <a:prstGeom prst="roundRect">
              <a:avLst>
                <a:gd name="adj" fmla="val 8594"/>
              </a:avLst>
            </a:prstGeom>
            <a:solidFill>
              <a:srgbClr val="FFFFFF">
                <a:shade val="85000"/>
              </a:srgbClr>
            </a:solidFill>
            <a:ln>
              <a:noFill/>
            </a:ln>
            <a:effectLst/>
          </p:spPr>
        </p:pic>
        <p:pic>
          <p:nvPicPr>
            <p:cNvPr id="57" name="Рисунок 56" descr="1262076269_snow3.gif"/>
            <p:cNvPicPr>
              <a:picLocks noChangeAspect="1"/>
            </p:cNvPicPr>
            <p:nvPr/>
          </p:nvPicPr>
          <p:blipFill>
            <a:blip r:embed="rId5" cstate="print"/>
            <a:stretch>
              <a:fillRect/>
            </a:stretch>
          </p:blipFill>
          <p:spPr>
            <a:xfrm>
              <a:off x="304800" y="228600"/>
              <a:ext cx="3733800" cy="1600200"/>
            </a:xfrm>
            <a:prstGeom prst="roundRect">
              <a:avLst>
                <a:gd name="adj" fmla="val 8594"/>
              </a:avLst>
            </a:prstGeom>
            <a:solidFill>
              <a:srgbClr val="FFFFFF">
                <a:shade val="85000"/>
              </a:srgbClr>
            </a:solidFill>
            <a:ln>
              <a:noFill/>
            </a:ln>
            <a:effectLst/>
          </p:spPr>
        </p:pic>
        <p:sp>
          <p:nvSpPr>
            <p:cNvPr id="50" name="Облако 49"/>
            <p:cNvSpPr/>
            <p:nvPr/>
          </p:nvSpPr>
          <p:spPr>
            <a:xfrm>
              <a:off x="304800" y="381000"/>
              <a:ext cx="1071570" cy="285752"/>
            </a:xfrm>
            <a:prstGeom prst="cloud">
              <a:avLst/>
            </a:prstGeom>
            <a:solidFill>
              <a:schemeClr val="tx1">
                <a:lumMod val="65000"/>
                <a:lumOff val="3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Молния 48"/>
            <p:cNvSpPr/>
            <p:nvPr/>
          </p:nvSpPr>
          <p:spPr>
            <a:xfrm>
              <a:off x="533400" y="1066800"/>
              <a:ext cx="714380" cy="500066"/>
            </a:xfrm>
            <a:prstGeom prst="lightningBolt">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8" name="Рисунок 57" descr="1984838.gif"/>
            <p:cNvPicPr>
              <a:picLocks noChangeAspect="1"/>
            </p:cNvPicPr>
            <p:nvPr/>
          </p:nvPicPr>
          <p:blipFill>
            <a:blip r:embed="rId6" cstate="print"/>
            <a:stretch>
              <a:fillRect/>
            </a:stretch>
          </p:blipFill>
          <p:spPr>
            <a:xfrm>
              <a:off x="4038600" y="228600"/>
              <a:ext cx="2362200" cy="1524000"/>
            </a:xfrm>
            <a:prstGeom prst="roundRect">
              <a:avLst>
                <a:gd name="adj" fmla="val 8594"/>
              </a:avLst>
            </a:prstGeom>
            <a:solidFill>
              <a:srgbClr val="FFFFFF">
                <a:shade val="85000"/>
              </a:srgbClr>
            </a:solidFill>
            <a:ln>
              <a:noFill/>
            </a:ln>
            <a:effectLst/>
          </p:spPr>
        </p:pic>
      </p:grpSp>
      <p:sp>
        <p:nvSpPr>
          <p:cNvPr id="6" name="TextBox 5"/>
          <p:cNvSpPr txBox="1"/>
          <p:nvPr/>
        </p:nvSpPr>
        <p:spPr>
          <a:xfrm>
            <a:off x="1066800" y="533400"/>
            <a:ext cx="7543800" cy="1015663"/>
          </a:xfrm>
          <a:prstGeom prst="rect">
            <a:avLst/>
          </a:prstGeom>
          <a:noFill/>
        </p:spPr>
        <p:txBody>
          <a:bodyPr wrap="square" rtlCol="0">
            <a:prstTxWarp prst="textDoubleWave1">
              <a:avLst/>
            </a:prstTxWarp>
            <a:spAutoFit/>
          </a:bodyPr>
          <a:lstStyle/>
          <a:p>
            <a:r>
              <a:rPr lang="ru-RU" sz="6000" b="1" dirty="0" smtClean="0">
                <a:solidFill>
                  <a:srgbClr val="FF0000"/>
                </a:solidFill>
                <a:effectLst>
                  <a:outerShdw blurRad="38100" dist="38100" dir="2700000" algn="tl">
                    <a:srgbClr val="000000">
                      <a:alpha val="43137"/>
                    </a:srgbClr>
                  </a:outerShdw>
                </a:effectLst>
              </a:rPr>
              <a:t>Внешняя среда</a:t>
            </a:r>
            <a:endParaRPr lang="ru-RU" sz="6000" b="1" dirty="0">
              <a:solidFill>
                <a:srgbClr val="FF0000"/>
              </a:solidFill>
              <a:effectLst>
                <a:outerShdw blurRad="38100" dist="38100" dir="2700000" algn="tl">
                  <a:srgbClr val="000000">
                    <a:alpha val="43137"/>
                  </a:srgbClr>
                </a:outerShdw>
              </a:effectLst>
            </a:endParaRPr>
          </a:p>
        </p:txBody>
      </p:sp>
      <p:sp>
        <p:nvSpPr>
          <p:cNvPr id="37" name="Стрелка вниз 36"/>
          <p:cNvSpPr/>
          <p:nvPr/>
        </p:nvSpPr>
        <p:spPr>
          <a:xfrm>
            <a:off x="1143000" y="1600200"/>
            <a:ext cx="285752" cy="571504"/>
          </a:xfrm>
          <a:prstGeom prst="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Стрелка вверх 35"/>
          <p:cNvSpPr/>
          <p:nvPr/>
        </p:nvSpPr>
        <p:spPr>
          <a:xfrm flipH="1">
            <a:off x="3124200" y="1600200"/>
            <a:ext cx="304800" cy="500066"/>
          </a:xfrm>
          <a:prstGeom prst="up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Двойная стрелка вверх/вниз 34"/>
          <p:cNvSpPr/>
          <p:nvPr/>
        </p:nvSpPr>
        <p:spPr>
          <a:xfrm>
            <a:off x="5562600" y="1600200"/>
            <a:ext cx="285752" cy="500066"/>
          </a:xfrm>
          <a:prstGeom prst="up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Двойная стрелка вверх/вниз 33"/>
          <p:cNvSpPr/>
          <p:nvPr/>
        </p:nvSpPr>
        <p:spPr>
          <a:xfrm>
            <a:off x="7543800" y="1600200"/>
            <a:ext cx="285752" cy="500066"/>
          </a:xfrm>
          <a:prstGeom prst="upDownArrow">
            <a:avLst/>
          </a:prstGeom>
          <a:solidFill>
            <a:srgbClr val="002060"/>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par>
                                <p:cTn id="8" presetID="8" presetClass="entr" presetSubtype="16"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amond(in)">
                                      <p:cBhvr>
                                        <p:cTn id="10" dur="2000"/>
                                        <p:tgtEl>
                                          <p:spTgt spid="11"/>
                                        </p:tgtEl>
                                      </p:cBhvr>
                                    </p:animEffect>
                                  </p:childTnLst>
                                </p:cTn>
                              </p:par>
                              <p:par>
                                <p:cTn id="11" presetID="8" presetClass="entr" presetSubtype="16"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amond(in)">
                                      <p:cBhvr>
                                        <p:cTn id="13" dur="2000"/>
                                        <p:tgtEl>
                                          <p:spTgt spid="14"/>
                                        </p:tgtEl>
                                      </p:cBhvr>
                                    </p:animEffect>
                                  </p:childTnLst>
                                </p:cTn>
                              </p:par>
                              <p:par>
                                <p:cTn id="14" presetID="8" presetClass="entr" presetSubtype="16"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amond(in)">
                                      <p:cBhvr>
                                        <p:cTn id="16" dur="2000"/>
                                        <p:tgtEl>
                                          <p:spTgt spid="17"/>
                                        </p:tgtEl>
                                      </p:cBhvr>
                                    </p:animEffect>
                                  </p:childTnLst>
                                </p:cTn>
                              </p:par>
                              <p:par>
                                <p:cTn id="17" presetID="8" presetClass="entr" presetSubtype="16"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amond(in)">
                                      <p:cBhvr>
                                        <p:cTn id="19" dur="2000"/>
                                        <p:tgtEl>
                                          <p:spTgt spid="20"/>
                                        </p:tgtEl>
                                      </p:cBhvr>
                                    </p:animEffect>
                                  </p:childTnLst>
                                </p:cTn>
                              </p:par>
                              <p:par>
                                <p:cTn id="20" presetID="8" presetClass="entr" presetSubtype="16"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amond(in)">
                                      <p:cBhvr>
                                        <p:cTn id="22" dur="2000"/>
                                        <p:tgtEl>
                                          <p:spTgt spid="30"/>
                                        </p:tgtEl>
                                      </p:cBhvr>
                                    </p:animEffect>
                                  </p:childTnLst>
                                </p:cTn>
                              </p:par>
                              <p:par>
                                <p:cTn id="23" presetID="8" presetClass="entr" presetSubtype="16"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diamond(in)">
                                      <p:cBhvr>
                                        <p:cTn id="25" dur="2000"/>
                                        <p:tgtEl>
                                          <p:spTgt spid="27"/>
                                        </p:tgtEl>
                                      </p:cBhvr>
                                    </p:animEffect>
                                  </p:childTnLst>
                                </p:cTn>
                              </p:par>
                              <p:par>
                                <p:cTn id="26" presetID="8" presetClass="entr" presetSubtype="16"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diamond(in)">
                                      <p:cBhvr>
                                        <p:cTn id="28" dur="2000"/>
                                        <p:tgtEl>
                                          <p:spTgt spid="23"/>
                                        </p:tgtEl>
                                      </p:cBhvr>
                                    </p:animEffect>
                                  </p:childTnLst>
                                </p:cTn>
                              </p:par>
                            </p:childTnLst>
                          </p:cTn>
                        </p:par>
                        <p:par>
                          <p:cTn id="29" fill="hold">
                            <p:stCondLst>
                              <p:cond delay="2000"/>
                            </p:stCondLst>
                            <p:childTnLst>
                              <p:par>
                                <p:cTn id="30" presetID="2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2000"/>
                                        <p:tgtEl>
                                          <p:spTgt spid="3"/>
                                        </p:tgtEl>
                                      </p:cBhvr>
                                    </p:animEffect>
                                  </p:childTnLst>
                                </p:cTn>
                              </p:par>
                            </p:childTnLst>
                          </p:cTn>
                        </p:par>
                        <p:par>
                          <p:cTn id="33" fill="hold">
                            <p:stCondLst>
                              <p:cond delay="4000"/>
                            </p:stCondLst>
                            <p:childTnLst>
                              <p:par>
                                <p:cTn id="34" presetID="53"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53"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Effect transition="in" filter="fade">
                                      <p:cBhvr>
                                        <p:cTn id="43" dur="500"/>
                                        <p:tgtEl>
                                          <p:spTgt spid="39"/>
                                        </p:tgtEl>
                                      </p:cBhvr>
                                    </p:animEffect>
                                  </p:childTnLst>
                                </p:cTn>
                              </p:par>
                              <p:par>
                                <p:cTn id="44" presetID="53"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par>
                                <p:cTn id="49" presetID="53"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p:cTn id="56" dur="500" fill="hold"/>
                                        <p:tgtEl>
                                          <p:spTgt spid="46"/>
                                        </p:tgtEl>
                                        <p:attrNameLst>
                                          <p:attrName>ppt_w</p:attrName>
                                        </p:attrNameLst>
                                      </p:cBhvr>
                                      <p:tavLst>
                                        <p:tav tm="0">
                                          <p:val>
                                            <p:fltVal val="0"/>
                                          </p:val>
                                        </p:tav>
                                        <p:tav tm="100000">
                                          <p:val>
                                            <p:strVal val="#ppt_w"/>
                                          </p:val>
                                        </p:tav>
                                      </p:tavLst>
                                    </p:anim>
                                    <p:anim calcmode="lin" valueType="num">
                                      <p:cBhvr>
                                        <p:cTn id="57" dur="500" fill="hold"/>
                                        <p:tgtEl>
                                          <p:spTgt spid="46"/>
                                        </p:tgtEl>
                                        <p:attrNameLst>
                                          <p:attrName>ppt_h</p:attrName>
                                        </p:attrNameLst>
                                      </p:cBhvr>
                                      <p:tavLst>
                                        <p:tav tm="0">
                                          <p:val>
                                            <p:fltVal val="0"/>
                                          </p:val>
                                        </p:tav>
                                        <p:tav tm="100000">
                                          <p:val>
                                            <p:strVal val="#ppt_h"/>
                                          </p:val>
                                        </p:tav>
                                      </p:tavLst>
                                    </p:anim>
                                    <p:animEffect transition="in" filter="fade">
                                      <p:cBhvr>
                                        <p:cTn id="58" dur="500"/>
                                        <p:tgtEl>
                                          <p:spTgt spid="46"/>
                                        </p:tgtEl>
                                      </p:cBhvr>
                                    </p:animEffect>
                                  </p:childTnLst>
                                </p:cTn>
                              </p:par>
                              <p:par>
                                <p:cTn id="59" presetID="53"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par>
                                <p:cTn id="64" presetID="53"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animEffect transition="in" filter="fade">
                                      <p:cBhvr>
                                        <p:cTn id="78" dur="500"/>
                                        <p:tgtEl>
                                          <p:spTgt spid="44"/>
                                        </p:tgtEl>
                                      </p:cBhvr>
                                    </p:animEffect>
                                  </p:childTnLst>
                                </p:cTn>
                              </p:par>
                              <p:par>
                                <p:cTn id="79" presetID="53" presetClass="entr" presetSubtype="0"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00" fill="hold"/>
                                        <p:tgtEl>
                                          <p:spTgt spid="41"/>
                                        </p:tgtEl>
                                        <p:attrNameLst>
                                          <p:attrName>ppt_w</p:attrName>
                                        </p:attrNameLst>
                                      </p:cBhvr>
                                      <p:tavLst>
                                        <p:tav tm="0">
                                          <p:val>
                                            <p:fltVal val="0"/>
                                          </p:val>
                                        </p:tav>
                                        <p:tav tm="100000">
                                          <p:val>
                                            <p:strVal val="#ppt_w"/>
                                          </p:val>
                                        </p:tav>
                                      </p:tavLst>
                                    </p:anim>
                                    <p:anim calcmode="lin" valueType="num">
                                      <p:cBhvr>
                                        <p:cTn id="82" dur="500" fill="hold"/>
                                        <p:tgtEl>
                                          <p:spTgt spid="41"/>
                                        </p:tgtEl>
                                        <p:attrNameLst>
                                          <p:attrName>ppt_h</p:attrName>
                                        </p:attrNameLst>
                                      </p:cBhvr>
                                      <p:tavLst>
                                        <p:tav tm="0">
                                          <p:val>
                                            <p:fltVal val="0"/>
                                          </p:val>
                                        </p:tav>
                                        <p:tav tm="100000">
                                          <p:val>
                                            <p:strVal val="#ppt_h"/>
                                          </p:val>
                                        </p:tav>
                                      </p:tavLst>
                                    </p:anim>
                                    <p:animEffect transition="in" filter="fade">
                                      <p:cBhvr>
                                        <p:cTn id="83" dur="500"/>
                                        <p:tgtEl>
                                          <p:spTgt spid="41"/>
                                        </p:tgtEl>
                                      </p:cBhvr>
                                    </p:animEffect>
                                  </p:childTnLst>
                                </p:cTn>
                              </p:par>
                              <p:par>
                                <p:cTn id="84" presetID="47"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5000"/>
                            </p:stCondLst>
                            <p:childTnLst>
                              <p:par>
                                <p:cTn id="90" presetID="55" presetClass="entr" presetSubtype="0"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p:cTn id="92" dur="1000" fill="hold"/>
                                        <p:tgtEl>
                                          <p:spTgt spid="55"/>
                                        </p:tgtEl>
                                        <p:attrNameLst>
                                          <p:attrName>ppt_w</p:attrName>
                                        </p:attrNameLst>
                                      </p:cBhvr>
                                      <p:tavLst>
                                        <p:tav tm="0">
                                          <p:val>
                                            <p:strVal val="#ppt_w*0.70"/>
                                          </p:val>
                                        </p:tav>
                                        <p:tav tm="100000">
                                          <p:val>
                                            <p:strVal val="#ppt_w"/>
                                          </p:val>
                                        </p:tav>
                                      </p:tavLst>
                                    </p:anim>
                                    <p:anim calcmode="lin" valueType="num">
                                      <p:cBhvr>
                                        <p:cTn id="93" dur="1000" fill="hold"/>
                                        <p:tgtEl>
                                          <p:spTgt spid="55"/>
                                        </p:tgtEl>
                                        <p:attrNameLst>
                                          <p:attrName>ppt_h</p:attrName>
                                        </p:attrNameLst>
                                      </p:cBhvr>
                                      <p:tavLst>
                                        <p:tav tm="0">
                                          <p:val>
                                            <p:strVal val="#ppt_h"/>
                                          </p:val>
                                        </p:tav>
                                        <p:tav tm="100000">
                                          <p:val>
                                            <p:strVal val="#ppt_h"/>
                                          </p:val>
                                        </p:tav>
                                      </p:tavLst>
                                    </p:anim>
                                    <p:animEffect transition="in" filter="fade">
                                      <p:cBhvr>
                                        <p:cTn id="94" dur="1000"/>
                                        <p:tgtEl>
                                          <p:spTgt spid="55"/>
                                        </p:tgtEl>
                                      </p:cBhvr>
                                    </p:animEffect>
                                  </p:childTnLst>
                                </p:cTn>
                              </p:par>
                            </p:childTnLst>
                          </p:cTn>
                        </p:par>
                        <p:par>
                          <p:cTn id="95" fill="hold">
                            <p:stCondLst>
                              <p:cond delay="6000"/>
                            </p:stCondLst>
                            <p:childTnLst>
                              <p:par>
                                <p:cTn id="96" presetID="53" presetClass="entr" presetSubtype="0" fill="hold" nodeType="after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p:cTn id="98" dur="500" fill="hold"/>
                                        <p:tgtEl>
                                          <p:spTgt spid="60"/>
                                        </p:tgtEl>
                                        <p:attrNameLst>
                                          <p:attrName>ppt_w</p:attrName>
                                        </p:attrNameLst>
                                      </p:cBhvr>
                                      <p:tavLst>
                                        <p:tav tm="0">
                                          <p:val>
                                            <p:fltVal val="0"/>
                                          </p:val>
                                        </p:tav>
                                        <p:tav tm="100000">
                                          <p:val>
                                            <p:strVal val="#ppt_w"/>
                                          </p:val>
                                        </p:tav>
                                      </p:tavLst>
                                    </p:anim>
                                    <p:anim calcmode="lin" valueType="num">
                                      <p:cBhvr>
                                        <p:cTn id="99" dur="500" fill="hold"/>
                                        <p:tgtEl>
                                          <p:spTgt spid="60"/>
                                        </p:tgtEl>
                                        <p:attrNameLst>
                                          <p:attrName>ppt_h</p:attrName>
                                        </p:attrNameLst>
                                      </p:cBhvr>
                                      <p:tavLst>
                                        <p:tav tm="0">
                                          <p:val>
                                            <p:fltVal val="0"/>
                                          </p:val>
                                        </p:tav>
                                        <p:tav tm="100000">
                                          <p:val>
                                            <p:strVal val="#ppt_h"/>
                                          </p:val>
                                        </p:tav>
                                      </p:tavLst>
                                    </p:anim>
                                    <p:animEffect transition="in" filter="fade">
                                      <p:cBhvr>
                                        <p:cTn id="100" dur="500"/>
                                        <p:tgtEl>
                                          <p:spTgt spid="60"/>
                                        </p:tgtEl>
                                      </p:cBhvr>
                                    </p:animEffect>
                                  </p:childTnLst>
                                </p:cTn>
                              </p:par>
                            </p:childTnLst>
                          </p:cTn>
                        </p:par>
                        <p:par>
                          <p:cTn id="101" fill="hold">
                            <p:stCondLst>
                              <p:cond delay="6500"/>
                            </p:stCondLst>
                            <p:childTnLst>
                              <p:par>
                                <p:cTn id="102" presetID="55" presetClass="entr" presetSubtype="0" fill="hold" grpId="0" nodeType="afterEffect">
                                  <p:stCondLst>
                                    <p:cond delay="0"/>
                                  </p:stCondLst>
                                  <p:childTnLst>
                                    <p:set>
                                      <p:cBhvr>
                                        <p:cTn id="103" dur="1" fill="hold">
                                          <p:stCondLst>
                                            <p:cond delay="0"/>
                                          </p:stCondLst>
                                        </p:cTn>
                                        <p:tgtEl>
                                          <p:spTgt spid="6"/>
                                        </p:tgtEl>
                                        <p:attrNameLst>
                                          <p:attrName>style.visibility</p:attrName>
                                        </p:attrNameLst>
                                      </p:cBhvr>
                                      <p:to>
                                        <p:strVal val="visible"/>
                                      </p:to>
                                    </p:set>
                                    <p:anim calcmode="lin" valueType="num">
                                      <p:cBhvr>
                                        <p:cTn id="104" dur="1000" fill="hold"/>
                                        <p:tgtEl>
                                          <p:spTgt spid="6"/>
                                        </p:tgtEl>
                                        <p:attrNameLst>
                                          <p:attrName>ppt_w</p:attrName>
                                        </p:attrNameLst>
                                      </p:cBhvr>
                                      <p:tavLst>
                                        <p:tav tm="0">
                                          <p:val>
                                            <p:strVal val="#ppt_w*0.70"/>
                                          </p:val>
                                        </p:tav>
                                        <p:tav tm="100000">
                                          <p:val>
                                            <p:strVal val="#ppt_w"/>
                                          </p:val>
                                        </p:tav>
                                      </p:tavLst>
                                    </p:anim>
                                    <p:anim calcmode="lin" valueType="num">
                                      <p:cBhvr>
                                        <p:cTn id="105" dur="1000" fill="hold"/>
                                        <p:tgtEl>
                                          <p:spTgt spid="6"/>
                                        </p:tgtEl>
                                        <p:attrNameLst>
                                          <p:attrName>ppt_h</p:attrName>
                                        </p:attrNameLst>
                                      </p:cBhvr>
                                      <p:tavLst>
                                        <p:tav tm="0">
                                          <p:val>
                                            <p:strVal val="#ppt_h"/>
                                          </p:val>
                                        </p:tav>
                                        <p:tav tm="100000">
                                          <p:val>
                                            <p:strVal val="#ppt_h"/>
                                          </p:val>
                                        </p:tav>
                                      </p:tavLst>
                                    </p:anim>
                                    <p:animEffect transition="in" filter="fade">
                                      <p:cBhvr>
                                        <p:cTn id="106" dur="1000"/>
                                        <p:tgtEl>
                                          <p:spTgt spid="6"/>
                                        </p:tgtEl>
                                      </p:cBhvr>
                                    </p:animEffect>
                                  </p:childTnLst>
                                </p:cTn>
                              </p:par>
                            </p:childTnLst>
                          </p:cTn>
                        </p:par>
                        <p:par>
                          <p:cTn id="107" fill="hold">
                            <p:stCondLst>
                              <p:cond delay="7500"/>
                            </p:stCondLst>
                            <p:childTnLst>
                              <p:par>
                                <p:cTn id="108" presetID="53" presetClass="entr" presetSubtype="0"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 calcmode="lin" valueType="num">
                                      <p:cBhvr>
                                        <p:cTn id="110" dur="500" fill="hold"/>
                                        <p:tgtEl>
                                          <p:spTgt spid="37"/>
                                        </p:tgtEl>
                                        <p:attrNameLst>
                                          <p:attrName>ppt_w</p:attrName>
                                        </p:attrNameLst>
                                      </p:cBhvr>
                                      <p:tavLst>
                                        <p:tav tm="0">
                                          <p:val>
                                            <p:fltVal val="0"/>
                                          </p:val>
                                        </p:tav>
                                        <p:tav tm="100000">
                                          <p:val>
                                            <p:strVal val="#ppt_w"/>
                                          </p:val>
                                        </p:tav>
                                      </p:tavLst>
                                    </p:anim>
                                    <p:anim calcmode="lin" valueType="num">
                                      <p:cBhvr>
                                        <p:cTn id="111" dur="500" fill="hold"/>
                                        <p:tgtEl>
                                          <p:spTgt spid="37"/>
                                        </p:tgtEl>
                                        <p:attrNameLst>
                                          <p:attrName>ppt_h</p:attrName>
                                        </p:attrNameLst>
                                      </p:cBhvr>
                                      <p:tavLst>
                                        <p:tav tm="0">
                                          <p:val>
                                            <p:fltVal val="0"/>
                                          </p:val>
                                        </p:tav>
                                        <p:tav tm="100000">
                                          <p:val>
                                            <p:strVal val="#ppt_h"/>
                                          </p:val>
                                        </p:tav>
                                      </p:tavLst>
                                    </p:anim>
                                    <p:animEffect transition="in" filter="fade">
                                      <p:cBhvr>
                                        <p:cTn id="112" dur="500"/>
                                        <p:tgtEl>
                                          <p:spTgt spid="37"/>
                                        </p:tgtEl>
                                      </p:cBhvr>
                                    </p:animEffect>
                                  </p:childTnLst>
                                </p:cTn>
                              </p:par>
                              <p:par>
                                <p:cTn id="113" presetID="53" presetClass="entr" presetSubtype="0"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p:cTn id="115" dur="500" fill="hold"/>
                                        <p:tgtEl>
                                          <p:spTgt spid="36"/>
                                        </p:tgtEl>
                                        <p:attrNameLst>
                                          <p:attrName>ppt_w</p:attrName>
                                        </p:attrNameLst>
                                      </p:cBhvr>
                                      <p:tavLst>
                                        <p:tav tm="0">
                                          <p:val>
                                            <p:fltVal val="0"/>
                                          </p:val>
                                        </p:tav>
                                        <p:tav tm="100000">
                                          <p:val>
                                            <p:strVal val="#ppt_w"/>
                                          </p:val>
                                        </p:tav>
                                      </p:tavLst>
                                    </p:anim>
                                    <p:anim calcmode="lin" valueType="num">
                                      <p:cBhvr>
                                        <p:cTn id="116" dur="500" fill="hold"/>
                                        <p:tgtEl>
                                          <p:spTgt spid="36"/>
                                        </p:tgtEl>
                                        <p:attrNameLst>
                                          <p:attrName>ppt_h</p:attrName>
                                        </p:attrNameLst>
                                      </p:cBhvr>
                                      <p:tavLst>
                                        <p:tav tm="0">
                                          <p:val>
                                            <p:fltVal val="0"/>
                                          </p:val>
                                        </p:tav>
                                        <p:tav tm="100000">
                                          <p:val>
                                            <p:strVal val="#ppt_h"/>
                                          </p:val>
                                        </p:tav>
                                      </p:tavLst>
                                    </p:anim>
                                    <p:animEffect transition="in" filter="fade">
                                      <p:cBhvr>
                                        <p:cTn id="117" dur="500"/>
                                        <p:tgtEl>
                                          <p:spTgt spid="36"/>
                                        </p:tgtEl>
                                      </p:cBhvr>
                                    </p:animEffect>
                                  </p:childTnLst>
                                </p:cTn>
                              </p:par>
                              <p:par>
                                <p:cTn id="118" presetID="53" presetClass="entr" presetSubtype="0" fill="hold" grpId="0" nodeType="with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p:cTn id="120" dur="500" fill="hold"/>
                                        <p:tgtEl>
                                          <p:spTgt spid="35"/>
                                        </p:tgtEl>
                                        <p:attrNameLst>
                                          <p:attrName>ppt_w</p:attrName>
                                        </p:attrNameLst>
                                      </p:cBhvr>
                                      <p:tavLst>
                                        <p:tav tm="0">
                                          <p:val>
                                            <p:fltVal val="0"/>
                                          </p:val>
                                        </p:tav>
                                        <p:tav tm="100000">
                                          <p:val>
                                            <p:strVal val="#ppt_w"/>
                                          </p:val>
                                        </p:tav>
                                      </p:tavLst>
                                    </p:anim>
                                    <p:anim calcmode="lin" valueType="num">
                                      <p:cBhvr>
                                        <p:cTn id="121" dur="500" fill="hold"/>
                                        <p:tgtEl>
                                          <p:spTgt spid="35"/>
                                        </p:tgtEl>
                                        <p:attrNameLst>
                                          <p:attrName>ppt_h</p:attrName>
                                        </p:attrNameLst>
                                      </p:cBhvr>
                                      <p:tavLst>
                                        <p:tav tm="0">
                                          <p:val>
                                            <p:fltVal val="0"/>
                                          </p:val>
                                        </p:tav>
                                        <p:tav tm="100000">
                                          <p:val>
                                            <p:strVal val="#ppt_h"/>
                                          </p:val>
                                        </p:tav>
                                      </p:tavLst>
                                    </p:anim>
                                    <p:animEffect transition="in" filter="fade">
                                      <p:cBhvr>
                                        <p:cTn id="122" dur="500"/>
                                        <p:tgtEl>
                                          <p:spTgt spid="35"/>
                                        </p:tgtEl>
                                      </p:cBhvr>
                                    </p:animEffect>
                                  </p:childTnLst>
                                </p:cTn>
                              </p:par>
                              <p:par>
                                <p:cTn id="123" presetID="53" presetClass="entr" presetSubtype="0" fill="hold" grpId="0" nodeType="withEffect">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cBhvr>
                                        <p:cTn id="125" dur="500" fill="hold"/>
                                        <p:tgtEl>
                                          <p:spTgt spid="34"/>
                                        </p:tgtEl>
                                        <p:attrNameLst>
                                          <p:attrName>ppt_w</p:attrName>
                                        </p:attrNameLst>
                                      </p:cBhvr>
                                      <p:tavLst>
                                        <p:tav tm="0">
                                          <p:val>
                                            <p:fltVal val="0"/>
                                          </p:val>
                                        </p:tav>
                                        <p:tav tm="100000">
                                          <p:val>
                                            <p:strVal val="#ppt_w"/>
                                          </p:val>
                                        </p:tav>
                                      </p:tavLst>
                                    </p:anim>
                                    <p:anim calcmode="lin" valueType="num">
                                      <p:cBhvr>
                                        <p:cTn id="126" dur="500" fill="hold"/>
                                        <p:tgtEl>
                                          <p:spTgt spid="34"/>
                                        </p:tgtEl>
                                        <p:attrNameLst>
                                          <p:attrName>ppt_h</p:attrName>
                                        </p:attrNameLst>
                                      </p:cBhvr>
                                      <p:tavLst>
                                        <p:tav tm="0">
                                          <p:val>
                                            <p:fltVal val="0"/>
                                          </p:val>
                                        </p:tav>
                                        <p:tav tm="100000">
                                          <p:val>
                                            <p:strVal val="#ppt_h"/>
                                          </p:val>
                                        </p:tav>
                                      </p:tavLst>
                                    </p:anim>
                                    <p:animEffect transition="in" filter="fade">
                                      <p:cBhvr>
                                        <p:cTn id="1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8" grpId="0" animBg="1"/>
      <p:bldP spid="39" grpId="0" animBg="1"/>
      <p:bldP spid="40" grpId="0" animBg="1"/>
      <p:bldP spid="41" grpId="0" animBg="1"/>
      <p:bldP spid="42" grpId="0"/>
      <p:bldP spid="43" grpId="0" animBg="1"/>
      <p:bldP spid="44" grpId="0" animBg="1"/>
      <p:bldP spid="45" grpId="0" animBg="1"/>
      <p:bldP spid="46" grpId="0" animBg="1"/>
      <p:bldP spid="47" grpId="0" animBg="1"/>
      <p:bldP spid="48" grpId="0" animBg="1"/>
      <p:bldP spid="55" grpId="0"/>
      <p:bldP spid="6" grpId="0"/>
      <p:bldP spid="37" grpId="0" animBg="1"/>
      <p:bldP spid="36" grpId="0" animBg="1"/>
      <p:bldP spid="35" grpId="0" animBg="1"/>
      <p:bldP spid="3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04800" y="228600"/>
            <a:ext cx="8582084" cy="6400800"/>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50800" h="38100" prst="riblet"/>
            </a:sp3d>
          </a:bodyPr>
          <a:lstStyle/>
          <a:p>
            <a:pPr algn="ctr"/>
            <a:endParaRPr lang="ru-RU"/>
          </a:p>
        </p:txBody>
      </p:sp>
      <p:sp>
        <p:nvSpPr>
          <p:cNvPr id="5" name="Блок-схема: магнитный диск 4"/>
          <p:cNvSpPr/>
          <p:nvPr/>
        </p:nvSpPr>
        <p:spPr>
          <a:xfrm>
            <a:off x="2971800" y="304800"/>
            <a:ext cx="2819400" cy="6324600"/>
          </a:xfrm>
          <a:prstGeom prst="flowChartMagneticDisk">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effectLst>
            <a:reflection blurRad="6350" stA="50000" endA="300" endPos="55500" dist="50800" dir="5400000" sy="-100000" algn="bl" rotWithShape="0"/>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rot="20575121">
            <a:off x="4051099" y="1038947"/>
            <a:ext cx="1614546" cy="577018"/>
          </a:xfrm>
          <a:prstGeom prst="rect">
            <a:avLst/>
          </a:prstGeom>
          <a:noFill/>
        </p:spPr>
        <p:txBody>
          <a:bodyPr wrap="none" lIns="91440" tIns="45720" rIns="91440" bIns="45720">
            <a:prstTxWarp prst="textChevronInverted">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50000" t="50000" r="50000" b="50000"/>
                  </a:path>
                  <a:tileRect/>
                </a:gradFill>
                <a:effectLst>
                  <a:outerShdw blurRad="50800" dist="39000" dir="5460000" algn="tl">
                    <a:srgbClr val="000000">
                      <a:alpha val="38000"/>
                    </a:srgbClr>
                  </a:outerShdw>
                </a:effectLst>
              </a:rPr>
              <a:t>Рана</a:t>
            </a:r>
            <a:endParaRPr lang="ru-RU" sz="5400" b="1" cap="none" spc="0" dirty="0">
              <a:ln w="1143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50000" t="50000" r="50000" b="50000"/>
                </a:path>
                <a:tileRect/>
              </a:gradFill>
              <a:effectLst>
                <a:outerShdw blurRad="50800" dist="39000" dir="5460000" algn="tl">
                  <a:srgbClr val="000000">
                    <a:alpha val="38000"/>
                  </a:srgbClr>
                </a:outerShdw>
              </a:effectLst>
            </a:endParaRPr>
          </a:p>
        </p:txBody>
      </p:sp>
      <p:grpSp>
        <p:nvGrpSpPr>
          <p:cNvPr id="41" name="Группа 40"/>
          <p:cNvGrpSpPr/>
          <p:nvPr/>
        </p:nvGrpSpPr>
        <p:grpSpPr>
          <a:xfrm>
            <a:off x="3429000" y="1676400"/>
            <a:ext cx="1905000" cy="762000"/>
            <a:chOff x="3429000" y="1676400"/>
            <a:chExt cx="1905000" cy="762000"/>
          </a:xfrm>
        </p:grpSpPr>
        <p:sp>
          <p:nvSpPr>
            <p:cNvPr id="7" name="Скругленный прямоугольник 6"/>
            <p:cNvSpPr/>
            <p:nvPr/>
          </p:nvSpPr>
          <p:spPr>
            <a:xfrm>
              <a:off x="3429000" y="1676400"/>
              <a:ext cx="1905000" cy="762000"/>
            </a:xfrm>
            <a:prstGeom prst="roundRect">
              <a:avLst/>
            </a:prstGeom>
            <a:solidFill>
              <a:schemeClr val="bg1">
                <a:lumMod val="75000"/>
              </a:schemeClr>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733800" y="1752600"/>
              <a:ext cx="1511761" cy="646331"/>
            </a:xfrm>
            <a:prstGeom prst="rect">
              <a:avLst/>
            </a:prstGeom>
            <a:noFill/>
          </p:spPr>
          <p:txBody>
            <a:bodyPr wrap="none" lIns="91440" tIns="45720" rIns="91440" bIns="45720">
              <a:prstTxWarp prst="textDoubleWave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dirty="0" smtClean="0">
                  <a:ln w="11430"/>
                  <a:solidFill>
                    <a:srgbClr val="C00000"/>
                  </a:solidFill>
                  <a:effectLst>
                    <a:outerShdw blurRad="50800" dist="39000" dir="5460000" algn="tl">
                      <a:srgbClr val="000000">
                        <a:alpha val="38000"/>
                      </a:srgbClr>
                    </a:outerShdw>
                  </a:effectLst>
                </a:rPr>
                <a:t>Тромбоциты</a:t>
              </a:r>
            </a:p>
            <a:p>
              <a:pPr algn="ctr"/>
              <a:r>
                <a:rPr lang="ru-RU" b="1" cap="none" spc="0" dirty="0" smtClean="0">
                  <a:ln w="11430"/>
                  <a:solidFill>
                    <a:srgbClr val="C00000"/>
                  </a:solidFill>
                  <a:effectLst>
                    <a:outerShdw blurRad="50800" dist="39000" dir="5460000" algn="tl">
                      <a:srgbClr val="000000">
                        <a:alpha val="38000"/>
                      </a:srgbClr>
                    </a:outerShdw>
                  </a:effectLst>
                </a:rPr>
                <a:t>разрушаются</a:t>
              </a:r>
              <a:endParaRPr lang="ru-RU" b="1" cap="none" spc="0" dirty="0">
                <a:ln w="11430"/>
                <a:solidFill>
                  <a:srgbClr val="C00000"/>
                </a:solidFill>
                <a:effectLst>
                  <a:outerShdw blurRad="50800" dist="39000" dir="5460000" algn="tl">
                    <a:srgbClr val="000000">
                      <a:alpha val="38000"/>
                    </a:srgbClr>
                  </a:outerShdw>
                </a:effectLst>
              </a:endParaRPr>
            </a:p>
          </p:txBody>
        </p:sp>
      </p:grpSp>
      <p:grpSp>
        <p:nvGrpSpPr>
          <p:cNvPr id="40" name="Группа 39"/>
          <p:cNvGrpSpPr/>
          <p:nvPr/>
        </p:nvGrpSpPr>
        <p:grpSpPr>
          <a:xfrm>
            <a:off x="2779774" y="2616759"/>
            <a:ext cx="1829829" cy="463886"/>
            <a:chOff x="2779774" y="2616759"/>
            <a:chExt cx="1829829" cy="463886"/>
          </a:xfrm>
        </p:grpSpPr>
        <p:sp>
          <p:nvSpPr>
            <p:cNvPr id="14" name="Выгнутая вправо стрелка 13"/>
            <p:cNvSpPr/>
            <p:nvPr/>
          </p:nvSpPr>
          <p:spPr>
            <a:xfrm rot="4319880">
              <a:off x="3471377" y="1942419"/>
              <a:ext cx="446623" cy="182982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5" name="TextBox 14"/>
            <p:cNvSpPr txBox="1"/>
            <p:nvPr/>
          </p:nvSpPr>
          <p:spPr>
            <a:xfrm rot="20524570">
              <a:off x="3000841" y="2616759"/>
              <a:ext cx="1219200" cy="381000"/>
            </a:xfrm>
            <a:prstGeom prst="rect">
              <a:avLst/>
            </a:prstGeom>
            <a:noFill/>
          </p:spPr>
          <p:txBody>
            <a:bodyPr wrap="square" rtlCol="0">
              <a:prstTxWarp prst="textWave2">
                <a:avLst/>
              </a:prstTxWarp>
              <a:spAutoFit/>
            </a:bodyPr>
            <a:lstStyle/>
            <a:p>
              <a:r>
                <a:rPr lang="ru-RU" b="1" dirty="0" smtClean="0">
                  <a:solidFill>
                    <a:schemeClr val="bg1">
                      <a:lumMod val="95000"/>
                    </a:schemeClr>
                  </a:solidFill>
                  <a:effectLst>
                    <a:outerShdw blurRad="38100" dist="38100" dir="2700000" algn="tl">
                      <a:srgbClr val="000000">
                        <a:alpha val="43137"/>
                      </a:srgbClr>
                    </a:outerShdw>
                  </a:effectLst>
                </a:rPr>
                <a:t>Образуют</a:t>
              </a:r>
              <a:endParaRPr lang="ru-RU" b="1" dirty="0">
                <a:solidFill>
                  <a:schemeClr val="bg1">
                    <a:lumMod val="95000"/>
                  </a:schemeClr>
                </a:solidFill>
                <a:effectLst>
                  <a:outerShdw blurRad="38100" dist="38100" dir="2700000" algn="tl">
                    <a:srgbClr val="000000">
                      <a:alpha val="43137"/>
                    </a:srgbClr>
                  </a:outerShdw>
                </a:effectLst>
              </a:endParaRPr>
            </a:p>
          </p:txBody>
        </p:sp>
      </p:grpSp>
      <p:grpSp>
        <p:nvGrpSpPr>
          <p:cNvPr id="34" name="Группа 33"/>
          <p:cNvGrpSpPr/>
          <p:nvPr/>
        </p:nvGrpSpPr>
        <p:grpSpPr>
          <a:xfrm>
            <a:off x="533400" y="2362200"/>
            <a:ext cx="2362200" cy="990600"/>
            <a:chOff x="533400" y="2362200"/>
            <a:chExt cx="2362200" cy="990600"/>
          </a:xfrm>
        </p:grpSpPr>
        <p:sp>
          <p:nvSpPr>
            <p:cNvPr id="9" name="Скругленный прямоугольник 8"/>
            <p:cNvSpPr/>
            <p:nvPr/>
          </p:nvSpPr>
          <p:spPr>
            <a:xfrm>
              <a:off x="533400" y="2362200"/>
              <a:ext cx="2362200" cy="990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762000" y="2362200"/>
              <a:ext cx="174502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cap="none" spc="0" dirty="0" err="1" smtClean="0">
                  <a:ln w="11430"/>
                  <a:solidFill>
                    <a:srgbClr val="C00000"/>
                  </a:solidFill>
                  <a:effectLst>
                    <a:outerShdw blurRad="50800" dist="39000" dir="5460000" algn="tl">
                      <a:srgbClr val="000000">
                        <a:alpha val="38000"/>
                      </a:srgbClr>
                    </a:outerShdw>
                  </a:effectLst>
                </a:rPr>
                <a:t>Тромбопластин</a:t>
              </a:r>
              <a:endParaRPr lang="ru-RU" b="1" cap="none" spc="0" dirty="0" smtClean="0">
                <a:ln w="11430"/>
                <a:solidFill>
                  <a:srgbClr val="C00000"/>
                </a:solidFill>
                <a:effectLst>
                  <a:outerShdw blurRad="50800" dist="39000" dir="5460000" algn="tl">
                    <a:srgbClr val="000000">
                      <a:alpha val="38000"/>
                    </a:srgbClr>
                  </a:outerShdw>
                </a:effectLst>
              </a:endParaRPr>
            </a:p>
            <a:p>
              <a:pPr algn="ctr"/>
              <a:r>
                <a:rPr lang="ru-RU" b="1" dirty="0" smtClean="0">
                  <a:ln w="11430"/>
                  <a:solidFill>
                    <a:srgbClr val="C00000"/>
                  </a:solidFill>
                  <a:effectLst>
                    <a:outerShdw blurRad="50800" dist="39000" dir="5460000" algn="tl">
                      <a:srgbClr val="000000">
                        <a:alpha val="38000"/>
                      </a:srgbClr>
                    </a:outerShdw>
                  </a:effectLst>
                </a:rPr>
                <a:t>(в присутствии</a:t>
              </a:r>
            </a:p>
            <a:p>
              <a:pPr algn="ctr"/>
              <a:r>
                <a:rPr lang="ru-RU" b="1" dirty="0" smtClean="0">
                  <a:ln w="11430"/>
                  <a:solidFill>
                    <a:srgbClr val="C00000"/>
                  </a:solidFill>
                  <a:effectLst>
                    <a:outerShdw blurRad="50800" dist="39000" dir="5460000" algn="tl">
                      <a:srgbClr val="000000">
                        <a:alpha val="38000"/>
                      </a:srgbClr>
                    </a:outerShdw>
                  </a:effectLst>
                </a:rPr>
                <a:t>с</a:t>
              </a:r>
              <a:r>
                <a:rPr lang="ru-RU" b="1" cap="none" spc="0" dirty="0" smtClean="0">
                  <a:ln w="11430"/>
                  <a:solidFill>
                    <a:srgbClr val="C00000"/>
                  </a:solidFill>
                  <a:effectLst>
                    <a:outerShdw blurRad="50800" dist="39000" dir="5460000" algn="tl">
                      <a:srgbClr val="000000">
                        <a:alpha val="38000"/>
                      </a:srgbClr>
                    </a:outerShdw>
                  </a:effectLst>
                </a:rPr>
                <a:t>олей </a:t>
              </a:r>
              <a:r>
                <a:rPr lang="ru-RU" b="1" cap="none" spc="0" dirty="0" err="1" smtClean="0">
                  <a:ln w="11430"/>
                  <a:solidFill>
                    <a:srgbClr val="C00000"/>
                  </a:solidFill>
                  <a:effectLst>
                    <a:outerShdw blurRad="50800" dist="39000" dir="5460000" algn="tl">
                      <a:srgbClr val="000000">
                        <a:alpha val="38000"/>
                      </a:srgbClr>
                    </a:outerShdw>
                  </a:effectLst>
                </a:rPr>
                <a:t>Са</a:t>
              </a:r>
              <a:r>
                <a:rPr lang="ru-RU" b="1" cap="none" spc="0" dirty="0" smtClean="0">
                  <a:ln w="11430"/>
                  <a:solidFill>
                    <a:srgbClr val="C00000"/>
                  </a:solidFill>
                  <a:effectLst>
                    <a:outerShdw blurRad="50800" dist="39000" dir="5460000" algn="tl">
                      <a:srgbClr val="000000">
                        <a:alpha val="38000"/>
                      </a:srgbClr>
                    </a:outerShdw>
                  </a:effectLst>
                </a:rPr>
                <a:t>)</a:t>
              </a:r>
              <a:endParaRPr lang="ru-RU" b="1" cap="none" spc="0" dirty="0">
                <a:ln w="11430"/>
                <a:solidFill>
                  <a:srgbClr val="C00000"/>
                </a:solidFill>
                <a:effectLst>
                  <a:outerShdw blurRad="50800" dist="39000" dir="5460000" algn="tl">
                    <a:srgbClr val="000000">
                      <a:alpha val="38000"/>
                    </a:srgbClr>
                  </a:outerShdw>
                </a:effectLst>
              </a:endParaRPr>
            </a:p>
          </p:txBody>
        </p:sp>
      </p:grpSp>
      <p:grpSp>
        <p:nvGrpSpPr>
          <p:cNvPr id="42" name="Группа 41"/>
          <p:cNvGrpSpPr/>
          <p:nvPr/>
        </p:nvGrpSpPr>
        <p:grpSpPr>
          <a:xfrm>
            <a:off x="2133600" y="3200400"/>
            <a:ext cx="4267200" cy="609600"/>
            <a:chOff x="2133600" y="3200400"/>
            <a:chExt cx="4267200" cy="609600"/>
          </a:xfrm>
        </p:grpSpPr>
        <p:sp>
          <p:nvSpPr>
            <p:cNvPr id="17" name="Выгнутая вниз стрелка 16"/>
            <p:cNvSpPr/>
            <p:nvPr/>
          </p:nvSpPr>
          <p:spPr>
            <a:xfrm>
              <a:off x="2133600" y="3200400"/>
              <a:ext cx="4267200" cy="6096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Прямоугольник 17"/>
            <p:cNvSpPr/>
            <p:nvPr/>
          </p:nvSpPr>
          <p:spPr>
            <a:xfrm>
              <a:off x="3886200" y="3200400"/>
              <a:ext cx="1612364" cy="461665"/>
            </a:xfrm>
            <a:prstGeom prst="rect">
              <a:avLst/>
            </a:prstGeom>
            <a:noFill/>
          </p:spPr>
          <p:txBody>
            <a:bodyPr wrap="none" lIns="91440" tIns="45720" rIns="91440" bIns="45720">
              <a:prstTxWarp prst="textCurve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b="1" dirty="0" smtClean="0">
                  <a:ln w="11430"/>
                  <a:solidFill>
                    <a:schemeClr val="bg1"/>
                  </a:solidFill>
                  <a:effectLst>
                    <a:outerShdw blurRad="50800" dist="39000" dir="5460000" algn="tl">
                      <a:srgbClr val="000000">
                        <a:alpha val="38000"/>
                      </a:srgbClr>
                    </a:outerShdw>
                  </a:effectLst>
                </a:rPr>
                <a:t>Действует</a:t>
              </a:r>
              <a:endParaRPr lang="ru-RU" sz="2400" b="1" cap="none" spc="0" dirty="0">
                <a:ln w="11430"/>
                <a:solidFill>
                  <a:schemeClr val="bg1"/>
                </a:solidFill>
                <a:effectLst>
                  <a:outerShdw blurRad="50800" dist="39000" dir="5460000" algn="tl">
                    <a:srgbClr val="000000">
                      <a:alpha val="38000"/>
                    </a:srgbClr>
                  </a:outerShdw>
                </a:effectLst>
              </a:endParaRPr>
            </a:p>
          </p:txBody>
        </p:sp>
      </p:grpSp>
      <p:pic>
        <p:nvPicPr>
          <p:cNvPr id="20" name="Рисунок 19" descr="1367553.jpg"/>
          <p:cNvPicPr>
            <a:picLocks noChangeAspect="1"/>
          </p:cNvPicPr>
          <p:nvPr/>
        </p:nvPicPr>
        <p:blipFill>
          <a:blip r:embed="rId3" cstate="print">
            <a:clrChange>
              <a:clrFrom>
                <a:srgbClr val="1C1713"/>
              </a:clrFrom>
              <a:clrTo>
                <a:srgbClr val="1C1713">
                  <a:alpha val="0"/>
                </a:srgbClr>
              </a:clrTo>
            </a:clrChange>
          </a:blip>
          <a:stretch>
            <a:fillRect/>
          </a:stretch>
        </p:blipFill>
        <p:spPr>
          <a:xfrm rot="19677513">
            <a:off x="3564858" y="458904"/>
            <a:ext cx="1106489" cy="829867"/>
          </a:xfrm>
          <a:prstGeom prst="rect">
            <a:avLst/>
          </a:prstGeom>
        </p:spPr>
      </p:pic>
      <p:grpSp>
        <p:nvGrpSpPr>
          <p:cNvPr id="33" name="Группа 32"/>
          <p:cNvGrpSpPr/>
          <p:nvPr/>
        </p:nvGrpSpPr>
        <p:grpSpPr>
          <a:xfrm>
            <a:off x="5791200" y="2209800"/>
            <a:ext cx="2590800" cy="990600"/>
            <a:chOff x="5791200" y="2209800"/>
            <a:chExt cx="2590800" cy="990600"/>
          </a:xfrm>
        </p:grpSpPr>
        <p:sp>
          <p:nvSpPr>
            <p:cNvPr id="11" name="Скругленный прямоугольник 10"/>
            <p:cNvSpPr/>
            <p:nvPr/>
          </p:nvSpPr>
          <p:spPr>
            <a:xfrm>
              <a:off x="5791200" y="2209800"/>
              <a:ext cx="2514600" cy="9906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5943600" y="2209800"/>
              <a:ext cx="2438400" cy="923330"/>
            </a:xfrm>
            <a:prstGeom prst="rect">
              <a:avLst/>
            </a:prstGeom>
            <a:noFill/>
          </p:spPr>
          <p:txBody>
            <a:bodyPr wrap="square" rtlCol="0">
              <a:spAutoFit/>
            </a:bodyPr>
            <a:lstStyle/>
            <a:p>
              <a:r>
                <a:rPr lang="ru-RU" b="1" dirty="0" smtClean="0">
                  <a:solidFill>
                    <a:srgbClr val="C00000"/>
                  </a:solidFill>
                  <a:effectLst>
                    <a:outerShdw blurRad="38100" dist="38100" dir="2700000" algn="tl">
                      <a:srgbClr val="000000">
                        <a:alpha val="43137"/>
                      </a:srgbClr>
                    </a:outerShdw>
                  </a:effectLst>
                </a:rPr>
                <a:t>        Протромбин</a:t>
              </a:r>
            </a:p>
            <a:p>
              <a:r>
                <a:rPr lang="ru-RU" b="1" dirty="0" smtClean="0">
                  <a:solidFill>
                    <a:srgbClr val="C00000"/>
                  </a:solidFill>
                  <a:effectLst>
                    <a:outerShdw blurRad="38100" dist="38100" dir="2700000" algn="tl">
                      <a:srgbClr val="000000">
                        <a:alpha val="43137"/>
                      </a:srgbClr>
                    </a:outerShdw>
                  </a:effectLst>
                </a:rPr>
                <a:t>(неактивная форма     фермента)</a:t>
              </a:r>
              <a:endParaRPr lang="ru-RU" b="1" dirty="0">
                <a:solidFill>
                  <a:srgbClr val="C00000"/>
                </a:solidFill>
                <a:effectLst>
                  <a:outerShdw blurRad="38100" dist="38100" dir="2700000" algn="tl">
                    <a:srgbClr val="000000">
                      <a:alpha val="43137"/>
                    </a:srgbClr>
                  </a:outerShdw>
                </a:effectLst>
              </a:endParaRPr>
            </a:p>
          </p:txBody>
        </p:sp>
      </p:grpSp>
      <p:grpSp>
        <p:nvGrpSpPr>
          <p:cNvPr id="44" name="Группа 43"/>
          <p:cNvGrpSpPr/>
          <p:nvPr/>
        </p:nvGrpSpPr>
        <p:grpSpPr>
          <a:xfrm>
            <a:off x="533400" y="4114800"/>
            <a:ext cx="2362200" cy="1066800"/>
            <a:chOff x="533400" y="4114800"/>
            <a:chExt cx="2362200" cy="1066800"/>
          </a:xfrm>
        </p:grpSpPr>
        <p:sp>
          <p:nvSpPr>
            <p:cNvPr id="10" name="Скругленный прямоугольник 9"/>
            <p:cNvSpPr/>
            <p:nvPr/>
          </p:nvSpPr>
          <p:spPr>
            <a:xfrm>
              <a:off x="533400" y="4114800"/>
              <a:ext cx="2362200" cy="10668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TextBox 20"/>
            <p:cNvSpPr txBox="1"/>
            <p:nvPr/>
          </p:nvSpPr>
          <p:spPr>
            <a:xfrm>
              <a:off x="685800" y="4191000"/>
              <a:ext cx="2133600" cy="923330"/>
            </a:xfrm>
            <a:prstGeom prst="rect">
              <a:avLst/>
            </a:prstGeom>
            <a:noFill/>
          </p:spPr>
          <p:txBody>
            <a:bodyPr wrap="square" rtlCol="0">
              <a:spAutoFit/>
            </a:bodyPr>
            <a:lstStyle/>
            <a:p>
              <a:r>
                <a:rPr lang="ru-RU" b="1" dirty="0" smtClean="0">
                  <a:solidFill>
                    <a:srgbClr val="C00000"/>
                  </a:solidFill>
                  <a:effectLst>
                    <a:outerShdw blurRad="38100" dist="38100" dir="2700000" algn="tl">
                      <a:srgbClr val="000000">
                        <a:alpha val="43137"/>
                      </a:srgbClr>
                    </a:outerShdw>
                  </a:effectLst>
                </a:rPr>
                <a:t>        Тромбин</a:t>
              </a:r>
            </a:p>
            <a:p>
              <a:r>
                <a:rPr lang="ru-RU" b="1" dirty="0" smtClean="0">
                  <a:solidFill>
                    <a:srgbClr val="C00000"/>
                  </a:solidFill>
                  <a:effectLst>
                    <a:outerShdw blurRad="38100" dist="38100" dir="2700000" algn="tl">
                      <a:srgbClr val="000000">
                        <a:alpha val="43137"/>
                      </a:srgbClr>
                    </a:outerShdw>
                  </a:effectLst>
                </a:rPr>
                <a:t>(активная форма</a:t>
              </a:r>
            </a:p>
            <a:p>
              <a:r>
                <a:rPr lang="ru-RU" b="1" dirty="0" smtClean="0">
                  <a:solidFill>
                    <a:srgbClr val="C00000"/>
                  </a:solidFill>
                  <a:effectLst>
                    <a:outerShdw blurRad="38100" dist="38100" dir="2700000" algn="tl">
                      <a:srgbClr val="000000">
                        <a:alpha val="43137"/>
                      </a:srgbClr>
                    </a:outerShdw>
                  </a:effectLst>
                </a:rPr>
                <a:t>       фермента)</a:t>
              </a:r>
              <a:endParaRPr lang="ru-RU" b="1" dirty="0">
                <a:solidFill>
                  <a:srgbClr val="C00000"/>
                </a:solidFill>
                <a:effectLst>
                  <a:outerShdw blurRad="38100" dist="38100" dir="2700000" algn="tl">
                    <a:srgbClr val="000000">
                      <a:alpha val="43137"/>
                    </a:srgbClr>
                  </a:outerShdw>
                </a:effectLst>
              </a:endParaRPr>
            </a:p>
          </p:txBody>
        </p:sp>
      </p:grpSp>
      <p:grpSp>
        <p:nvGrpSpPr>
          <p:cNvPr id="36" name="Группа 35"/>
          <p:cNvGrpSpPr/>
          <p:nvPr/>
        </p:nvGrpSpPr>
        <p:grpSpPr>
          <a:xfrm>
            <a:off x="533400" y="5334000"/>
            <a:ext cx="2438400" cy="1295400"/>
            <a:chOff x="609600" y="5562600"/>
            <a:chExt cx="2438400" cy="1295400"/>
          </a:xfrm>
        </p:grpSpPr>
        <p:sp>
          <p:nvSpPr>
            <p:cNvPr id="12" name="Скругленный прямоугольник 11"/>
            <p:cNvSpPr/>
            <p:nvPr/>
          </p:nvSpPr>
          <p:spPr>
            <a:xfrm>
              <a:off x="609600" y="5562600"/>
              <a:ext cx="2438400" cy="10668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TextBox 22"/>
            <p:cNvSpPr txBox="1"/>
            <p:nvPr/>
          </p:nvSpPr>
          <p:spPr>
            <a:xfrm>
              <a:off x="762000" y="5657671"/>
              <a:ext cx="1905000" cy="1200329"/>
            </a:xfrm>
            <a:prstGeom prst="rect">
              <a:avLst/>
            </a:prstGeom>
            <a:noFill/>
          </p:spPr>
          <p:txBody>
            <a:bodyPr wrap="square" rtlCol="0">
              <a:spAutoFit/>
            </a:bodyPr>
            <a:lstStyle/>
            <a:p>
              <a:r>
                <a:rPr lang="ru-RU" b="1" dirty="0" smtClean="0">
                  <a:solidFill>
                    <a:srgbClr val="C00000"/>
                  </a:solidFill>
                  <a:effectLst>
                    <a:outerShdw blurRad="38100" dist="38100" dir="2700000" algn="tl">
                      <a:srgbClr val="000000">
                        <a:alpha val="43137"/>
                      </a:srgbClr>
                    </a:outerShdw>
                  </a:effectLst>
                </a:rPr>
                <a:t>           Фибрин</a:t>
              </a:r>
            </a:p>
            <a:p>
              <a:r>
                <a:rPr lang="ru-RU" b="1" i="1" dirty="0" smtClean="0">
                  <a:solidFill>
                    <a:srgbClr val="C00000"/>
                  </a:solidFill>
                  <a:effectLst>
                    <a:outerShdw blurRad="38100" dist="38100" dir="2700000" algn="tl">
                      <a:srgbClr val="000000">
                        <a:alpha val="43137"/>
                      </a:srgbClr>
                    </a:outerShdw>
                  </a:effectLst>
                </a:rPr>
                <a:t>Нерастворимый</a:t>
              </a:r>
            </a:p>
            <a:p>
              <a:r>
                <a:rPr lang="ru-RU" b="1" i="1" dirty="0" smtClean="0">
                  <a:solidFill>
                    <a:srgbClr val="C00000"/>
                  </a:solidFill>
                  <a:effectLst>
                    <a:outerShdw blurRad="38100" dist="38100" dir="2700000" algn="tl">
                      <a:srgbClr val="000000">
                        <a:alpha val="43137"/>
                      </a:srgbClr>
                    </a:outerShdw>
                  </a:effectLst>
                </a:rPr>
                <a:t>            белок</a:t>
              </a:r>
            </a:p>
            <a:p>
              <a:endParaRPr lang="ru-RU" b="1" i="1" dirty="0">
                <a:solidFill>
                  <a:srgbClr val="C00000"/>
                </a:solidFill>
                <a:effectLst>
                  <a:outerShdw blurRad="38100" dist="38100" dir="2700000" algn="tl">
                    <a:srgbClr val="000000">
                      <a:alpha val="43137"/>
                    </a:srgbClr>
                  </a:outerShdw>
                </a:effectLst>
              </a:endParaRPr>
            </a:p>
          </p:txBody>
        </p:sp>
      </p:grpSp>
      <p:grpSp>
        <p:nvGrpSpPr>
          <p:cNvPr id="46" name="Группа 45"/>
          <p:cNvGrpSpPr/>
          <p:nvPr/>
        </p:nvGrpSpPr>
        <p:grpSpPr>
          <a:xfrm>
            <a:off x="5791200" y="3886200"/>
            <a:ext cx="2743200" cy="923331"/>
            <a:chOff x="5791200" y="3886200"/>
            <a:chExt cx="2743200" cy="923331"/>
          </a:xfrm>
        </p:grpSpPr>
        <p:sp>
          <p:nvSpPr>
            <p:cNvPr id="13" name="Скругленный прямоугольник 12"/>
            <p:cNvSpPr/>
            <p:nvPr/>
          </p:nvSpPr>
          <p:spPr>
            <a:xfrm>
              <a:off x="5791200" y="3886200"/>
              <a:ext cx="2743200" cy="838200"/>
            </a:xfrm>
            <a:prstGeom prst="round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TextBox 28"/>
            <p:cNvSpPr txBox="1"/>
            <p:nvPr/>
          </p:nvSpPr>
          <p:spPr>
            <a:xfrm>
              <a:off x="5943600" y="3886201"/>
              <a:ext cx="2362200" cy="923330"/>
            </a:xfrm>
            <a:prstGeom prst="rect">
              <a:avLst/>
            </a:prstGeom>
            <a:noFill/>
          </p:spPr>
          <p:txBody>
            <a:bodyPr wrap="square" rtlCol="0">
              <a:spAutoFit/>
            </a:bodyPr>
            <a:lstStyle/>
            <a:p>
              <a:r>
                <a:rPr lang="ru-RU" b="1" dirty="0" smtClean="0">
                  <a:solidFill>
                    <a:srgbClr val="C00000"/>
                  </a:solidFill>
                  <a:effectLst>
                    <a:outerShdw blurRad="38100" dist="38100" dir="2700000" algn="tl">
                      <a:srgbClr val="000000">
                        <a:alpha val="43137"/>
                      </a:srgbClr>
                    </a:outerShdw>
                  </a:effectLst>
                </a:rPr>
                <a:t>Фибриноген -</a:t>
              </a:r>
            </a:p>
            <a:p>
              <a:r>
                <a:rPr lang="ru-RU" b="1" dirty="0" smtClean="0">
                  <a:solidFill>
                    <a:srgbClr val="C00000"/>
                  </a:solidFill>
                  <a:effectLst>
                    <a:outerShdw blurRad="38100" dist="38100" dir="2700000" algn="tl">
                      <a:srgbClr val="000000">
                        <a:alpha val="43137"/>
                      </a:srgbClr>
                    </a:outerShdw>
                  </a:effectLst>
                </a:rPr>
                <a:t>растворимый белок                       </a:t>
              </a:r>
            </a:p>
            <a:p>
              <a:r>
                <a:rPr lang="ru-RU" b="1" dirty="0" smtClean="0">
                  <a:solidFill>
                    <a:srgbClr val="C00000"/>
                  </a:solidFill>
                  <a:effectLst>
                    <a:outerShdw blurRad="38100" dist="38100" dir="2700000" algn="tl">
                      <a:srgbClr val="000000">
                        <a:alpha val="43137"/>
                      </a:srgbClr>
                    </a:outerShdw>
                  </a:effectLst>
                </a:rPr>
                <a:t>            </a:t>
              </a:r>
              <a:endParaRPr lang="ru-RU" b="1" dirty="0">
                <a:solidFill>
                  <a:srgbClr val="C00000"/>
                </a:solidFill>
                <a:effectLst>
                  <a:outerShdw blurRad="38100" dist="38100" dir="2700000" algn="tl">
                    <a:srgbClr val="000000">
                      <a:alpha val="43137"/>
                    </a:srgbClr>
                  </a:outerShdw>
                </a:effectLst>
              </a:endParaRPr>
            </a:p>
          </p:txBody>
        </p:sp>
      </p:grpSp>
      <p:grpSp>
        <p:nvGrpSpPr>
          <p:cNvPr id="43" name="Группа 42"/>
          <p:cNvGrpSpPr/>
          <p:nvPr/>
        </p:nvGrpSpPr>
        <p:grpSpPr>
          <a:xfrm>
            <a:off x="2626282" y="3861657"/>
            <a:ext cx="4406224" cy="613758"/>
            <a:chOff x="2626282" y="3861657"/>
            <a:chExt cx="4406224" cy="613758"/>
          </a:xfrm>
        </p:grpSpPr>
        <p:sp>
          <p:nvSpPr>
            <p:cNvPr id="31" name="Выгнутая вправо стрелка 30"/>
            <p:cNvSpPr/>
            <p:nvPr/>
          </p:nvSpPr>
          <p:spPr>
            <a:xfrm rot="4256412">
              <a:off x="4522515" y="1965424"/>
              <a:ext cx="613758" cy="440622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5" name="Прямоугольник 34"/>
            <p:cNvSpPr/>
            <p:nvPr/>
          </p:nvSpPr>
          <p:spPr>
            <a:xfrm rot="20716145">
              <a:off x="3451602" y="3929233"/>
              <a:ext cx="2196179" cy="461665"/>
            </a:xfrm>
            <a:prstGeom prst="rect">
              <a:avLst/>
            </a:prstGeom>
            <a:noFill/>
          </p:spPr>
          <p:txBody>
            <a:bodyPr wrap="none" lIns="91440" tIns="45720" rIns="91440" bIns="45720">
              <a:prstTxWarp prst="textCurve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b="1" dirty="0" smtClean="0">
                  <a:ln w="11430"/>
                  <a:solidFill>
                    <a:schemeClr val="bg1"/>
                  </a:solidFill>
                  <a:effectLst>
                    <a:outerShdw blurRad="50800" dist="39000" dir="5460000" algn="tl">
                      <a:srgbClr val="000000">
                        <a:alpha val="38000"/>
                      </a:srgbClr>
                    </a:outerShdw>
                  </a:effectLst>
                </a:rPr>
                <a:t>Превращаются</a:t>
              </a:r>
              <a:endParaRPr lang="ru-RU" sz="2400" b="1" cap="none" spc="0" dirty="0">
                <a:ln w="11430"/>
                <a:solidFill>
                  <a:schemeClr val="bg1"/>
                </a:solidFill>
                <a:effectLst>
                  <a:outerShdw blurRad="50800" dist="39000" dir="5460000" algn="tl">
                    <a:srgbClr val="000000">
                      <a:alpha val="38000"/>
                    </a:srgbClr>
                  </a:outerShdw>
                </a:effectLst>
              </a:endParaRPr>
            </a:p>
          </p:txBody>
        </p:sp>
      </p:grpSp>
      <p:grpSp>
        <p:nvGrpSpPr>
          <p:cNvPr id="45" name="Группа 44"/>
          <p:cNvGrpSpPr/>
          <p:nvPr/>
        </p:nvGrpSpPr>
        <p:grpSpPr>
          <a:xfrm>
            <a:off x="2895600" y="4572000"/>
            <a:ext cx="3733800" cy="609600"/>
            <a:chOff x="2895600" y="4572000"/>
            <a:chExt cx="3733800" cy="609600"/>
          </a:xfrm>
        </p:grpSpPr>
        <p:sp>
          <p:nvSpPr>
            <p:cNvPr id="30" name="Выгнутая вниз стрелка 29"/>
            <p:cNvSpPr/>
            <p:nvPr/>
          </p:nvSpPr>
          <p:spPr>
            <a:xfrm>
              <a:off x="2895600" y="4572000"/>
              <a:ext cx="3733800" cy="6096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7" name="Прямоугольник 36"/>
            <p:cNvSpPr/>
            <p:nvPr/>
          </p:nvSpPr>
          <p:spPr>
            <a:xfrm>
              <a:off x="4191000" y="4724400"/>
              <a:ext cx="1307922" cy="400110"/>
            </a:xfrm>
            <a:prstGeom prst="rect">
              <a:avLst/>
            </a:prstGeom>
            <a:noFill/>
          </p:spPr>
          <p:txBody>
            <a:bodyPr wrap="none" lIns="91440" tIns="45720" rIns="91440" bIns="45720">
              <a:prstTxWarp prst="textCurve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solidFill>
                    <a:schemeClr val="bg1"/>
                  </a:solidFill>
                  <a:effectLst>
                    <a:outerShdw blurRad="50800" dist="39000" dir="5460000" algn="tl">
                      <a:srgbClr val="000000">
                        <a:alpha val="38000"/>
                      </a:srgbClr>
                    </a:outerShdw>
                  </a:effectLst>
                </a:rPr>
                <a:t>Действует</a:t>
              </a:r>
              <a:endParaRPr lang="ru-RU" sz="2000" b="1" cap="none" spc="0" dirty="0">
                <a:ln w="11430"/>
                <a:solidFill>
                  <a:schemeClr val="bg1"/>
                </a:solidFill>
                <a:effectLst>
                  <a:outerShdw blurRad="50800" dist="39000" dir="5460000" algn="tl">
                    <a:srgbClr val="000000">
                      <a:alpha val="38000"/>
                    </a:srgbClr>
                  </a:outerShdw>
                </a:effectLst>
              </a:endParaRPr>
            </a:p>
          </p:txBody>
        </p:sp>
      </p:grpSp>
      <p:grpSp>
        <p:nvGrpSpPr>
          <p:cNvPr id="47" name="Группа 46"/>
          <p:cNvGrpSpPr/>
          <p:nvPr/>
        </p:nvGrpSpPr>
        <p:grpSpPr>
          <a:xfrm>
            <a:off x="2730909" y="5246157"/>
            <a:ext cx="4294186" cy="622002"/>
            <a:chOff x="2730909" y="5246157"/>
            <a:chExt cx="4294186" cy="622002"/>
          </a:xfrm>
        </p:grpSpPr>
        <p:sp>
          <p:nvSpPr>
            <p:cNvPr id="32" name="Выгнутая вправо стрелка 31"/>
            <p:cNvSpPr/>
            <p:nvPr/>
          </p:nvSpPr>
          <p:spPr>
            <a:xfrm rot="4410723">
              <a:off x="4600335" y="3376731"/>
              <a:ext cx="555333" cy="429418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8" name="Прямоугольник 37"/>
            <p:cNvSpPr/>
            <p:nvPr/>
          </p:nvSpPr>
          <p:spPr>
            <a:xfrm rot="20846650">
              <a:off x="3149034" y="5406494"/>
              <a:ext cx="2119811" cy="461665"/>
            </a:xfrm>
            <a:prstGeom prst="rect">
              <a:avLst/>
            </a:prstGeom>
            <a:noFill/>
          </p:spPr>
          <p:txBody>
            <a:bodyPr wrap="none" lIns="91440" tIns="45720" rIns="91440" bIns="45720">
              <a:prstTxWarp prst="textCurve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b="1" dirty="0" smtClean="0">
                  <a:ln w="11430"/>
                  <a:solidFill>
                    <a:schemeClr val="bg1"/>
                  </a:solidFill>
                  <a:effectLst>
                    <a:outerShdw blurRad="50800" dist="39000" dir="5460000" algn="tl">
                      <a:srgbClr val="000000">
                        <a:alpha val="38000"/>
                      </a:srgbClr>
                    </a:outerShdw>
                  </a:effectLst>
                </a:rPr>
                <a:t>Превращается</a:t>
              </a:r>
              <a:endParaRPr lang="ru-RU" sz="2400" b="1" cap="none" spc="0" dirty="0">
                <a:ln w="11430"/>
                <a:solidFill>
                  <a:schemeClr val="bg1"/>
                </a:solidFill>
                <a:effectLst>
                  <a:outerShdw blurRad="50800" dist="39000" dir="5460000" algn="tl">
                    <a:srgbClr val="000000">
                      <a:alpha val="38000"/>
                    </a:srgbClr>
                  </a:outerShdw>
                </a:effectLst>
              </a:endParaRPr>
            </a:p>
          </p:txBody>
        </p:sp>
      </p:grpSp>
      <p:sp>
        <p:nvSpPr>
          <p:cNvPr id="39" name="Стрелка вправо 38"/>
          <p:cNvSpPr/>
          <p:nvPr/>
        </p:nvSpPr>
        <p:spPr>
          <a:xfrm>
            <a:off x="2971800" y="6172200"/>
            <a:ext cx="2438400" cy="228600"/>
          </a:xfrm>
          <a:prstGeom prst="rightArrow">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path path="circle">
              <a:fillToRect l="50000" t="50000" r="50000" b="50000"/>
            </a:path>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2" name="Группа 51"/>
          <p:cNvGrpSpPr/>
          <p:nvPr/>
        </p:nvGrpSpPr>
        <p:grpSpPr>
          <a:xfrm>
            <a:off x="5181600" y="5029200"/>
            <a:ext cx="2667000" cy="1828800"/>
            <a:chOff x="5181600" y="5029200"/>
            <a:chExt cx="2667000" cy="1828800"/>
          </a:xfrm>
        </p:grpSpPr>
        <p:pic>
          <p:nvPicPr>
            <p:cNvPr id="51" name="Picture 2"/>
            <p:cNvPicPr>
              <a:picLocks noChangeAspect="1" noChangeArrowheads="1"/>
            </p:cNvPicPr>
            <p:nvPr/>
          </p:nvPicPr>
          <p:blipFill>
            <a:blip r:embed="rId4" cstate="print"/>
            <a:srcRect/>
            <a:stretch>
              <a:fillRect/>
            </a:stretch>
          </p:blipFill>
          <p:spPr bwMode="auto">
            <a:xfrm>
              <a:off x="5181600" y="5029200"/>
              <a:ext cx="2667000" cy="1828800"/>
            </a:xfrm>
            <a:prstGeom prst="ellipse">
              <a:avLst/>
            </a:prstGeom>
            <a:ln>
              <a:noFill/>
            </a:ln>
            <a:effectLst>
              <a:softEdge rad="112500"/>
            </a:effectLst>
          </p:spPr>
        </p:pic>
        <p:sp>
          <p:nvSpPr>
            <p:cNvPr id="28" name="Прямоугольник 27"/>
            <p:cNvSpPr/>
            <p:nvPr/>
          </p:nvSpPr>
          <p:spPr>
            <a:xfrm>
              <a:off x="5486400" y="5486400"/>
              <a:ext cx="2097369" cy="92333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ru-RU" sz="5400" b="1" dirty="0" smtClean="0">
                  <a:ln w="50800"/>
                  <a:solidFill>
                    <a:schemeClr val="bg1">
                      <a:shade val="50000"/>
                    </a:schemeClr>
                  </a:solidFill>
                </a:rPr>
                <a:t>Тромб</a:t>
              </a:r>
              <a:endParaRPr lang="ru-RU" sz="5400" b="1" dirty="0">
                <a:ln w="50800"/>
                <a:solidFill>
                  <a:schemeClr val="bg1">
                    <a:shade val="50000"/>
                  </a:schemeClr>
                </a:solidFill>
              </a:endParaRPr>
            </a:p>
          </p:txBody>
        </p:sp>
      </p:gr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edge">
                                      <p:cBhvr>
                                        <p:cTn id="11" dur="2000"/>
                                        <p:tgtEl>
                                          <p:spTgt spid="20"/>
                                        </p:tgtEl>
                                      </p:cBhvr>
                                    </p:animEffect>
                                  </p:childTnLst>
                                </p:cTn>
                              </p:par>
                            </p:childTnLst>
                          </p:cTn>
                        </p:par>
                        <p:par>
                          <p:cTn id="12" fill="hold">
                            <p:stCondLst>
                              <p:cond delay="4000"/>
                            </p:stCondLst>
                            <p:childTnLst>
                              <p:par>
                                <p:cTn id="13" presetID="19" presetClass="emph" presetSubtype="0" repeatCount="4000" fill="hold" nodeType="afterEffect">
                                  <p:stCondLst>
                                    <p:cond delay="0"/>
                                  </p:stCondLst>
                                  <p:childTnLst>
                                    <p:animClr clrSpc="rgb" dir="cw">
                                      <p:cBhvr override="childStyle">
                                        <p:cTn id="14" dur="3000" fill="hold"/>
                                        <p:tgtEl>
                                          <p:spTgt spid="20"/>
                                        </p:tgtEl>
                                        <p:attrNameLst>
                                          <p:attrName>style.color</p:attrName>
                                        </p:attrNameLst>
                                      </p:cBhvr>
                                      <p:to>
                                        <a:srgbClr val="9C0611"/>
                                      </p:to>
                                    </p:animClr>
                                    <p:animClr clrSpc="rgb" dir="cw">
                                      <p:cBhvr>
                                        <p:cTn id="15" dur="3000" fill="hold"/>
                                        <p:tgtEl>
                                          <p:spTgt spid="20"/>
                                        </p:tgtEl>
                                        <p:attrNameLst>
                                          <p:attrName>fillcolor</p:attrName>
                                        </p:attrNameLst>
                                      </p:cBhvr>
                                      <p:to>
                                        <a:srgbClr val="9C0611"/>
                                      </p:to>
                                    </p:animClr>
                                    <p:set>
                                      <p:cBhvr>
                                        <p:cTn id="16" dur="3000" fill="hold"/>
                                        <p:tgtEl>
                                          <p:spTgt spid="20"/>
                                        </p:tgtEl>
                                        <p:attrNameLst>
                                          <p:attrName>fill.type</p:attrName>
                                        </p:attrNameLst>
                                      </p:cBhvr>
                                      <p:to>
                                        <p:strVal val="solid"/>
                                      </p:to>
                                    </p:set>
                                    <p:set>
                                      <p:cBhvr>
                                        <p:cTn id="17" dur="3000" fill="hold"/>
                                        <p:tgtEl>
                                          <p:spTgt spid="20"/>
                                        </p:tgtEl>
                                        <p:attrNameLst>
                                          <p:attrName>fill.on</p:attrName>
                                        </p:attrNameLst>
                                      </p:cBhvr>
                                      <p:to>
                                        <p:strVal val="true"/>
                                      </p:to>
                                    </p:set>
                                  </p:childTnLst>
                                </p:cTn>
                              </p:par>
                            </p:childTnLst>
                          </p:cTn>
                        </p:par>
                        <p:par>
                          <p:cTn id="18" fill="hold">
                            <p:stCondLst>
                              <p:cond delay="1600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17000"/>
                            </p:stCondLst>
                            <p:childTnLst>
                              <p:par>
                                <p:cTn id="25" presetID="47"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18000"/>
                            </p:stCondLst>
                            <p:childTnLst>
                              <p:par>
                                <p:cTn id="31" presetID="47" presetClass="entr" presetSubtype="0"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par>
                          <p:cTn id="36" fill="hold">
                            <p:stCondLst>
                              <p:cond delay="19000"/>
                            </p:stCondLst>
                            <p:childTnLst>
                              <p:par>
                                <p:cTn id="37" presetID="8" presetClass="entr" presetSubtype="16"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diamond(in)">
                                      <p:cBhvr>
                                        <p:cTn id="39" dur="2000"/>
                                        <p:tgtEl>
                                          <p:spTgt spid="34"/>
                                        </p:tgtEl>
                                      </p:cBhvr>
                                    </p:animEffect>
                                  </p:childTnLst>
                                </p:cTn>
                              </p:par>
                            </p:childTnLst>
                          </p:cTn>
                        </p:par>
                        <p:par>
                          <p:cTn id="40" fill="hold">
                            <p:stCondLst>
                              <p:cond delay="21000"/>
                            </p:stCondLst>
                            <p:childTnLst>
                              <p:par>
                                <p:cTn id="41" presetID="47"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22000"/>
                            </p:stCondLst>
                            <p:childTnLst>
                              <p:par>
                                <p:cTn id="47" presetID="8" presetClass="entr" presetSubtype="16"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diamond(in)">
                                      <p:cBhvr>
                                        <p:cTn id="49" dur="2000"/>
                                        <p:tgtEl>
                                          <p:spTgt spid="33"/>
                                        </p:tgtEl>
                                      </p:cBhvr>
                                    </p:animEffect>
                                  </p:childTnLst>
                                </p:cTn>
                              </p:par>
                            </p:childTnLst>
                          </p:cTn>
                        </p:par>
                        <p:par>
                          <p:cTn id="50" fill="hold">
                            <p:stCondLst>
                              <p:cond delay="24000"/>
                            </p:stCondLst>
                            <p:childTnLst>
                              <p:par>
                                <p:cTn id="51" presetID="47" presetClass="entr" presetSubtype="0" fill="hold"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1000"/>
                                        <p:tgtEl>
                                          <p:spTgt spid="43"/>
                                        </p:tgtEl>
                                      </p:cBhvr>
                                    </p:animEffect>
                                    <p:anim calcmode="lin" valueType="num">
                                      <p:cBhvr>
                                        <p:cTn id="54" dur="1000" fill="hold"/>
                                        <p:tgtEl>
                                          <p:spTgt spid="43"/>
                                        </p:tgtEl>
                                        <p:attrNameLst>
                                          <p:attrName>ppt_x</p:attrName>
                                        </p:attrNameLst>
                                      </p:cBhvr>
                                      <p:tavLst>
                                        <p:tav tm="0">
                                          <p:val>
                                            <p:strVal val="#ppt_x"/>
                                          </p:val>
                                        </p:tav>
                                        <p:tav tm="100000">
                                          <p:val>
                                            <p:strVal val="#ppt_x"/>
                                          </p:val>
                                        </p:tav>
                                      </p:tavLst>
                                    </p:anim>
                                    <p:anim calcmode="lin" valueType="num">
                                      <p:cBhvr>
                                        <p:cTn id="55" dur="1000" fill="hold"/>
                                        <p:tgtEl>
                                          <p:spTgt spid="43"/>
                                        </p:tgtEl>
                                        <p:attrNameLst>
                                          <p:attrName>ppt_y</p:attrName>
                                        </p:attrNameLst>
                                      </p:cBhvr>
                                      <p:tavLst>
                                        <p:tav tm="0">
                                          <p:val>
                                            <p:strVal val="#ppt_y-.1"/>
                                          </p:val>
                                        </p:tav>
                                        <p:tav tm="100000">
                                          <p:val>
                                            <p:strVal val="#ppt_y"/>
                                          </p:val>
                                        </p:tav>
                                      </p:tavLst>
                                    </p:anim>
                                  </p:childTnLst>
                                </p:cTn>
                              </p:par>
                            </p:childTnLst>
                          </p:cTn>
                        </p:par>
                        <p:par>
                          <p:cTn id="56" fill="hold">
                            <p:stCondLst>
                              <p:cond delay="25000"/>
                            </p:stCondLst>
                            <p:childTnLst>
                              <p:par>
                                <p:cTn id="57" presetID="8" presetClass="entr" presetSubtype="16"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diamond(in)">
                                      <p:cBhvr>
                                        <p:cTn id="59" dur="2000"/>
                                        <p:tgtEl>
                                          <p:spTgt spid="44"/>
                                        </p:tgtEl>
                                      </p:cBhvr>
                                    </p:animEffect>
                                  </p:childTnLst>
                                </p:cTn>
                              </p:par>
                            </p:childTnLst>
                          </p:cTn>
                        </p:par>
                        <p:par>
                          <p:cTn id="60" fill="hold">
                            <p:stCondLst>
                              <p:cond delay="27000"/>
                            </p:stCondLst>
                            <p:childTnLst>
                              <p:par>
                                <p:cTn id="61" presetID="47" presetClass="entr" presetSubtype="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1000"/>
                                        <p:tgtEl>
                                          <p:spTgt spid="45"/>
                                        </p:tgtEl>
                                      </p:cBhvr>
                                    </p:animEffect>
                                    <p:anim calcmode="lin" valueType="num">
                                      <p:cBhvr>
                                        <p:cTn id="64" dur="1000" fill="hold"/>
                                        <p:tgtEl>
                                          <p:spTgt spid="45"/>
                                        </p:tgtEl>
                                        <p:attrNameLst>
                                          <p:attrName>ppt_x</p:attrName>
                                        </p:attrNameLst>
                                      </p:cBhvr>
                                      <p:tavLst>
                                        <p:tav tm="0">
                                          <p:val>
                                            <p:strVal val="#ppt_x"/>
                                          </p:val>
                                        </p:tav>
                                        <p:tav tm="100000">
                                          <p:val>
                                            <p:strVal val="#ppt_x"/>
                                          </p:val>
                                        </p:tav>
                                      </p:tavLst>
                                    </p:anim>
                                    <p:anim calcmode="lin" valueType="num">
                                      <p:cBhvr>
                                        <p:cTn id="65" dur="1000" fill="hold"/>
                                        <p:tgtEl>
                                          <p:spTgt spid="45"/>
                                        </p:tgtEl>
                                        <p:attrNameLst>
                                          <p:attrName>ppt_y</p:attrName>
                                        </p:attrNameLst>
                                      </p:cBhvr>
                                      <p:tavLst>
                                        <p:tav tm="0">
                                          <p:val>
                                            <p:strVal val="#ppt_y-.1"/>
                                          </p:val>
                                        </p:tav>
                                        <p:tav tm="100000">
                                          <p:val>
                                            <p:strVal val="#ppt_y"/>
                                          </p:val>
                                        </p:tav>
                                      </p:tavLst>
                                    </p:anim>
                                  </p:childTnLst>
                                </p:cTn>
                              </p:par>
                            </p:childTnLst>
                          </p:cTn>
                        </p:par>
                        <p:par>
                          <p:cTn id="66" fill="hold">
                            <p:stCondLst>
                              <p:cond delay="28000"/>
                            </p:stCondLst>
                            <p:childTnLst>
                              <p:par>
                                <p:cTn id="67" presetID="8" presetClass="entr" presetSubtype="16"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diamond(in)">
                                      <p:cBhvr>
                                        <p:cTn id="69" dur="2000"/>
                                        <p:tgtEl>
                                          <p:spTgt spid="46"/>
                                        </p:tgtEl>
                                      </p:cBhvr>
                                    </p:animEffect>
                                  </p:childTnLst>
                                </p:cTn>
                              </p:par>
                            </p:childTnLst>
                          </p:cTn>
                        </p:par>
                        <p:par>
                          <p:cTn id="70" fill="hold">
                            <p:stCondLst>
                              <p:cond delay="30000"/>
                            </p:stCondLst>
                            <p:childTnLst>
                              <p:par>
                                <p:cTn id="71" presetID="47" presetClass="entr" presetSubtype="0"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childTnLst>
                          </p:cTn>
                        </p:par>
                        <p:par>
                          <p:cTn id="76" fill="hold">
                            <p:stCondLst>
                              <p:cond delay="31000"/>
                            </p:stCondLst>
                            <p:childTnLst>
                              <p:par>
                                <p:cTn id="77" presetID="8" presetClass="entr" presetSubtype="16"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diamond(in)">
                                      <p:cBhvr>
                                        <p:cTn id="79" dur="2000"/>
                                        <p:tgtEl>
                                          <p:spTgt spid="36"/>
                                        </p:tgtEl>
                                      </p:cBhvr>
                                    </p:animEffect>
                                  </p:childTnLst>
                                </p:cTn>
                              </p:par>
                            </p:childTnLst>
                          </p:cTn>
                        </p:par>
                        <p:par>
                          <p:cTn id="80" fill="hold">
                            <p:stCondLst>
                              <p:cond delay="33000"/>
                            </p:stCondLst>
                            <p:childTnLst>
                              <p:par>
                                <p:cTn id="81" presetID="47"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34000"/>
                            </p:stCondLst>
                            <p:childTnLst>
                              <p:par>
                                <p:cTn id="87" presetID="20" presetClass="entr" presetSubtype="0" fill="hold"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wedge">
                                      <p:cBhvr>
                                        <p:cTn id="89" dur="2000"/>
                                        <p:tgtEl>
                                          <p:spTgt spid="52"/>
                                        </p:tgtEl>
                                      </p:cBhvr>
                                    </p:animEffect>
                                  </p:childTnLst>
                                </p:cTn>
                              </p:par>
                            </p:childTnLst>
                          </p:cTn>
                        </p:par>
                        <p:par>
                          <p:cTn id="90" fill="hold">
                            <p:stCondLst>
                              <p:cond delay="36000"/>
                            </p:stCondLst>
                            <p:childTnLst>
                              <p:par>
                                <p:cTn id="91" presetID="6" presetClass="emph" presetSubtype="0" repeatCount="3000" fill="hold" nodeType="afterEffect">
                                  <p:stCondLst>
                                    <p:cond delay="0"/>
                                  </p:stCondLst>
                                  <p:childTnLst>
                                    <p:animScale>
                                      <p:cBhvr>
                                        <p:cTn id="92" dur="2000" fill="hold"/>
                                        <p:tgtEl>
                                          <p:spTgt spid="5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228600"/>
            <a:ext cx="8582084" cy="6400800"/>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50800" h="38100" prst="riblet"/>
            </a:sp3d>
          </a:bodyPr>
          <a:lstStyle/>
          <a:p>
            <a:pPr algn="ctr"/>
            <a:endParaRPr lang="ru-RU" dirty="0"/>
          </a:p>
        </p:txBody>
      </p:sp>
      <p:sp>
        <p:nvSpPr>
          <p:cNvPr id="29697" name="Rectangle 1"/>
          <p:cNvSpPr>
            <a:spLocks noChangeArrowheads="1"/>
          </p:cNvSpPr>
          <p:nvPr/>
        </p:nvSpPr>
        <p:spPr bwMode="auto">
          <a:xfrm>
            <a:off x="533400" y="1905000"/>
            <a:ext cx="77724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Font typeface="Wingdings" pitchFamily="2" charset="2"/>
              <a:buChar char="v"/>
            </a:pPr>
            <a:r>
              <a:rPr kumimoji="0" lang="ru-RU" sz="2800" b="1" i="0" u="none" strike="noStrike" cap="none" normalizeH="0" baseline="0" dirty="0" smtClean="0">
                <a:ln>
                  <a:noFill/>
                </a:ln>
                <a:solidFill>
                  <a:srgbClr val="C00000"/>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Лимфа </a:t>
            </a:r>
            <a:r>
              <a:rPr kumimoji="0" lang="ru-RU" sz="2800" b="1" i="0" u="none" strike="noStrike" cap="none" normalizeH="0" baseline="0" dirty="0" smtClean="0">
                <a:ln>
                  <a:noFill/>
                </a:ln>
                <a:solidFill>
                  <a:schemeClr val="bg1"/>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представляет собой слегка желтоватую жидкую ткань. </a:t>
            </a:r>
            <a:r>
              <a:rPr lang="ru-RU" sz="2800" dirty="0" smtClean="0">
                <a:solidFill>
                  <a:schemeClr val="bg1"/>
                </a:solidFill>
              </a:rPr>
              <a:t> </a:t>
            </a:r>
          </a:p>
          <a:p>
            <a:pPr>
              <a:buFont typeface="Wingdings" pitchFamily="2" charset="2"/>
              <a:buChar char="v"/>
            </a:pPr>
            <a:r>
              <a:rPr lang="ru-RU" sz="2800" b="1" dirty="0" smtClean="0">
                <a:solidFill>
                  <a:schemeClr val="bg1"/>
                </a:solidFill>
                <a:effectLst>
                  <a:outerShdw blurRad="38100" dist="38100" dir="2700000" algn="tl">
                    <a:srgbClr val="000000">
                      <a:alpha val="43137"/>
                    </a:srgbClr>
                  </a:outerShdw>
                </a:effectLst>
              </a:rPr>
              <a:t>Она состоит из  </a:t>
            </a:r>
            <a:r>
              <a:rPr lang="ru-RU" sz="2800" b="1" dirty="0" smtClean="0">
                <a:solidFill>
                  <a:srgbClr val="C00000"/>
                </a:solidFill>
                <a:effectLst>
                  <a:outerShdw blurRad="38100" dist="38100" dir="2700000" algn="tl">
                    <a:srgbClr val="000000">
                      <a:alpha val="43137"/>
                    </a:srgbClr>
                  </a:outerShdw>
                </a:effectLst>
              </a:rPr>
              <a:t>лимфоплазмы  </a:t>
            </a:r>
            <a:r>
              <a:rPr lang="ru-RU" sz="2800" b="1" dirty="0" smtClean="0">
                <a:solidFill>
                  <a:schemeClr val="bg1"/>
                </a:solidFill>
                <a:effectLst>
                  <a:outerShdw blurRad="38100" dist="38100" dir="2700000" algn="tl">
                    <a:srgbClr val="000000">
                      <a:alpha val="43137"/>
                    </a:srgbClr>
                  </a:outerShdw>
                </a:effectLst>
              </a:rPr>
              <a:t>и форменных элементов, в основном </a:t>
            </a:r>
            <a:r>
              <a:rPr lang="ru-RU" sz="2800" b="1" dirty="0" smtClean="0">
                <a:solidFill>
                  <a:srgbClr val="C00000"/>
                </a:solidFill>
                <a:effectLst>
                  <a:outerShdw blurRad="38100" dist="38100" dir="2700000" algn="tl">
                    <a:srgbClr val="000000">
                      <a:alpha val="43137"/>
                    </a:srgbClr>
                  </a:outerShdw>
                </a:effectLst>
              </a:rPr>
              <a:t>лимфоцитов </a:t>
            </a:r>
            <a:r>
              <a:rPr lang="ru-RU" sz="2800" b="1" dirty="0" smtClean="0">
                <a:solidFill>
                  <a:schemeClr val="bg1"/>
                </a:solidFill>
                <a:effectLst>
                  <a:outerShdw blurRad="38100" dist="38100" dir="2700000" algn="tl">
                    <a:srgbClr val="000000">
                      <a:alpha val="43137"/>
                    </a:srgbClr>
                  </a:outerShdw>
                </a:effectLst>
              </a:rPr>
              <a:t>(98 %), а также моноцитов, нейтрофилов, иногда эритроцитов. </a:t>
            </a:r>
          </a:p>
          <a:p>
            <a:pPr>
              <a:buFont typeface="Wingdings" pitchFamily="2" charset="2"/>
              <a:buChar char="v"/>
            </a:pPr>
            <a:r>
              <a:rPr lang="ru-RU" sz="2800" b="1" dirty="0" smtClean="0">
                <a:solidFill>
                  <a:schemeClr val="bg1"/>
                </a:solidFill>
                <a:effectLst>
                  <a:outerShdw blurRad="38100" dist="38100" dir="2700000" algn="tl">
                    <a:srgbClr val="000000">
                      <a:alpha val="43137"/>
                    </a:srgbClr>
                  </a:outerShdw>
                </a:effectLst>
              </a:rPr>
              <a:t>1,8% тканевой лимфы составляют белки. </a:t>
            </a:r>
          </a:p>
          <a:p>
            <a:pPr>
              <a:buFont typeface="Wingdings" pitchFamily="2" charset="2"/>
              <a:buChar char="v"/>
            </a:pPr>
            <a:r>
              <a:rPr lang="ru-RU" sz="2800" b="1" dirty="0" smtClean="0">
                <a:solidFill>
                  <a:schemeClr val="bg1"/>
                </a:solidFill>
                <a:effectLst>
                  <a:outerShdw blurRad="38100" dist="38100" dir="2700000" algn="tl">
                    <a:srgbClr val="000000">
                      <a:alpha val="43137"/>
                    </a:srgbClr>
                  </a:outerShdw>
                </a:effectLst>
              </a:rPr>
              <a:t>После приема пищи, богатой жирами, лимфа может содержать до 1-2% липидов.</a:t>
            </a:r>
          </a:p>
        </p:txBody>
      </p:sp>
      <p:sp>
        <p:nvSpPr>
          <p:cNvPr id="4" name="Прямоугольник 3"/>
          <p:cNvSpPr/>
          <p:nvPr/>
        </p:nvSpPr>
        <p:spPr>
          <a:xfrm>
            <a:off x="457200" y="533400"/>
            <a:ext cx="6553200" cy="1200329"/>
          </a:xfrm>
          <a:prstGeom prst="rect">
            <a:avLst/>
          </a:prstGeom>
          <a:noFill/>
        </p:spPr>
        <p:txBody>
          <a:bodyPr wrap="none" lIns="91440" tIns="45720" rIns="91440" bIns="45720">
            <a:prstTxWarp prst="textCanDow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7200" b="1" cap="none" spc="0" dirty="0" smtClean="0">
                <a:ln w="11430">
                  <a:solidFill>
                    <a:schemeClr val="bg2">
                      <a:lumMod val="50000"/>
                    </a:schemeClr>
                  </a:solidFill>
                </a:ln>
                <a:solidFill>
                  <a:schemeClr val="bg2">
                    <a:lumMod val="25000"/>
                  </a:schemeClr>
                </a:solidFill>
                <a:effectLst>
                  <a:outerShdw blurRad="50800" dist="39000" dir="5460000" algn="tl">
                    <a:srgbClr val="000000">
                      <a:alpha val="38000"/>
                    </a:srgbClr>
                  </a:outerShdw>
                </a:effectLst>
              </a:rPr>
              <a:t>Лимфа</a:t>
            </a:r>
            <a:endParaRPr lang="ru-RU" sz="7200" b="1" cap="none" spc="0" dirty="0">
              <a:ln w="11430">
                <a:solidFill>
                  <a:schemeClr val="bg2">
                    <a:lumMod val="50000"/>
                  </a:schemeClr>
                </a:solidFill>
              </a:ln>
              <a:solidFill>
                <a:schemeClr val="bg2">
                  <a:lumMod val="25000"/>
                </a:schemeClr>
              </a:solidFill>
              <a:effectLst>
                <a:outerShdw blurRad="50800" dist="39000" dir="5460000" algn="tl">
                  <a:srgbClr val="000000">
                    <a:alpha val="38000"/>
                  </a:srgbClr>
                </a:outerShdw>
              </a:effectLst>
            </a:endParaRPr>
          </a:p>
        </p:txBody>
      </p:sp>
      <p:pic>
        <p:nvPicPr>
          <p:cNvPr id="5" name="Рисунок 4" descr="Анализ-мочи-289x300.jpg"/>
          <p:cNvPicPr>
            <a:picLocks noChangeAspect="1"/>
          </p:cNvPicPr>
          <p:nvPr/>
        </p:nvPicPr>
        <p:blipFill>
          <a:blip r:embed="rId2" cstate="print"/>
          <a:stretch>
            <a:fillRect/>
          </a:stretch>
        </p:blipFill>
        <p:spPr>
          <a:xfrm rot="19651222">
            <a:off x="7013605" y="527047"/>
            <a:ext cx="1712371" cy="1331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29697"/>
                                        </p:tgtEl>
                                        <p:attrNameLst>
                                          <p:attrName>style.visibility</p:attrName>
                                        </p:attrNameLst>
                                      </p:cBhvr>
                                      <p:to>
                                        <p:strVal val="visible"/>
                                      </p:to>
                                    </p:set>
                                    <p:animEffect transition="in" filter="diamond(in)">
                                      <p:cBhvr>
                                        <p:cTn id="13" dur="2000"/>
                                        <p:tgtEl>
                                          <p:spTgt spid="29697"/>
                                        </p:tgtEl>
                                      </p:cBhvr>
                                    </p:animEffect>
                                  </p:childTnLst>
                                </p:cTn>
                              </p:par>
                              <p:par>
                                <p:cTn id="14" presetID="8"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amond(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228600"/>
            <a:ext cx="8582084" cy="6400800"/>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189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a:bevelT w="50800" h="38100" prst="riblet"/>
            </a:sp3d>
          </a:bodyPr>
          <a:lstStyle/>
          <a:p>
            <a:pPr algn="ctr"/>
            <a:endParaRPr lang="ru-RU" dirty="0"/>
          </a:p>
        </p:txBody>
      </p:sp>
      <p:sp>
        <p:nvSpPr>
          <p:cNvPr id="3" name="Прямоугольник 2"/>
          <p:cNvSpPr/>
          <p:nvPr/>
        </p:nvSpPr>
        <p:spPr>
          <a:xfrm>
            <a:off x="1600200" y="381000"/>
            <a:ext cx="5442747" cy="923330"/>
          </a:xfrm>
          <a:prstGeom prst="rect">
            <a:avLst/>
          </a:prstGeom>
          <a:noFill/>
        </p:spPr>
        <p:txBody>
          <a:bodyPr wrap="none" lIns="91440" tIns="45720" rIns="91440" bIns="45720">
            <a:prstTxWarp prst="textCanUp">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chemeClr val="bg2">
                      <a:lumMod val="25000"/>
                    </a:schemeClr>
                  </a:solidFill>
                </a:ln>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5400000" scaled="1"/>
                  <a:tileRect/>
                </a:gradFill>
                <a:effectLst>
                  <a:outerShdw blurRad="50800" dist="39000" dir="5460000" algn="tl">
                    <a:srgbClr val="000000">
                      <a:alpha val="38000"/>
                    </a:srgbClr>
                  </a:outerShdw>
                </a:effectLst>
              </a:rPr>
              <a:t>Лимфоциты</a:t>
            </a:r>
            <a:endParaRPr lang="ru-RU" sz="5400" b="1" cap="none" spc="0" dirty="0">
              <a:ln w="11430">
                <a:solidFill>
                  <a:schemeClr val="bg2">
                    <a:lumMod val="25000"/>
                  </a:schemeClr>
                </a:solidFill>
              </a:ln>
              <a:gradFill flip="none" rotWithShape="1">
                <a:gsLst>
                  <a:gs pos="0">
                    <a:srgbClr val="7030A0">
                      <a:shade val="30000"/>
                      <a:satMod val="115000"/>
                    </a:srgbClr>
                  </a:gs>
                  <a:gs pos="50000">
                    <a:srgbClr val="7030A0">
                      <a:shade val="67500"/>
                      <a:satMod val="115000"/>
                    </a:srgbClr>
                  </a:gs>
                  <a:gs pos="100000">
                    <a:srgbClr val="7030A0">
                      <a:shade val="100000"/>
                      <a:satMod val="115000"/>
                    </a:srgbClr>
                  </a:gs>
                </a:gsLst>
                <a:lin ang="5400000" scaled="1"/>
                <a:tileRect/>
              </a:gradFill>
              <a:effectLst>
                <a:outerShdw blurRad="50800" dist="39000" dir="5460000" algn="tl">
                  <a:srgbClr val="000000">
                    <a:alpha val="38000"/>
                  </a:srgbClr>
                </a:outerShdw>
              </a:effectLst>
            </a:endParaRPr>
          </a:p>
        </p:txBody>
      </p:sp>
      <p:sp>
        <p:nvSpPr>
          <p:cNvPr id="6" name="TextBox 5"/>
          <p:cNvSpPr txBox="1"/>
          <p:nvPr/>
        </p:nvSpPr>
        <p:spPr>
          <a:xfrm>
            <a:off x="304800" y="1143000"/>
            <a:ext cx="8153400" cy="3785652"/>
          </a:xfrm>
          <a:prstGeom prst="rect">
            <a:avLst/>
          </a:prstGeom>
          <a:noFill/>
        </p:spPr>
        <p:txBody>
          <a:bodyPr wrap="square" rtlCol="0">
            <a:spAutoFit/>
          </a:bodyPr>
          <a:lstStyle/>
          <a:p>
            <a:r>
              <a:rPr lang="ru-RU" sz="2000" b="1" dirty="0" smtClean="0">
                <a:solidFill>
                  <a:schemeClr val="bg1"/>
                </a:solidFill>
                <a:effectLst>
                  <a:outerShdw blurRad="38100" dist="38100" dir="2700000" algn="tl">
                    <a:srgbClr val="000000">
                      <a:alpha val="43137"/>
                    </a:srgbClr>
                  </a:outerShdw>
                </a:effectLst>
              </a:rPr>
              <a:t>По функциональным признакам различают три типа лимфоцитов: </a:t>
            </a:r>
          </a:p>
          <a:p>
            <a:r>
              <a:rPr lang="ru-RU" sz="2000" b="1" dirty="0" smtClean="0">
                <a:solidFill>
                  <a:srgbClr val="C00000"/>
                </a:solidFill>
                <a:effectLst>
                  <a:outerShdw blurRad="38100" dist="38100" dir="2700000" algn="tl">
                    <a:srgbClr val="000000">
                      <a:alpha val="43137"/>
                    </a:srgbClr>
                  </a:outerShdw>
                </a:effectLst>
              </a:rPr>
              <a:t>B-клетки,</a:t>
            </a:r>
            <a:r>
              <a:rPr lang="ru-RU" sz="2000" b="1" dirty="0" smtClean="0">
                <a:solidFill>
                  <a:schemeClr val="bg1"/>
                </a:solidFill>
                <a:effectLst>
                  <a:outerShdw blurRad="38100" dist="38100" dir="2700000" algn="tl">
                    <a:srgbClr val="000000">
                      <a:alpha val="43137"/>
                    </a:srgbClr>
                  </a:outerShdw>
                </a:effectLst>
              </a:rPr>
              <a:t>  </a:t>
            </a:r>
            <a:r>
              <a:rPr lang="ru-RU" sz="2000" b="1" dirty="0" smtClean="0">
                <a:solidFill>
                  <a:srgbClr val="C00000"/>
                </a:solidFill>
                <a:effectLst>
                  <a:outerShdw blurRad="38100" dist="38100" dir="2700000" algn="tl">
                    <a:srgbClr val="000000">
                      <a:alpha val="43137"/>
                    </a:srgbClr>
                  </a:outerShdw>
                </a:effectLst>
              </a:rPr>
              <a:t>T-клетки,  NK-клетки.</a:t>
            </a:r>
          </a:p>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В-лимфоциты   </a:t>
            </a:r>
            <a:r>
              <a:rPr lang="ru-RU" sz="2000" b="1" dirty="0" smtClean="0">
                <a:solidFill>
                  <a:schemeClr val="bg1"/>
                </a:solidFill>
                <a:effectLst>
                  <a:outerShdw blurRad="38100" dist="38100" dir="2700000" algn="tl">
                    <a:srgbClr val="000000">
                      <a:alpha val="43137"/>
                    </a:srgbClr>
                  </a:outerShdw>
                </a:effectLst>
              </a:rPr>
              <a:t>распознают чужеродные структуры (</a:t>
            </a:r>
            <a:r>
              <a:rPr lang="ru-RU" sz="2000" b="1" dirty="0" smtClean="0">
                <a:solidFill>
                  <a:srgbClr val="C00000"/>
                </a:solidFill>
                <a:effectLst>
                  <a:outerShdw blurRad="38100" dist="38100" dir="2700000" algn="tl">
                    <a:srgbClr val="000000">
                      <a:alpha val="43137"/>
                    </a:srgbClr>
                  </a:outerShdw>
                </a:effectLst>
              </a:rPr>
              <a:t>антигены</a:t>
            </a:r>
            <a:r>
              <a:rPr lang="ru-RU" sz="2000" b="1" dirty="0" smtClean="0">
                <a:solidFill>
                  <a:schemeClr val="bg1"/>
                </a:solidFill>
                <a:effectLst>
                  <a:outerShdw blurRad="38100" dist="38100" dir="2700000" algn="tl">
                    <a:srgbClr val="000000">
                      <a:alpha val="43137"/>
                    </a:srgbClr>
                  </a:outerShdw>
                </a:effectLst>
              </a:rPr>
              <a:t>) вырабатывая при этом специфические </a:t>
            </a:r>
            <a:r>
              <a:rPr lang="ru-RU" sz="2000" b="1" dirty="0" smtClean="0">
                <a:solidFill>
                  <a:srgbClr val="C00000"/>
                </a:solidFill>
                <a:effectLst>
                  <a:outerShdw blurRad="38100" dist="38100" dir="2700000" algn="tl">
                    <a:srgbClr val="000000">
                      <a:alpha val="43137"/>
                    </a:srgbClr>
                  </a:outerShdw>
                </a:effectLst>
              </a:rPr>
              <a:t>антитела.</a:t>
            </a:r>
            <a:endParaRPr lang="ru-RU" sz="2000" b="1" dirty="0" smtClean="0">
              <a:solidFill>
                <a:schemeClr val="bg1"/>
              </a:solidFill>
              <a:effectLst>
                <a:outerShdw blurRad="38100" dist="38100" dir="2700000" algn="tl">
                  <a:srgbClr val="000000">
                    <a:alpha val="43137"/>
                  </a:srgbClr>
                </a:outerShdw>
              </a:effectLst>
            </a:endParaRPr>
          </a:p>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Т-лимфоциты</a:t>
            </a:r>
            <a:r>
              <a:rPr lang="ru-RU" sz="2000" b="1" dirty="0" smtClean="0">
                <a:solidFill>
                  <a:schemeClr val="bg1"/>
                </a:solidFill>
                <a:effectLst>
                  <a:outerShdw blurRad="38100" dist="38100" dir="2700000" algn="tl">
                    <a:srgbClr val="000000">
                      <a:alpha val="43137"/>
                    </a:srgbClr>
                  </a:outerShdw>
                </a:effectLst>
              </a:rPr>
              <a:t>  выполняют функцию регуляции иммунитета. </a:t>
            </a:r>
          </a:p>
          <a:p>
            <a:r>
              <a:rPr lang="ru-RU" sz="2000" b="1" dirty="0" smtClean="0">
                <a:solidFill>
                  <a:schemeClr val="bg1"/>
                </a:solidFill>
                <a:effectLst>
                  <a:outerShdw blurRad="38100" dist="38100" dir="2700000" algn="tl">
                    <a:srgbClr val="000000">
                      <a:alpha val="43137"/>
                    </a:srgbClr>
                  </a:outerShdw>
                </a:effectLst>
              </a:rPr>
              <a:t>Т-помощники стимулируют выработку антител, а Т-супрессоры тормозят её. Получили обозначение  Т -потому, что созревают и дифференцируются в тимусе. Они составляют около 80% лимфоцитов</a:t>
            </a:r>
          </a:p>
          <a:p>
            <a:pPr>
              <a:buFont typeface="Wingdings" pitchFamily="2" charset="2"/>
              <a:buChar char="v"/>
            </a:pPr>
            <a:r>
              <a:rPr lang="ru-RU" sz="2000" b="1" dirty="0" smtClean="0">
                <a:solidFill>
                  <a:srgbClr val="C00000"/>
                </a:solidFill>
                <a:effectLst>
                  <a:outerShdw blurRad="38100" dist="38100" dir="2700000" algn="tl">
                    <a:srgbClr val="000000">
                      <a:alpha val="43137"/>
                    </a:srgbClr>
                  </a:outerShdw>
                </a:effectLst>
              </a:rPr>
              <a:t>NK-лимфоциты </a:t>
            </a:r>
            <a:r>
              <a:rPr lang="ru-RU" sz="2000" b="1" dirty="0" smtClean="0">
                <a:solidFill>
                  <a:schemeClr val="bg1"/>
                </a:solidFill>
                <a:effectLst>
                  <a:outerShdw blurRad="38100" dist="38100" dir="2700000" algn="tl">
                    <a:srgbClr val="000000">
                      <a:alpha val="43137"/>
                    </a:srgbClr>
                  </a:outerShdw>
                </a:effectLst>
              </a:rPr>
              <a:t> осуществляют контроль над качеством клеток организма. При этом NK-лимфоциты способны разрушать клетки, которые по своим свойствам отличаются от нормальных клеток, например, раковые клетки.</a:t>
            </a:r>
            <a:endParaRPr lang="ru-RU" sz="2000" b="1" dirty="0">
              <a:solidFill>
                <a:schemeClr val="bg1"/>
              </a:solidFill>
              <a:effectLst>
                <a:outerShdw blurRad="38100" dist="38100" dir="2700000" algn="tl">
                  <a:srgbClr val="000000">
                    <a:alpha val="43137"/>
                  </a:srgbClr>
                </a:outerShdw>
              </a:effectLst>
            </a:endParaRPr>
          </a:p>
        </p:txBody>
      </p:sp>
      <p:pic>
        <p:nvPicPr>
          <p:cNvPr id="7" name="Рисунок 6" descr="015.jpg"/>
          <p:cNvPicPr>
            <a:picLocks noChangeAspect="1"/>
          </p:cNvPicPr>
          <p:nvPr/>
        </p:nvPicPr>
        <p:blipFill>
          <a:blip r:embed="rId2" cstate="print"/>
          <a:stretch>
            <a:fillRect/>
          </a:stretch>
        </p:blipFill>
        <p:spPr>
          <a:xfrm>
            <a:off x="381000" y="4876800"/>
            <a:ext cx="2667000" cy="167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HeroicExtremeRightFacing"/>
            <a:lightRig rig="threePt" dir="t"/>
          </a:scene3d>
          <a:sp3d>
            <a:bevelT w="101600" prst="riblet"/>
          </a:sp3d>
        </p:spPr>
      </p:pic>
      <p:pic>
        <p:nvPicPr>
          <p:cNvPr id="8" name="Рисунок 7" descr="mikro_B_limfocut.jpg"/>
          <p:cNvPicPr>
            <a:picLocks noChangeAspect="1"/>
          </p:cNvPicPr>
          <p:nvPr/>
        </p:nvPicPr>
        <p:blipFill>
          <a:blip r:embed="rId3" cstate="print"/>
          <a:stretch>
            <a:fillRect/>
          </a:stretch>
        </p:blipFill>
        <p:spPr>
          <a:xfrm>
            <a:off x="5715000" y="4648200"/>
            <a:ext cx="3429000"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sp>
        <p:nvSpPr>
          <p:cNvPr id="9" name="TextBox 8"/>
          <p:cNvSpPr txBox="1"/>
          <p:nvPr/>
        </p:nvSpPr>
        <p:spPr>
          <a:xfrm>
            <a:off x="3048000" y="5029200"/>
            <a:ext cx="2133600" cy="461665"/>
          </a:xfrm>
          <a:prstGeom prst="rect">
            <a:avLst/>
          </a:prstGeom>
          <a:noFill/>
        </p:spPr>
        <p:txBody>
          <a:bodyPr wrap="square" rtlCol="0">
            <a:spAutoFit/>
          </a:bodyPr>
          <a:lstStyle/>
          <a:p>
            <a:r>
              <a:rPr lang="ru-RU" sz="2400" b="1" dirty="0" smtClean="0">
                <a:solidFill>
                  <a:srgbClr val="C00000"/>
                </a:solidFill>
                <a:effectLst>
                  <a:outerShdw blurRad="38100" dist="38100" dir="2700000" algn="tl">
                    <a:srgbClr val="000000">
                      <a:alpha val="43137"/>
                    </a:srgbClr>
                  </a:outerShdw>
                </a:effectLst>
              </a:rPr>
              <a:t>Т –лимфоцит  </a:t>
            </a:r>
            <a:endParaRPr lang="ru-RU" sz="2400" b="1" dirty="0">
              <a:solidFill>
                <a:srgbClr val="C00000"/>
              </a:solidFill>
              <a:effectLst>
                <a:outerShdw blurRad="38100" dist="38100" dir="2700000" algn="tl">
                  <a:srgbClr val="000000">
                    <a:alpha val="43137"/>
                  </a:srgbClr>
                </a:outerShdw>
              </a:effectLst>
            </a:endParaRPr>
          </a:p>
        </p:txBody>
      </p:sp>
      <p:sp>
        <p:nvSpPr>
          <p:cNvPr id="10" name="TextBox 9"/>
          <p:cNvSpPr txBox="1"/>
          <p:nvPr/>
        </p:nvSpPr>
        <p:spPr>
          <a:xfrm>
            <a:off x="3657600" y="5410200"/>
            <a:ext cx="2133600" cy="461665"/>
          </a:xfrm>
          <a:prstGeom prst="rect">
            <a:avLst/>
          </a:prstGeom>
          <a:noFill/>
        </p:spPr>
        <p:txBody>
          <a:bodyPr wrap="square" rtlCol="0">
            <a:spAutoFit/>
          </a:bodyPr>
          <a:lstStyle/>
          <a:p>
            <a:r>
              <a:rPr lang="ru-RU" sz="2400" b="1" dirty="0" smtClean="0">
                <a:solidFill>
                  <a:srgbClr val="C00000"/>
                </a:solidFill>
                <a:effectLst>
                  <a:outerShdw blurRad="38100" dist="38100" dir="2700000" algn="tl">
                    <a:srgbClr val="000000">
                      <a:alpha val="43137"/>
                    </a:srgbClr>
                  </a:outerShdw>
                </a:effectLst>
              </a:rPr>
              <a:t>В –лимфоцит  </a:t>
            </a:r>
            <a:endParaRPr lang="ru-RU" sz="2400" b="1" dirty="0">
              <a:solidFill>
                <a:srgbClr val="C00000"/>
              </a:solidFill>
              <a:effectLst>
                <a:outerShdw blurRad="38100" dist="38100" dir="2700000" algn="tl">
                  <a:srgbClr val="000000">
                    <a:alpha val="43137"/>
                  </a:srgbClr>
                </a:outerShdw>
              </a:effectLst>
            </a:endParaRPr>
          </a:p>
        </p:txBody>
      </p:sp>
      <p:cxnSp>
        <p:nvCxnSpPr>
          <p:cNvPr id="12" name="Прямая со стрелкой 11"/>
          <p:cNvCxnSpPr/>
          <p:nvPr/>
        </p:nvCxnSpPr>
        <p:spPr>
          <a:xfrm rot="10800000" flipV="1">
            <a:off x="2438400" y="5334000"/>
            <a:ext cx="685800" cy="381000"/>
          </a:xfrm>
          <a:prstGeom prst="straightConnector1">
            <a:avLst/>
          </a:prstGeom>
          <a:ln w="38100">
            <a:solidFill>
              <a:schemeClr val="accent1"/>
            </a:solidFill>
            <a:tailEnd type="arrow"/>
          </a:ln>
          <a:scene3d>
            <a:camera prst="orthographicFront"/>
            <a:lightRig rig="threePt" dir="t"/>
          </a:scene3d>
          <a:sp3d>
            <a:bevelT w="101600" prst="riblet"/>
          </a:sp3d>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5562600" y="5715000"/>
            <a:ext cx="1219200" cy="1588"/>
          </a:xfrm>
          <a:prstGeom prst="straightConnector1">
            <a:avLst/>
          </a:prstGeom>
          <a:ln w="38100">
            <a:solidFill>
              <a:schemeClr val="accent1"/>
            </a:solidFill>
            <a:tailEnd type="arrow"/>
          </a:ln>
          <a:scene3d>
            <a:camera prst="orthographicFront"/>
            <a:lightRig rig="threePt" dir="t"/>
          </a:scene3d>
          <a:sp3d>
            <a:bevelT w="101600" prst="riblet"/>
          </a:sp3d>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par>
                          <p:cTn id="14" fill="hold">
                            <p:stCondLst>
                              <p:cond delay="3000"/>
                            </p:stCondLst>
                            <p:childTnLst>
                              <p:par>
                                <p:cTn id="15" presetID="4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142976" y="214290"/>
            <a:ext cx="6286544" cy="923330"/>
          </a:xfrm>
          <a:prstGeom prst="rect">
            <a:avLst/>
          </a:prstGeom>
          <a:noFill/>
        </p:spPr>
        <p:txBody>
          <a:bodyPr>
            <a:prstTxWarp prst="textTriangl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ru-RU" sz="5400" b="1" cap="all" dirty="0">
                <a:ln w="0"/>
                <a:solidFill>
                  <a:srgbClr val="FFFF00"/>
                </a:solidFill>
                <a:effectLst>
                  <a:reflection blurRad="12700" stA="50000" endPos="50000" dist="5000" dir="5400000" sy="-100000" rotWithShape="0"/>
                </a:effectLst>
              </a:rPr>
              <a:t>Запомни!</a:t>
            </a:r>
          </a:p>
        </p:txBody>
      </p:sp>
      <p:sp>
        <p:nvSpPr>
          <p:cNvPr id="4" name="Прямоугольник 3"/>
          <p:cNvSpPr/>
          <p:nvPr/>
        </p:nvSpPr>
        <p:spPr>
          <a:xfrm>
            <a:off x="533400" y="2438400"/>
            <a:ext cx="8929688" cy="523875"/>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2800" b="1" dirty="0">
                <a:ln w="11430"/>
                <a:solidFill>
                  <a:srgbClr val="92D050"/>
                </a:solidFill>
                <a:effectLst>
                  <a:outerShdw blurRad="50800" dist="39000" dir="5460000" algn="tl">
                    <a:srgbClr val="000000">
                      <a:alpha val="38000"/>
                    </a:srgbClr>
                  </a:outerShdw>
                </a:effectLst>
                <a:latin typeface="Arial" pitchFamily="34" charset="0"/>
                <a:cs typeface="Arial" pitchFamily="34" charset="0"/>
              </a:rPr>
              <a:t>В 1 мм</a:t>
            </a:r>
            <a:r>
              <a:rPr lang="ru-RU" sz="2800" b="1" baseline="30000" dirty="0">
                <a:ln w="11430"/>
                <a:solidFill>
                  <a:srgbClr val="92D050"/>
                </a:solidFill>
                <a:effectLst>
                  <a:outerShdw blurRad="50800" dist="39000" dir="5460000" algn="tl">
                    <a:srgbClr val="000000">
                      <a:alpha val="38000"/>
                    </a:srgbClr>
                  </a:outerShdw>
                </a:effectLst>
                <a:latin typeface="Arial" pitchFamily="34" charset="0"/>
                <a:cs typeface="Arial" pitchFamily="34" charset="0"/>
              </a:rPr>
              <a:t>2</a:t>
            </a:r>
            <a:r>
              <a:rPr lang="ru-RU" sz="2800" b="1" dirty="0">
                <a:ln w="11430"/>
                <a:solidFill>
                  <a:srgbClr val="92D050"/>
                </a:solidFill>
                <a:effectLst>
                  <a:outerShdw blurRad="50800" dist="39000" dir="5460000" algn="tl">
                    <a:srgbClr val="000000">
                      <a:alpha val="38000"/>
                    </a:srgbClr>
                  </a:outerShdw>
                </a:effectLst>
                <a:latin typeface="Arial" pitchFamily="34" charset="0"/>
                <a:cs typeface="Arial" pitchFamily="34" charset="0"/>
              </a:rPr>
              <a:t> крови 6-8 тыс. лейкоцитов (6 . 10</a:t>
            </a:r>
            <a:r>
              <a:rPr lang="ru-RU" sz="2800" b="1" baseline="30000" dirty="0">
                <a:ln w="11430"/>
                <a:solidFill>
                  <a:srgbClr val="92D050"/>
                </a:solidFill>
                <a:effectLst>
                  <a:outerShdw blurRad="50800" dist="39000" dir="5460000" algn="tl">
                    <a:srgbClr val="000000">
                      <a:alpha val="38000"/>
                    </a:srgbClr>
                  </a:outerShdw>
                </a:effectLst>
                <a:latin typeface="Arial" pitchFamily="34" charset="0"/>
                <a:cs typeface="Arial" pitchFamily="34" charset="0"/>
              </a:rPr>
              <a:t>3</a:t>
            </a:r>
            <a:r>
              <a:rPr lang="ru-RU" sz="2800" b="1" dirty="0">
                <a:ln w="11430"/>
                <a:solidFill>
                  <a:srgbClr val="92D050"/>
                </a:solidFill>
                <a:effectLst>
                  <a:outerShdw blurRad="50800" dist="39000" dir="5460000" algn="tl">
                    <a:srgbClr val="000000">
                      <a:alpha val="38000"/>
                    </a:srgbClr>
                  </a:outerShdw>
                </a:effectLst>
                <a:latin typeface="Arial" pitchFamily="34" charset="0"/>
                <a:cs typeface="Arial" pitchFamily="34" charset="0"/>
              </a:rPr>
              <a:t>  ). </a:t>
            </a:r>
          </a:p>
        </p:txBody>
      </p:sp>
      <p:sp>
        <p:nvSpPr>
          <p:cNvPr id="5" name="Прямоугольник 4"/>
          <p:cNvSpPr/>
          <p:nvPr/>
        </p:nvSpPr>
        <p:spPr>
          <a:xfrm>
            <a:off x="304800" y="1981200"/>
            <a:ext cx="9144000" cy="523875"/>
          </a:xfrm>
          <a:prstGeom prst="rect">
            <a:avLst/>
          </a:prstGeom>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28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В 1 мм</a:t>
            </a:r>
            <a:r>
              <a:rPr lang="ru-RU" sz="2800" b="1" baseline="30000"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2</a:t>
            </a:r>
            <a:r>
              <a:rPr lang="ru-RU" sz="28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 крови 5 млн. эритроцитов (5 . 10</a:t>
            </a:r>
            <a:r>
              <a:rPr lang="ru-RU" sz="2800" b="1" baseline="30000"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6 </a:t>
            </a:r>
            <a:r>
              <a:rPr lang="ru-RU" sz="28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a:t>
            </a:r>
          </a:p>
        </p:txBody>
      </p:sp>
      <p:sp>
        <p:nvSpPr>
          <p:cNvPr id="6" name="Прямоугольник 5"/>
          <p:cNvSpPr/>
          <p:nvPr/>
        </p:nvSpPr>
        <p:spPr>
          <a:xfrm>
            <a:off x="533400" y="2819400"/>
            <a:ext cx="7643866" cy="523220"/>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1">
              <a:buFont typeface="Wingdings" pitchFamily="2" charset="2"/>
              <a:buChar char="v"/>
              <a:defRPr/>
            </a:pPr>
            <a:r>
              <a:rPr lang="ru-RU" sz="2800" b="1" dirty="0">
                <a:ln w="11430"/>
                <a:solidFill>
                  <a:srgbClr val="00B0F0"/>
                </a:solidFill>
                <a:effectLst>
                  <a:outerShdw blurRad="50800" dist="39000" dir="5460000" algn="tl">
                    <a:srgbClr val="000000">
                      <a:alpha val="38000"/>
                    </a:srgbClr>
                  </a:outerShdw>
                </a:effectLst>
                <a:latin typeface="Arial" pitchFamily="34" charset="0"/>
                <a:cs typeface="Arial" pitchFamily="34" charset="0"/>
              </a:rPr>
              <a:t>В 1 литре крови 25 .10</a:t>
            </a:r>
            <a:r>
              <a:rPr lang="ru-RU" sz="2800" b="1" baseline="30000" dirty="0">
                <a:ln w="11430"/>
                <a:solidFill>
                  <a:srgbClr val="00B0F0"/>
                </a:solidFill>
                <a:effectLst>
                  <a:outerShdw blurRad="50800" dist="39000" dir="5460000" algn="tl">
                    <a:srgbClr val="000000">
                      <a:alpha val="38000"/>
                    </a:srgbClr>
                  </a:outerShdw>
                </a:effectLst>
                <a:latin typeface="Arial" pitchFamily="34" charset="0"/>
                <a:cs typeface="Arial" pitchFamily="34" charset="0"/>
              </a:rPr>
              <a:t>12 </a:t>
            </a:r>
            <a:r>
              <a:rPr lang="ru-RU" sz="2800" b="1" dirty="0">
                <a:ln w="11430"/>
                <a:solidFill>
                  <a:srgbClr val="00B0F0"/>
                </a:solidFill>
                <a:effectLst>
                  <a:outerShdw blurRad="50800" dist="39000" dir="5460000" algn="tl">
                    <a:srgbClr val="000000">
                      <a:alpha val="38000"/>
                    </a:srgbClr>
                  </a:outerShdw>
                </a:effectLst>
                <a:latin typeface="Arial" pitchFamily="34" charset="0"/>
                <a:cs typeface="Arial" pitchFamily="34" charset="0"/>
              </a:rPr>
              <a:t>эритроцитов.</a:t>
            </a:r>
          </a:p>
        </p:txBody>
      </p:sp>
      <p:sp>
        <p:nvSpPr>
          <p:cNvPr id="7" name="Прямоугольник 6"/>
          <p:cNvSpPr/>
          <p:nvPr/>
        </p:nvSpPr>
        <p:spPr>
          <a:xfrm>
            <a:off x="214282" y="4495800"/>
            <a:ext cx="8929718" cy="523875"/>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2800" b="1" dirty="0">
                <a:ln w="11430"/>
                <a:solidFill>
                  <a:schemeClr val="bg2">
                    <a:lumMod val="50000"/>
                  </a:schemeClr>
                </a:solidFill>
                <a:effectLst>
                  <a:outerShdw blurRad="50800" dist="39000" dir="5460000" algn="tl">
                    <a:srgbClr val="000000">
                      <a:alpha val="38000"/>
                    </a:srgbClr>
                  </a:outerShdw>
                </a:effectLst>
                <a:latin typeface="Arial" pitchFamily="34" charset="0"/>
                <a:cs typeface="Arial" pitchFamily="34" charset="0"/>
              </a:rPr>
              <a:t>За 1 минуту через мозг проходит 1 литр крови.</a:t>
            </a:r>
          </a:p>
        </p:txBody>
      </p:sp>
      <p:pic>
        <p:nvPicPr>
          <p:cNvPr id="8" name="Picture 8" descr="D:\Pict\школа\анимации июль\люди и профессии\people1[1].gif"/>
          <p:cNvPicPr>
            <a:picLocks noChangeAspect="1" noChangeArrowheads="1" noCrop="1"/>
          </p:cNvPicPr>
          <p:nvPr/>
        </p:nvPicPr>
        <p:blipFill>
          <a:blip r:embed="rId2" cstate="print"/>
          <a:srcRect/>
          <a:stretch>
            <a:fillRect/>
          </a:stretch>
        </p:blipFill>
        <p:spPr bwMode="auto">
          <a:xfrm>
            <a:off x="0" y="4786322"/>
            <a:ext cx="1928813" cy="1857375"/>
          </a:xfrm>
          <a:prstGeom prst="rect">
            <a:avLst/>
          </a:prstGeom>
          <a:noFill/>
          <a:ln w="9525">
            <a:noFill/>
            <a:miter lim="800000"/>
            <a:headEnd/>
            <a:tailEnd/>
          </a:ln>
        </p:spPr>
      </p:pic>
      <p:pic>
        <p:nvPicPr>
          <p:cNvPr id="9" name="Picture 3" descr="C:\Users\Natasha\Desktop\ЧЕМОДАН\Pictures\флеш\Учителя и ученики ІІ\132.gif"/>
          <p:cNvPicPr>
            <a:picLocks noChangeAspect="1" noChangeArrowheads="1" noCrop="1"/>
          </p:cNvPicPr>
          <p:nvPr/>
        </p:nvPicPr>
        <p:blipFill>
          <a:blip r:embed="rId3" cstate="print"/>
          <a:srcRect/>
          <a:stretch>
            <a:fillRect/>
          </a:stretch>
        </p:blipFill>
        <p:spPr bwMode="auto">
          <a:xfrm>
            <a:off x="7429500" y="142875"/>
            <a:ext cx="1500188" cy="1241425"/>
          </a:xfrm>
          <a:prstGeom prst="rect">
            <a:avLst/>
          </a:prstGeom>
          <a:noFill/>
          <a:ln w="9525">
            <a:noFill/>
            <a:miter lim="800000"/>
            <a:headEnd/>
            <a:tailEnd/>
          </a:ln>
        </p:spPr>
      </p:pic>
      <p:sp>
        <p:nvSpPr>
          <p:cNvPr id="10" name="TextBox 9"/>
          <p:cNvSpPr txBox="1"/>
          <p:nvPr/>
        </p:nvSpPr>
        <p:spPr>
          <a:xfrm>
            <a:off x="533400" y="5029200"/>
            <a:ext cx="7929618" cy="523875"/>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defRPr/>
            </a:pPr>
            <a:r>
              <a:rPr lang="ru-RU"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r>
              <a:rPr lang="ru-RU" sz="2800" b="1" dirty="0">
                <a:ln w="11430"/>
                <a:solidFill>
                  <a:srgbClr val="00B0F0"/>
                </a:solidFill>
                <a:effectLst>
                  <a:outerShdw blurRad="50800" dist="39000" dir="5460000" algn="tl">
                    <a:srgbClr val="000000">
                      <a:alpha val="38000"/>
                    </a:srgbClr>
                  </a:outerShdw>
                </a:effectLst>
                <a:latin typeface="Arial" pitchFamily="34" charset="0"/>
                <a:cs typeface="Arial" pitchFamily="34" charset="0"/>
              </a:rPr>
              <a:t>В селезенке запасается 300 мл крови</a:t>
            </a:r>
          </a:p>
        </p:txBody>
      </p:sp>
      <p:pic>
        <p:nvPicPr>
          <p:cNvPr id="11" name="Picture 2" descr="C:\Users\Natasha\Desktop\19.gif"/>
          <p:cNvPicPr>
            <a:picLocks noChangeAspect="1" noChangeArrowheads="1"/>
          </p:cNvPicPr>
          <p:nvPr/>
        </p:nvPicPr>
        <p:blipFill>
          <a:blip r:embed="rId4" cstate="print"/>
          <a:srcRect/>
          <a:stretch>
            <a:fillRect/>
          </a:stretch>
        </p:blipFill>
        <p:spPr bwMode="auto">
          <a:xfrm>
            <a:off x="6929454" y="5286388"/>
            <a:ext cx="1976437" cy="13573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Прямоугольник 11"/>
          <p:cNvSpPr/>
          <p:nvPr/>
        </p:nvSpPr>
        <p:spPr>
          <a:xfrm>
            <a:off x="0" y="3276600"/>
            <a:ext cx="8915400" cy="1384995"/>
          </a:xfrm>
          <a:prstGeom prst="rect">
            <a:avLst/>
          </a:prstGeom>
        </p:spPr>
        <p:txBody>
          <a:bodyPr wrap="square">
            <a:spAutoFit/>
          </a:bodyPr>
          <a:lstStyle/>
          <a:p>
            <a:pPr lvl="1">
              <a:buFont typeface="Wingdings" pitchFamily="2" charset="2"/>
              <a:buChar char="v"/>
              <a:defRPr/>
            </a:pP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Эритроциты крови живут 120 дней, таким </a:t>
            </a:r>
          </a:p>
          <a:p>
            <a:pPr>
              <a:defRPr/>
            </a:pP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        образом, в течение года образуется 75 .10</a:t>
            </a:r>
            <a:r>
              <a:rPr lang="ru-RU" sz="2800" b="1" baseline="30000"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12</a:t>
            </a: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   </a:t>
            </a:r>
          </a:p>
          <a:p>
            <a:pPr>
              <a:defRPr/>
            </a:pP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        эритроцитов . </a:t>
            </a:r>
            <a:endPar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sp>
        <p:nvSpPr>
          <p:cNvPr id="13" name="TextBox 12"/>
          <p:cNvSpPr txBox="1"/>
          <p:nvPr/>
        </p:nvSpPr>
        <p:spPr>
          <a:xfrm>
            <a:off x="381000" y="1066800"/>
            <a:ext cx="8763000" cy="954107"/>
          </a:xfrm>
          <a:prstGeom prst="rect">
            <a:avLst/>
          </a:prstGeom>
          <a:noFill/>
        </p:spPr>
        <p:txBody>
          <a:bodyPr wrap="square" rtlCol="0">
            <a:spAutoFit/>
          </a:bodyPr>
          <a:lstStyle/>
          <a:p>
            <a:pPr>
              <a:buFont typeface="Wingdings" pitchFamily="2" charset="2"/>
              <a:buChar char="v"/>
              <a:defRPr/>
            </a:pPr>
            <a:r>
              <a:rPr lang="ru-RU" sz="2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В среднем в организме человека 5 литров крови.</a:t>
            </a:r>
            <a:endPar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1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plus(in)">
                                      <p:cBhvr>
                                        <p:cTn id="11" dur="2000"/>
                                        <p:tgtEl>
                                          <p:spTgt spid="9"/>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amond(in)">
                                      <p:cBhvr>
                                        <p:cTn id="15" dur="2000"/>
                                        <p:tgtEl>
                                          <p:spTgt spid="13"/>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par>
                          <p:cTn id="24" fill="hold">
                            <p:stCondLst>
                              <p:cond delay="10000"/>
                            </p:stCondLst>
                            <p:childTnLst>
                              <p:par>
                                <p:cTn id="25" presetID="47"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11000"/>
                            </p:stCondLst>
                            <p:childTnLst>
                              <p:par>
                                <p:cTn id="31" presetID="8"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2000"/>
                                        <p:tgtEl>
                                          <p:spTgt spid="12"/>
                                        </p:tgtEl>
                                      </p:cBhvr>
                                    </p:animEffect>
                                  </p:childTnLst>
                                </p:cTn>
                              </p:par>
                            </p:childTnLst>
                          </p:cTn>
                        </p:par>
                        <p:par>
                          <p:cTn id="34" fill="hold">
                            <p:stCondLst>
                              <p:cond delay="13000"/>
                            </p:stCondLst>
                            <p:childTnLst>
                              <p:par>
                                <p:cTn id="35" presetID="8" presetClass="entr" presetSubtype="1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amond(in)">
                                      <p:cBhvr>
                                        <p:cTn id="37" dur="2000"/>
                                        <p:tgtEl>
                                          <p:spTgt spid="6"/>
                                        </p:tgtEl>
                                      </p:cBhvr>
                                    </p:animEffect>
                                  </p:childTnLst>
                                </p:cTn>
                              </p:par>
                            </p:childTnLst>
                          </p:cTn>
                        </p:par>
                        <p:par>
                          <p:cTn id="38" fill="hold">
                            <p:stCondLst>
                              <p:cond delay="15000"/>
                            </p:stCondLst>
                            <p:childTnLst>
                              <p:par>
                                <p:cTn id="39" presetID="8"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diamond(in)">
                                      <p:cBhvr>
                                        <p:cTn id="41" dur="2000"/>
                                        <p:tgtEl>
                                          <p:spTgt spid="7"/>
                                        </p:tgtEl>
                                      </p:cBhvr>
                                    </p:animEffect>
                                  </p:childTnLst>
                                </p:cTn>
                              </p:par>
                            </p:childTnLst>
                          </p:cTn>
                        </p:par>
                        <p:par>
                          <p:cTn id="42" fill="hold">
                            <p:stCondLst>
                              <p:cond delay="17000"/>
                            </p:stCondLst>
                            <p:childTnLst>
                              <p:par>
                                <p:cTn id="43" presetID="8"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diamond(in)">
                                      <p:cBhvr>
                                        <p:cTn id="45" dur="2000"/>
                                        <p:tgtEl>
                                          <p:spTgt spid="10"/>
                                        </p:tgtEl>
                                      </p:cBhvr>
                                    </p:animEffect>
                                  </p:childTnLst>
                                </p:cTn>
                              </p:par>
                            </p:childTnLst>
                          </p:cTn>
                        </p:par>
                        <p:par>
                          <p:cTn id="46" fill="hold">
                            <p:stCondLst>
                              <p:cond delay="19000"/>
                            </p:stCondLst>
                            <p:childTnLst>
                              <p:par>
                                <p:cTn id="47" presetID="8" presetClass="entr" presetSubtype="16"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diamond(in)">
                                      <p:cBhvr>
                                        <p:cTn id="4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2"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2" descr="C:\Users\Natasha\Desktop\id_1205.jpg"/>
          <p:cNvPicPr>
            <a:picLocks noChangeAspect="1" noChangeArrowheads="1"/>
          </p:cNvPicPr>
          <p:nvPr/>
        </p:nvPicPr>
        <p:blipFill>
          <a:blip r:embed="rId2" cstate="print"/>
          <a:srcRect/>
          <a:stretch>
            <a:fillRect/>
          </a:stretch>
        </p:blipFill>
        <p:spPr bwMode="auto">
          <a:xfrm>
            <a:off x="2133600" y="2057400"/>
            <a:ext cx="4876800" cy="4267200"/>
          </a:xfrm>
          <a:prstGeom prst="roundRect">
            <a:avLst>
              <a:gd name="adj" fmla="val 8594"/>
            </a:avLst>
          </a:prstGeom>
          <a:solidFill>
            <a:srgbClr val="FFFFFF">
              <a:shade val="85000"/>
            </a:srgbClr>
          </a:solidFill>
          <a:ln>
            <a:solidFill>
              <a:srgbClr val="3154C5"/>
            </a:solidFill>
          </a:ln>
          <a:effectLst>
            <a:reflection blurRad="6350" stA="50000" endA="295" endPos="92000" dist="101600" dir="5400000" sy="-100000" algn="bl" rotWithShape="0"/>
          </a:effectLst>
          <a:scene3d>
            <a:camera prst="orthographicFront"/>
            <a:lightRig rig="threePt" dir="t"/>
          </a:scene3d>
          <a:sp3d>
            <a:bevelT w="101600" prst="riblet"/>
          </a:sp3d>
        </p:spPr>
      </p:pic>
      <p:sp>
        <p:nvSpPr>
          <p:cNvPr id="14" name="Прямоугольник 13"/>
          <p:cNvSpPr/>
          <p:nvPr/>
        </p:nvSpPr>
        <p:spPr>
          <a:xfrm>
            <a:off x="609600" y="228600"/>
            <a:ext cx="78486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effectLst>
                  <a:outerShdw blurRad="50800" dist="39000" dir="5460000" algn="tl">
                    <a:srgbClr val="000000">
                      <a:alpha val="38000"/>
                    </a:srgbClr>
                  </a:outerShdw>
                </a:effectLst>
              </a:rPr>
              <a:t>Посмотрим, </a:t>
            </a:r>
          </a:p>
          <a:p>
            <a:pPr algn="ctr"/>
            <a:r>
              <a:rPr lang="ru-RU" sz="5400" b="1" dirty="0" smtClean="0">
                <a:ln w="11430"/>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effectLst>
                  <a:outerShdw blurRad="50800" dist="39000" dir="5460000" algn="tl">
                    <a:srgbClr val="000000">
                      <a:alpha val="38000"/>
                    </a:srgbClr>
                  </a:outerShdw>
                </a:effectLst>
              </a:rPr>
              <a:t>    повторим и </a:t>
            </a:r>
            <a:r>
              <a:rPr lang="ru-RU" sz="5400" b="1" cap="none" spc="0" dirty="0" smtClean="0">
                <a:ln w="11430"/>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effectLst>
                  <a:outerShdw blurRad="50800" dist="39000" dir="5460000" algn="tl">
                    <a:srgbClr val="000000">
                      <a:alpha val="38000"/>
                    </a:srgbClr>
                  </a:outerShdw>
                </a:effectLst>
              </a:rPr>
              <a:t>запомним</a:t>
            </a:r>
            <a:endParaRPr lang="ru-RU" sz="5400" b="1" cap="none" spc="0" dirty="0">
              <a:ln w="11430"/>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5400000" scaled="1"/>
                <a:tileRect/>
              </a:gradFill>
              <a:effectLst>
                <a:outerShdw blurRad="50800" dist="39000" dir="5460000" algn="tl">
                  <a:srgbClr val="000000">
                    <a:alpha val="38000"/>
                  </a:srgbClr>
                </a:outerShdw>
              </a:effectLst>
            </a:endParaRPr>
          </a:p>
        </p:txBody>
      </p:sp>
      <p:pic>
        <p:nvPicPr>
          <p:cNvPr id="22" name="Рисунок 21" descr="j0438809.jpg"/>
          <p:cNvPicPr>
            <a:picLocks noChangeAspect="1"/>
          </p:cNvPicPr>
          <p:nvPr/>
        </p:nvPicPr>
        <p:blipFill>
          <a:blip r:embed="rId3" cstate="print"/>
          <a:stretch>
            <a:fillRect/>
          </a:stretch>
        </p:blipFill>
        <p:spPr>
          <a:xfrm>
            <a:off x="457201" y="3733799"/>
            <a:ext cx="1600200" cy="1500553"/>
          </a:xfrm>
          <a:prstGeom prst="rect">
            <a:avLst/>
          </a:prstGeom>
          <a:ln>
            <a:noFill/>
          </a:ln>
          <a:effectLst>
            <a:softEdge rad="112500"/>
          </a:effectLst>
        </p:spPr>
      </p:pic>
      <p:pic>
        <p:nvPicPr>
          <p:cNvPr id="23" name="Рисунок 22" descr="Untitled.png"/>
          <p:cNvPicPr>
            <a:picLocks noChangeAspect="1"/>
          </p:cNvPicPr>
          <p:nvPr/>
        </p:nvPicPr>
        <p:blipFill>
          <a:blip r:embed="rId4" cstate="print">
            <a:clrChange>
              <a:clrFrom>
                <a:srgbClr val="FFFFFF"/>
              </a:clrFrom>
              <a:clrTo>
                <a:srgbClr val="FFFFFF">
                  <a:alpha val="0"/>
                </a:srgbClr>
              </a:clrTo>
            </a:clrChange>
          </a:blip>
          <a:stretch>
            <a:fillRect/>
          </a:stretch>
        </p:blipFill>
        <p:spPr>
          <a:xfrm>
            <a:off x="304800" y="2667000"/>
            <a:ext cx="2095793" cy="2438399"/>
          </a:xfrm>
          <a:prstGeom prst="rect">
            <a:avLst/>
          </a:prstGeom>
        </p:spPr>
      </p:pic>
      <p:pic>
        <p:nvPicPr>
          <p:cNvPr id="24" name="Picture 7" descr="C:\Users\Natasha\Desktop\68770.gif"/>
          <p:cNvPicPr>
            <a:picLocks noChangeAspect="1" noChangeArrowheads="1" noCrop="1"/>
          </p:cNvPicPr>
          <p:nvPr/>
        </p:nvPicPr>
        <p:blipFill>
          <a:blip r:embed="rId5" cstate="print">
            <a:clrChange>
              <a:clrFrom>
                <a:srgbClr val="FFFFFF"/>
              </a:clrFrom>
              <a:clrTo>
                <a:srgbClr val="FFFFFF">
                  <a:alpha val="0"/>
                </a:srgbClr>
              </a:clrTo>
            </a:clrChange>
          </a:blip>
          <a:srcRect/>
          <a:stretch>
            <a:fillRect/>
          </a:stretch>
        </p:blipFill>
        <p:spPr bwMode="auto">
          <a:xfrm>
            <a:off x="2209800" y="2286000"/>
            <a:ext cx="1752608" cy="1143000"/>
          </a:xfrm>
          <a:prstGeom prst="roundRect">
            <a:avLst>
              <a:gd name="adj" fmla="val 8594"/>
            </a:avLst>
          </a:prstGeom>
          <a:solidFill>
            <a:srgbClr val="FFFFFF">
              <a:shade val="85000"/>
            </a:srgbClr>
          </a:solidFill>
          <a:ln w="57150">
            <a:solidFill>
              <a:schemeClr val="tx1">
                <a:lumMod val="85000"/>
                <a:lumOff val="15000"/>
              </a:schemeClr>
            </a:solidFill>
          </a:ln>
          <a:effectLst>
            <a:reflection blurRad="12700" stA="38000" endPos="28000" dist="5000" dir="5400000" sy="-100000" algn="bl" rotWithShape="0"/>
          </a:effectLst>
        </p:spPr>
      </p:pic>
      <p:pic>
        <p:nvPicPr>
          <p:cNvPr id="25" name="Рисунок 24" descr="koch14_5.jpg"/>
          <p:cNvPicPr>
            <a:picLocks noChangeAspect="1"/>
          </p:cNvPicPr>
          <p:nvPr/>
        </p:nvPicPr>
        <p:blipFill>
          <a:blip r:embed="rId6" cstate="print"/>
          <a:stretch>
            <a:fillRect/>
          </a:stretch>
        </p:blipFill>
        <p:spPr>
          <a:xfrm flipH="1">
            <a:off x="7086600" y="3657600"/>
            <a:ext cx="1600200" cy="1371600"/>
          </a:xfrm>
          <a:prstGeom prst="ellipse">
            <a:avLst/>
          </a:prstGeom>
          <a:ln>
            <a:noFill/>
          </a:ln>
          <a:effectLst>
            <a:softEdge rad="112500"/>
          </a:effectLst>
        </p:spPr>
      </p:pic>
      <p:pic>
        <p:nvPicPr>
          <p:cNvPr id="26" name="Рисунок 25" descr="Untitled.png"/>
          <p:cNvPicPr>
            <a:picLocks noChangeAspect="1"/>
          </p:cNvPicPr>
          <p:nvPr/>
        </p:nvPicPr>
        <p:blipFill>
          <a:blip r:embed="rId4" cstate="print">
            <a:clrChange>
              <a:clrFrom>
                <a:srgbClr val="FFFFFF"/>
              </a:clrFrom>
              <a:clrTo>
                <a:srgbClr val="FFFFFF">
                  <a:alpha val="0"/>
                </a:srgbClr>
              </a:clrTo>
            </a:clrChange>
          </a:blip>
          <a:stretch>
            <a:fillRect/>
          </a:stretch>
        </p:blipFill>
        <p:spPr>
          <a:xfrm>
            <a:off x="7048207" y="2667001"/>
            <a:ext cx="2095793" cy="2178424"/>
          </a:xfrm>
          <a:prstGeom prst="rect">
            <a:avLst/>
          </a:prstGeom>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edge">
                                      <p:cBhvr>
                                        <p:cTn id="13" dur="2000"/>
                                        <p:tgtEl>
                                          <p:spTgt spid="10"/>
                                        </p:tgtEl>
                                      </p:cBhvr>
                                    </p:animEffect>
                                  </p:childTnLst>
                                </p:cTn>
                              </p:par>
                              <p:par>
                                <p:cTn id="14" presetID="2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edge">
                                      <p:cBhvr>
                                        <p:cTn id="16" dur="2000"/>
                                        <p:tgtEl>
                                          <p:spTgt spid="24"/>
                                        </p:tgtEl>
                                      </p:cBhvr>
                                    </p:animEffect>
                                  </p:childTnLst>
                                </p:cTn>
                              </p:par>
                            </p:childTnLst>
                          </p:cTn>
                        </p:par>
                        <p:par>
                          <p:cTn id="17" fill="hold">
                            <p:stCondLst>
                              <p:cond delay="3000"/>
                            </p:stCondLst>
                            <p:childTnLst>
                              <p:par>
                                <p:cTn id="18" presetID="47"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остав крови.mov">
            <a:hlinkClick r:id="" action="ppaction://media"/>
          </p:cNvPr>
          <p:cNvPicPr>
            <a:picLocks noRot="1" noChangeAspect="1"/>
          </p:cNvPicPr>
          <p:nvPr>
            <a:videoFile r:link="rId1"/>
          </p:nvPr>
        </p:nvPicPr>
        <p:blipFill>
          <a:blip r:embed="rId3" cstate="print"/>
          <a:stretch>
            <a:fillRect/>
          </a:stretch>
        </p:blipFill>
        <p:spPr>
          <a:xfrm>
            <a:off x="304800" y="228600"/>
            <a:ext cx="8534400" cy="6400800"/>
          </a:xfrm>
          <a:prstGeom prst="rect">
            <a:avLst/>
          </a:prstGeom>
        </p:spPr>
      </p:pic>
    </p:spTree>
  </p:cSld>
  <p:clrMapOvr>
    <a:masterClrMapping/>
  </p:clrMapOvr>
  <p:transition spd="med">
    <p:strips/>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357158" y="285728"/>
            <a:ext cx="8429684"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Rectangle 4"/>
          <p:cNvSpPr>
            <a:spLocks noChangeArrowheads="1"/>
          </p:cNvSpPr>
          <p:nvPr/>
        </p:nvSpPr>
        <p:spPr bwMode="auto">
          <a:xfrm>
            <a:off x="1569378" y="357166"/>
            <a:ext cx="5822022" cy="923330"/>
          </a:xfrm>
          <a:prstGeom prst="rect">
            <a:avLst/>
          </a:prstGeom>
          <a:noFill/>
          <a:ln w="9525">
            <a:noFill/>
            <a:round/>
            <a:headEnd/>
            <a:tailEnd/>
          </a:ln>
          <a:effec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00000"/>
              </a:lnSpc>
              <a:tabLst>
                <a:tab pos="723900" algn="l"/>
                <a:tab pos="1447800" algn="l"/>
                <a:tab pos="2171700" algn="l"/>
                <a:tab pos="2895600" algn="l"/>
                <a:tab pos="3619500" algn="l"/>
                <a:tab pos="4343400" algn="l"/>
                <a:tab pos="5067300" algn="l"/>
                <a:tab pos="5791200" algn="l"/>
              </a:tabLst>
            </a:pPr>
            <a:r>
              <a:rPr lang="en-US" sz="5400" b="1" dirty="0" err="1">
                <a:ln w="11430"/>
                <a:solidFill>
                  <a:schemeClr val="bg1">
                    <a:lumMod val="75000"/>
                  </a:schemeClr>
                </a:solidFill>
                <a:effectLst>
                  <a:outerShdw blurRad="50800" dist="39000" dir="5460000" algn="tl">
                    <a:srgbClr val="000000">
                      <a:alpha val="38000"/>
                    </a:srgbClr>
                  </a:outerShdw>
                </a:effectLst>
                <a:ea typeface="DejaVu Sans" charset="0"/>
                <a:cs typeface="DejaVu Sans" charset="0"/>
              </a:rPr>
              <a:t>Мозговой</a:t>
            </a:r>
            <a:r>
              <a:rPr lang="en-US" sz="5400" b="1" dirty="0">
                <a:ln w="11430"/>
                <a:solidFill>
                  <a:schemeClr val="bg1">
                    <a:lumMod val="75000"/>
                  </a:schemeClr>
                </a:solidFill>
                <a:effectLst>
                  <a:outerShdw blurRad="50800" dist="39000" dir="5460000" algn="tl">
                    <a:srgbClr val="000000">
                      <a:alpha val="38000"/>
                    </a:srgbClr>
                  </a:outerShdw>
                </a:effectLst>
                <a:ea typeface="DejaVu Sans" charset="0"/>
                <a:cs typeface="DejaVu Sans" charset="0"/>
              </a:rPr>
              <a:t> </a:t>
            </a:r>
            <a:r>
              <a:rPr lang="en-US" sz="5400" b="1" dirty="0" err="1">
                <a:ln w="11430"/>
                <a:solidFill>
                  <a:schemeClr val="bg1">
                    <a:lumMod val="75000"/>
                  </a:schemeClr>
                </a:solidFill>
                <a:effectLst>
                  <a:outerShdw blurRad="50800" dist="39000" dir="5460000" algn="tl">
                    <a:srgbClr val="000000">
                      <a:alpha val="38000"/>
                    </a:srgbClr>
                  </a:outerShdw>
                </a:effectLst>
                <a:ea typeface="DejaVu Sans" charset="0"/>
                <a:cs typeface="DejaVu Sans" charset="0"/>
              </a:rPr>
              <a:t>штурм</a:t>
            </a:r>
            <a:endParaRPr lang="en-US" sz="5400" b="1" dirty="0">
              <a:ln w="11430"/>
              <a:solidFill>
                <a:schemeClr val="bg1">
                  <a:lumMod val="75000"/>
                </a:schemeClr>
              </a:solidFill>
              <a:effectLst>
                <a:outerShdw blurRad="50800" dist="39000" dir="5460000" algn="tl">
                  <a:srgbClr val="000000">
                    <a:alpha val="38000"/>
                  </a:srgbClr>
                </a:outerShdw>
              </a:effectLst>
              <a:ea typeface="DejaVu Sans" charset="0"/>
              <a:cs typeface="DejaVu Sans" charset="0"/>
            </a:endParaRPr>
          </a:p>
        </p:txBody>
      </p:sp>
      <p:pic>
        <p:nvPicPr>
          <p:cNvPr id="5" name="Picture 5"/>
          <p:cNvPicPr>
            <a:picLocks noChangeAspect="1" noChangeArrowheads="1"/>
          </p:cNvPicPr>
          <p:nvPr/>
        </p:nvPicPr>
        <p:blipFill>
          <a:blip r:embed="rId2" cstate="print"/>
          <a:srcRect/>
          <a:stretch>
            <a:fillRect/>
          </a:stretch>
        </p:blipFill>
        <p:spPr bwMode="auto">
          <a:xfrm>
            <a:off x="1600200" y="1295400"/>
            <a:ext cx="2285999"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pic>
        <p:nvPicPr>
          <p:cNvPr id="6" name="Picture 6"/>
          <p:cNvPicPr>
            <a:picLocks noChangeAspect="1" noChangeArrowheads="1"/>
          </p:cNvPicPr>
          <p:nvPr/>
        </p:nvPicPr>
        <p:blipFill>
          <a:blip r:embed="rId3" cstate="print"/>
          <a:srcRect/>
          <a:stretch>
            <a:fillRect/>
          </a:stretch>
        </p:blipFill>
        <p:spPr bwMode="auto">
          <a:xfrm>
            <a:off x="6172200" y="1295400"/>
            <a:ext cx="2643188" cy="26431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pic>
        <p:nvPicPr>
          <p:cNvPr id="11" name="Рисунок 10" descr="023000.jpg"/>
          <p:cNvPicPr>
            <a:picLocks noChangeAspect="1"/>
          </p:cNvPicPr>
          <p:nvPr/>
        </p:nvPicPr>
        <p:blipFill>
          <a:blip r:embed="rId4" cstate="print"/>
          <a:stretch>
            <a:fillRect/>
          </a:stretch>
        </p:blipFill>
        <p:spPr>
          <a:xfrm>
            <a:off x="3429000" y="3810000"/>
            <a:ext cx="4194438" cy="2181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Рисунок 12" descr="koch14_2.jpg"/>
          <p:cNvPicPr>
            <a:picLocks noChangeAspect="1"/>
          </p:cNvPicPr>
          <p:nvPr/>
        </p:nvPicPr>
        <p:blipFill>
          <a:blip r:embed="rId5" cstate="print"/>
          <a:stretch>
            <a:fillRect/>
          </a:stretch>
        </p:blipFill>
        <p:spPr>
          <a:xfrm rot="20676606">
            <a:off x="3275183" y="4577412"/>
            <a:ext cx="2578789" cy="14592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Рисунок 11" descr="basophil.jpg"/>
          <p:cNvPicPr>
            <a:picLocks noChangeAspect="1"/>
          </p:cNvPicPr>
          <p:nvPr/>
        </p:nvPicPr>
        <p:blipFill>
          <a:blip r:embed="rId6" cstate="print"/>
          <a:stretch>
            <a:fillRect/>
          </a:stretch>
        </p:blipFill>
        <p:spPr>
          <a:xfrm rot="19948658">
            <a:off x="4091325" y="3497890"/>
            <a:ext cx="1865947" cy="10149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noChangeArrowheads="1"/>
          </p:cNvPicPr>
          <p:nvPr/>
        </p:nvPicPr>
        <p:blipFill>
          <a:blip r:embed="rId7" cstate="print"/>
          <a:srcRect/>
          <a:stretch>
            <a:fillRect/>
          </a:stretch>
        </p:blipFill>
        <p:spPr bwMode="auto">
          <a:xfrm>
            <a:off x="381000" y="3276600"/>
            <a:ext cx="2743200" cy="30448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RightFacing"/>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8"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par>
                                <p:cTn id="17" presetID="8"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par>
                                <p:cTn id="20" presetID="8"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par>
                                <p:cTn id="23" presetID="8" presetClass="entr" presetSubtype="16"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amond(in)">
                                      <p:cBhvr>
                                        <p:cTn id="25" dur="2000"/>
                                        <p:tgtEl>
                                          <p:spTgt spid="13"/>
                                        </p:tgtEl>
                                      </p:cBhvr>
                                    </p:animEffect>
                                  </p:childTnLst>
                                </p:cTn>
                              </p:par>
                              <p:par>
                                <p:cTn id="26" presetID="8"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amond(in)">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45820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5601" name="Рисунок 145" descr="http://www.uroki.net/bp/adview.php?what=zone:65&amp;n=a9b43a31">
            <a:hlinkClick r:id="rId2"/>
          </p:cNvPr>
          <p:cNvPicPr>
            <a:picLocks noChangeAspect="1" noChangeArrowheads="1"/>
          </p:cNvPicPr>
          <p:nvPr/>
        </p:nvPicPr>
        <p:blipFill>
          <a:blip r:embed="rId3"/>
          <a:srcRect/>
          <a:stretch>
            <a:fillRect/>
          </a:stretch>
        </p:blipFill>
        <p:spPr bwMode="auto">
          <a:xfrm>
            <a:off x="0" y="457200"/>
            <a:ext cx="9525" cy="9525"/>
          </a:xfrm>
          <a:prstGeom prst="rect">
            <a:avLst/>
          </a:prstGeom>
          <a:noFill/>
        </p:spPr>
      </p:pic>
      <p:sp>
        <p:nvSpPr>
          <p:cNvPr id="8" name="Овал 7"/>
          <p:cNvSpPr/>
          <p:nvPr/>
        </p:nvSpPr>
        <p:spPr>
          <a:xfrm>
            <a:off x="914400" y="16764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762000" y="762000"/>
            <a:ext cx="7924800"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57200" indent="-457200" algn="ctr">
              <a:buAutoNum type="arabicPeriod"/>
            </a:pPr>
            <a:r>
              <a:rPr lang="ru-RU" sz="2400" b="1" dirty="0" smtClean="0">
                <a:ln w="11430"/>
                <a:solidFill>
                  <a:schemeClr val="bg1"/>
                </a:solidFill>
                <a:effectLst>
                  <a:outerShdw blurRad="50800" dist="39000" dir="5460000" algn="tl">
                    <a:srgbClr val="000000">
                      <a:alpha val="38000"/>
                    </a:srgbClr>
                  </a:outerShdw>
                </a:effectLst>
              </a:rPr>
              <a:t>В 1940 г. </a:t>
            </a:r>
            <a:r>
              <a:rPr lang="ru-RU" sz="2400" b="1" dirty="0" err="1" smtClean="0">
                <a:ln w="11430"/>
                <a:solidFill>
                  <a:schemeClr val="bg1"/>
                </a:solidFill>
                <a:effectLst>
                  <a:outerShdw blurRad="50800" dist="39000" dir="5460000" algn="tl">
                    <a:srgbClr val="000000">
                      <a:alpha val="38000"/>
                    </a:srgbClr>
                  </a:outerShdw>
                </a:effectLst>
              </a:rPr>
              <a:t>К.Ландштейнер</a:t>
            </a:r>
            <a:r>
              <a:rPr lang="ru-RU" sz="2400" b="1" dirty="0" smtClean="0">
                <a:ln w="11430"/>
                <a:solidFill>
                  <a:schemeClr val="bg1"/>
                </a:solidFill>
                <a:effectLst>
                  <a:outerShdw blurRad="50800" dist="39000" dir="5460000" algn="tl">
                    <a:srgbClr val="000000">
                      <a:alpha val="38000"/>
                    </a:srgbClr>
                  </a:outerShdw>
                </a:effectLst>
              </a:rPr>
              <a:t> и Винер установили в крови</a:t>
            </a:r>
          </a:p>
          <a:p>
            <a:pPr marL="457200" indent="-457200" algn="ctr"/>
            <a:r>
              <a:rPr lang="ru-RU" sz="2400" b="1" dirty="0" smtClean="0">
                <a:ln w="11430"/>
                <a:solidFill>
                  <a:schemeClr val="bg1"/>
                </a:solidFill>
                <a:effectLst>
                  <a:outerShdw blurRad="50800" dist="39000" dir="5460000" algn="tl">
                    <a:srgbClr val="000000">
                      <a:alpha val="38000"/>
                    </a:srgbClr>
                  </a:outerShdw>
                </a:effectLst>
              </a:rPr>
              <a:t>ч</a:t>
            </a:r>
            <a:r>
              <a:rPr lang="ru-RU" sz="2400" b="1" cap="none" spc="0" dirty="0" smtClean="0">
                <a:ln w="11430"/>
                <a:solidFill>
                  <a:schemeClr val="bg1"/>
                </a:solidFill>
                <a:effectLst>
                  <a:outerShdw blurRad="50800" dist="39000" dir="5460000" algn="tl">
                    <a:srgbClr val="000000">
                      <a:alpha val="38000"/>
                    </a:srgbClr>
                  </a:outerShdw>
                </a:effectLst>
              </a:rPr>
              <a:t>еловека резус-фактор, который содержится …</a:t>
            </a:r>
            <a:endParaRPr lang="ru-RU" sz="2400" b="1" cap="none" spc="0" dirty="0">
              <a:ln w="11430"/>
              <a:solidFill>
                <a:schemeClr val="bg1"/>
              </a:solidFill>
              <a:effectLst>
                <a:outerShdw blurRad="50800" dist="39000" dir="5460000" algn="tl">
                  <a:srgbClr val="000000">
                    <a:alpha val="38000"/>
                  </a:srgbClr>
                </a:outerShdw>
              </a:effectLst>
            </a:endParaRPr>
          </a:p>
        </p:txBody>
      </p:sp>
      <p:sp>
        <p:nvSpPr>
          <p:cNvPr id="13" name="Овал 12"/>
          <p:cNvSpPr/>
          <p:nvPr/>
        </p:nvSpPr>
        <p:spPr>
          <a:xfrm>
            <a:off x="914400" y="2286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a:off x="914400" y="33528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Овал 14"/>
          <p:cNvSpPr/>
          <p:nvPr/>
        </p:nvSpPr>
        <p:spPr>
          <a:xfrm>
            <a:off x="914400" y="28194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p:cNvSpPr/>
          <p:nvPr/>
        </p:nvSpPr>
        <p:spPr>
          <a:xfrm>
            <a:off x="914400" y="39624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1447800" y="1600200"/>
            <a:ext cx="44958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лейкоцитах</a:t>
            </a:r>
            <a:endParaRPr lang="ru-RU" sz="2800" b="1" dirty="0">
              <a:solidFill>
                <a:schemeClr val="bg1"/>
              </a:solidFill>
              <a:effectLst>
                <a:outerShdw blurRad="38100" dist="38100" dir="2700000" algn="tl">
                  <a:srgbClr val="000000">
                    <a:alpha val="43137"/>
                  </a:srgbClr>
                </a:outerShdw>
              </a:effectLst>
            </a:endParaRPr>
          </a:p>
        </p:txBody>
      </p:sp>
      <p:sp>
        <p:nvSpPr>
          <p:cNvPr id="18" name="TextBox 17"/>
          <p:cNvSpPr txBox="1"/>
          <p:nvPr/>
        </p:nvSpPr>
        <p:spPr>
          <a:xfrm>
            <a:off x="1447800" y="2286000"/>
            <a:ext cx="23622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эритроцитах</a:t>
            </a:r>
            <a:endParaRPr lang="ru-RU" sz="2800" b="1" dirty="0">
              <a:solidFill>
                <a:schemeClr val="bg1"/>
              </a:solidFill>
              <a:effectLst>
                <a:outerShdw blurRad="38100" dist="38100" dir="2700000" algn="tl">
                  <a:srgbClr val="000000">
                    <a:alpha val="43137"/>
                  </a:srgbClr>
                </a:outerShdw>
              </a:effectLst>
            </a:endParaRPr>
          </a:p>
        </p:txBody>
      </p:sp>
      <p:sp>
        <p:nvSpPr>
          <p:cNvPr id="19" name="TextBox 18"/>
          <p:cNvSpPr txBox="1"/>
          <p:nvPr/>
        </p:nvSpPr>
        <p:spPr>
          <a:xfrm>
            <a:off x="1447800" y="2743200"/>
            <a:ext cx="24384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тромбоцитах</a:t>
            </a:r>
            <a:endParaRPr lang="ru-RU" sz="2800" b="1" dirty="0">
              <a:solidFill>
                <a:schemeClr val="bg1"/>
              </a:solidFill>
              <a:effectLst>
                <a:outerShdw blurRad="38100" dist="38100" dir="2700000" algn="tl">
                  <a:srgbClr val="000000">
                    <a:alpha val="43137"/>
                  </a:srgbClr>
                </a:outerShdw>
              </a:effectLst>
            </a:endParaRPr>
          </a:p>
        </p:txBody>
      </p:sp>
      <p:sp>
        <p:nvSpPr>
          <p:cNvPr id="20" name="TextBox 19"/>
          <p:cNvSpPr txBox="1"/>
          <p:nvPr/>
        </p:nvSpPr>
        <p:spPr>
          <a:xfrm>
            <a:off x="1447800" y="3276600"/>
            <a:ext cx="18288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плазме</a:t>
            </a:r>
            <a:endParaRPr lang="ru-RU" sz="2800" b="1" dirty="0">
              <a:solidFill>
                <a:schemeClr val="bg1"/>
              </a:solidFill>
              <a:effectLst>
                <a:outerShdw blurRad="38100" dist="38100" dir="2700000" algn="tl">
                  <a:srgbClr val="000000">
                    <a:alpha val="43137"/>
                  </a:srgbClr>
                </a:outerShdw>
              </a:effectLst>
            </a:endParaRPr>
          </a:p>
        </p:txBody>
      </p:sp>
      <p:sp>
        <p:nvSpPr>
          <p:cNvPr id="21" name="TextBox 20"/>
          <p:cNvSpPr txBox="1"/>
          <p:nvPr/>
        </p:nvSpPr>
        <p:spPr>
          <a:xfrm>
            <a:off x="1447800" y="3886200"/>
            <a:ext cx="22860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моноцитах</a:t>
            </a:r>
            <a:endParaRPr lang="ru-RU" sz="2800" b="1" dirty="0">
              <a:solidFill>
                <a:schemeClr val="bg1"/>
              </a:solidFill>
              <a:effectLst>
                <a:outerShdw blurRad="38100" dist="38100" dir="2700000" algn="tl">
                  <a:srgbClr val="000000">
                    <a:alpha val="43137"/>
                  </a:srgbClr>
                </a:outerShdw>
              </a:effectLst>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8"/>
                                        </p:tgtEl>
                                        <p:attrNameLst>
                                          <p:attrName>style.color</p:attrName>
                                        </p:attrNameLst>
                                      </p:cBhvr>
                                      <p:to>
                                        <a:srgbClr val="B92142"/>
                                      </p:to>
                                    </p:animClr>
                                    <p:animClr clrSpc="rgb" dir="cw">
                                      <p:cBhvr>
                                        <p:cTn id="7" dur="500" fill="hold"/>
                                        <p:tgtEl>
                                          <p:spTgt spid="8"/>
                                        </p:tgtEl>
                                        <p:attrNameLst>
                                          <p:attrName>fillcolor</p:attrName>
                                        </p:attrNameLst>
                                      </p:cBhvr>
                                      <p:to>
                                        <a:srgbClr val="B92142"/>
                                      </p:to>
                                    </p:animClr>
                                    <p:set>
                                      <p:cBhvr>
                                        <p:cTn id="8" dur="500" fill="hold"/>
                                        <p:tgtEl>
                                          <p:spTgt spid="8"/>
                                        </p:tgtEl>
                                        <p:attrNameLst>
                                          <p:attrName>fill.type</p:attrName>
                                        </p:attrNameLst>
                                      </p:cBhvr>
                                      <p:to>
                                        <p:strVal val="solid"/>
                                      </p:to>
                                    </p:set>
                                    <p:set>
                                      <p:cBhvr>
                                        <p:cTn id="9" dur="500" fill="hold"/>
                                        <p:tgtEl>
                                          <p:spTgt spid="8"/>
                                        </p:tgtEl>
                                        <p:attrNameLst>
                                          <p:attrName>fill.on</p:attrName>
                                        </p:attrNameLst>
                                      </p:cBhvr>
                                      <p:to>
                                        <p:strVal val="true"/>
                                      </p:to>
                                    </p:set>
                                  </p:childTnLst>
                                </p:cTn>
                              </p:par>
                            </p:childTnLst>
                          </p:cTn>
                        </p:par>
                        <p:par>
                          <p:cTn id="10" fill="hold">
                            <p:stCondLst>
                              <p:cond delay="500"/>
                            </p:stCondLst>
                            <p:childTnLst>
                              <p:par>
                                <p:cTn id="11" presetID="23" presetClass="emph" presetSubtype="0" fill="hold" grpId="0" nodeType="afterEffect">
                                  <p:stCondLst>
                                    <p:cond delay="0"/>
                                  </p:stCondLst>
                                  <p:childTnLst>
                                    <p:animClr clrSpc="hsl" dir="cw">
                                      <p:cBhvr override="childStyle">
                                        <p:cTn id="12" dur="500" fill="hold"/>
                                        <p:tgtEl>
                                          <p:spTgt spid="13"/>
                                        </p:tgtEl>
                                        <p:attrNameLst>
                                          <p:attrName>style.color</p:attrName>
                                        </p:attrNameLst>
                                      </p:cBhvr>
                                      <p:by>
                                        <p:hsl h="10842353" s="0" l="0"/>
                                      </p:by>
                                    </p:animClr>
                                    <p:animClr clrSpc="hsl" dir="cw">
                                      <p:cBhvr>
                                        <p:cTn id="13" dur="500" fill="hold"/>
                                        <p:tgtEl>
                                          <p:spTgt spid="13"/>
                                        </p:tgtEl>
                                        <p:attrNameLst>
                                          <p:attrName>fillcolor</p:attrName>
                                        </p:attrNameLst>
                                      </p:cBhvr>
                                      <p:by>
                                        <p:hsl h="10842353" s="0" l="0"/>
                                      </p:by>
                                    </p:animClr>
                                    <p:animClr clrSpc="hsl" dir="cw">
                                      <p:cBhvr>
                                        <p:cTn id="14" dur="500" fill="hold"/>
                                        <p:tgtEl>
                                          <p:spTgt spid="13"/>
                                        </p:tgtEl>
                                        <p:attrNameLst>
                                          <p:attrName>stroke.color</p:attrName>
                                        </p:attrNameLst>
                                      </p:cBhvr>
                                      <p:by>
                                        <p:hsl h="10842353" s="0" l="0"/>
                                      </p:by>
                                    </p:animClr>
                                    <p:set>
                                      <p:cBhvr>
                                        <p:cTn id="15" dur="500" fill="hold"/>
                                        <p:tgtEl>
                                          <p:spTgt spid="13"/>
                                        </p:tgtEl>
                                        <p:attrNameLst>
                                          <p:attrName>fill.type</p:attrName>
                                        </p:attrNameLst>
                                      </p:cBhvr>
                                      <p:to>
                                        <p:strVal val="solid"/>
                                      </p:to>
                                    </p:set>
                                  </p:childTnLst>
                                </p:cTn>
                              </p:par>
                            </p:childTnLst>
                          </p:cTn>
                        </p:par>
                        <p:par>
                          <p:cTn id="16" fill="hold">
                            <p:stCondLst>
                              <p:cond delay="1000"/>
                            </p:stCondLst>
                            <p:childTnLst>
                              <p:par>
                                <p:cTn id="17" presetID="19" presetClass="emph" presetSubtype="0" fill="hold" grpId="0" nodeType="afterEffect">
                                  <p:stCondLst>
                                    <p:cond delay="0"/>
                                  </p:stCondLst>
                                  <p:childTnLst>
                                    <p:animClr clrSpc="rgb" dir="cw">
                                      <p:cBhvr override="childStyle">
                                        <p:cTn id="18" dur="500" fill="hold"/>
                                        <p:tgtEl>
                                          <p:spTgt spid="15"/>
                                        </p:tgtEl>
                                        <p:attrNameLst>
                                          <p:attrName>style.color</p:attrName>
                                        </p:attrNameLst>
                                      </p:cBhvr>
                                      <p:to>
                                        <a:srgbClr val="B92142"/>
                                      </p:to>
                                    </p:animClr>
                                    <p:animClr clrSpc="rgb" dir="cw">
                                      <p:cBhvr>
                                        <p:cTn id="19" dur="500" fill="hold"/>
                                        <p:tgtEl>
                                          <p:spTgt spid="15"/>
                                        </p:tgtEl>
                                        <p:attrNameLst>
                                          <p:attrName>fillcolor</p:attrName>
                                        </p:attrNameLst>
                                      </p:cBhvr>
                                      <p:to>
                                        <a:srgbClr val="B92142"/>
                                      </p:to>
                                    </p:animClr>
                                    <p:set>
                                      <p:cBhvr>
                                        <p:cTn id="20" dur="500" fill="hold"/>
                                        <p:tgtEl>
                                          <p:spTgt spid="15"/>
                                        </p:tgtEl>
                                        <p:attrNameLst>
                                          <p:attrName>fill.type</p:attrName>
                                        </p:attrNameLst>
                                      </p:cBhvr>
                                      <p:to>
                                        <p:strVal val="solid"/>
                                      </p:to>
                                    </p:set>
                                    <p:set>
                                      <p:cBhvr>
                                        <p:cTn id="21" dur="500" fill="hold"/>
                                        <p:tgtEl>
                                          <p:spTgt spid="15"/>
                                        </p:tgtEl>
                                        <p:attrNameLst>
                                          <p:attrName>fill.on</p:attrName>
                                        </p:attrNameLst>
                                      </p:cBhvr>
                                      <p:to>
                                        <p:strVal val="true"/>
                                      </p:to>
                                    </p:set>
                                  </p:childTnLst>
                                </p:cTn>
                              </p:par>
                            </p:childTnLst>
                          </p:cTn>
                        </p:par>
                        <p:par>
                          <p:cTn id="22" fill="hold">
                            <p:stCondLst>
                              <p:cond delay="1500"/>
                            </p:stCondLst>
                            <p:childTnLst>
                              <p:par>
                                <p:cTn id="23" presetID="19" presetClass="emph" presetSubtype="0" fill="hold" grpId="0" nodeType="afterEffect">
                                  <p:stCondLst>
                                    <p:cond delay="0"/>
                                  </p:stCondLst>
                                  <p:childTnLst>
                                    <p:animClr clrSpc="rgb" dir="cw">
                                      <p:cBhvr override="childStyle">
                                        <p:cTn id="24" dur="500" fill="hold"/>
                                        <p:tgtEl>
                                          <p:spTgt spid="14"/>
                                        </p:tgtEl>
                                        <p:attrNameLst>
                                          <p:attrName>style.color</p:attrName>
                                        </p:attrNameLst>
                                      </p:cBhvr>
                                      <p:to>
                                        <a:srgbClr val="B92142"/>
                                      </p:to>
                                    </p:animClr>
                                    <p:animClr clrSpc="rgb" dir="cw">
                                      <p:cBhvr>
                                        <p:cTn id="25" dur="500" fill="hold"/>
                                        <p:tgtEl>
                                          <p:spTgt spid="14"/>
                                        </p:tgtEl>
                                        <p:attrNameLst>
                                          <p:attrName>fillcolor</p:attrName>
                                        </p:attrNameLst>
                                      </p:cBhvr>
                                      <p:to>
                                        <a:srgbClr val="B92142"/>
                                      </p:to>
                                    </p:animClr>
                                    <p:set>
                                      <p:cBhvr>
                                        <p:cTn id="26" dur="500" fill="hold"/>
                                        <p:tgtEl>
                                          <p:spTgt spid="14"/>
                                        </p:tgtEl>
                                        <p:attrNameLst>
                                          <p:attrName>fill.type</p:attrName>
                                        </p:attrNameLst>
                                      </p:cBhvr>
                                      <p:to>
                                        <p:strVal val="solid"/>
                                      </p:to>
                                    </p:set>
                                    <p:set>
                                      <p:cBhvr>
                                        <p:cTn id="27" dur="500" fill="hold"/>
                                        <p:tgtEl>
                                          <p:spTgt spid="14"/>
                                        </p:tgtEl>
                                        <p:attrNameLst>
                                          <p:attrName>fill.on</p:attrName>
                                        </p:attrNameLst>
                                      </p:cBhvr>
                                      <p:to>
                                        <p:strVal val="true"/>
                                      </p:to>
                                    </p:set>
                                  </p:childTnLst>
                                </p:cTn>
                              </p:par>
                            </p:childTnLst>
                          </p:cTn>
                        </p:par>
                        <p:par>
                          <p:cTn id="28" fill="hold">
                            <p:stCondLst>
                              <p:cond delay="2000"/>
                            </p:stCondLst>
                            <p:childTnLst>
                              <p:par>
                                <p:cTn id="29" presetID="19" presetClass="emph" presetSubtype="0" fill="hold" grpId="0" nodeType="afterEffect">
                                  <p:stCondLst>
                                    <p:cond delay="0"/>
                                  </p:stCondLst>
                                  <p:childTnLst>
                                    <p:animClr clrSpc="rgb" dir="cw">
                                      <p:cBhvr override="childStyle">
                                        <p:cTn id="30" dur="500" fill="hold"/>
                                        <p:tgtEl>
                                          <p:spTgt spid="16"/>
                                        </p:tgtEl>
                                        <p:attrNameLst>
                                          <p:attrName>style.color</p:attrName>
                                        </p:attrNameLst>
                                      </p:cBhvr>
                                      <p:to>
                                        <a:srgbClr val="B92142"/>
                                      </p:to>
                                    </p:animClr>
                                    <p:animClr clrSpc="rgb" dir="cw">
                                      <p:cBhvr>
                                        <p:cTn id="31" dur="500" fill="hold"/>
                                        <p:tgtEl>
                                          <p:spTgt spid="16"/>
                                        </p:tgtEl>
                                        <p:attrNameLst>
                                          <p:attrName>fillcolor</p:attrName>
                                        </p:attrNameLst>
                                      </p:cBhvr>
                                      <p:to>
                                        <a:srgbClr val="B92142"/>
                                      </p:to>
                                    </p:animClr>
                                    <p:set>
                                      <p:cBhvr>
                                        <p:cTn id="32" dur="500" fill="hold"/>
                                        <p:tgtEl>
                                          <p:spTgt spid="16"/>
                                        </p:tgtEl>
                                        <p:attrNameLst>
                                          <p:attrName>fill.type</p:attrName>
                                        </p:attrNameLst>
                                      </p:cBhvr>
                                      <p:to>
                                        <p:strVal val="solid"/>
                                      </p:to>
                                    </p:set>
                                    <p:set>
                                      <p:cBhvr>
                                        <p:cTn id="33" dur="500" fill="hold"/>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458200"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5601" name="Рисунок 145" descr="http://www.uroki.net/bp/adview.php?what=zone:65&amp;n=a9b43a31">
            <a:hlinkClick r:id="rId2"/>
          </p:cNvPr>
          <p:cNvPicPr>
            <a:picLocks noChangeAspect="1" noChangeArrowheads="1"/>
          </p:cNvPicPr>
          <p:nvPr/>
        </p:nvPicPr>
        <p:blipFill>
          <a:blip r:embed="rId3"/>
          <a:srcRect/>
          <a:stretch>
            <a:fillRect/>
          </a:stretch>
        </p:blipFill>
        <p:spPr bwMode="auto">
          <a:xfrm>
            <a:off x="0" y="457200"/>
            <a:ext cx="9525" cy="9525"/>
          </a:xfrm>
          <a:prstGeom prst="rect">
            <a:avLst/>
          </a:prstGeom>
          <a:noFill/>
        </p:spPr>
      </p:pic>
      <p:sp>
        <p:nvSpPr>
          <p:cNvPr id="8" name="Овал 7"/>
          <p:cNvSpPr/>
          <p:nvPr/>
        </p:nvSpPr>
        <p:spPr>
          <a:xfrm>
            <a:off x="914400" y="16764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762000" y="762000"/>
            <a:ext cx="7924800"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57200" indent="-457200" algn="ctr"/>
            <a:r>
              <a:rPr lang="ru-RU" sz="2400" b="1" dirty="0" smtClean="0">
                <a:ln w="11430"/>
                <a:solidFill>
                  <a:schemeClr val="bg1"/>
                </a:solidFill>
                <a:effectLst>
                  <a:outerShdw blurRad="50800" dist="39000" dir="5460000" algn="tl">
                    <a:srgbClr val="000000">
                      <a:alpha val="38000"/>
                    </a:srgbClr>
                  </a:outerShdw>
                </a:effectLst>
              </a:rPr>
              <a:t>2. Какой белок способствует транспорту газов</a:t>
            </a:r>
            <a:r>
              <a:rPr lang="ru-RU" sz="2400" b="1" cap="none" spc="0" dirty="0" smtClean="0">
                <a:ln w="11430"/>
                <a:solidFill>
                  <a:schemeClr val="bg1"/>
                </a:solidFill>
                <a:effectLst>
                  <a:outerShdw blurRad="50800" dist="39000" dir="5460000" algn="tl">
                    <a:srgbClr val="000000">
                      <a:alpha val="38000"/>
                    </a:srgbClr>
                  </a:outerShdw>
                </a:effectLst>
              </a:rPr>
              <a:t> </a:t>
            </a:r>
          </a:p>
          <a:p>
            <a:pPr marL="457200" indent="-457200" algn="ctr"/>
            <a:r>
              <a:rPr lang="ru-RU" sz="2400" b="1" dirty="0" smtClean="0">
                <a:ln w="11430"/>
                <a:solidFill>
                  <a:schemeClr val="bg1"/>
                </a:solidFill>
                <a:effectLst>
                  <a:outerShdw blurRad="50800" dist="39000" dir="5460000" algn="tl">
                    <a:srgbClr val="000000">
                      <a:alpha val="38000"/>
                    </a:srgbClr>
                  </a:outerShdw>
                </a:effectLst>
              </a:rPr>
              <a:t>эритроцитами?</a:t>
            </a:r>
            <a:endParaRPr lang="ru-RU" sz="2400" b="1" cap="none" spc="0" dirty="0">
              <a:ln w="11430"/>
              <a:solidFill>
                <a:schemeClr val="bg1"/>
              </a:solidFill>
              <a:effectLst>
                <a:outerShdw blurRad="50800" dist="39000" dir="5460000" algn="tl">
                  <a:srgbClr val="000000">
                    <a:alpha val="38000"/>
                  </a:srgbClr>
                </a:outerShdw>
              </a:effectLst>
            </a:endParaRPr>
          </a:p>
        </p:txBody>
      </p:sp>
      <p:sp>
        <p:nvSpPr>
          <p:cNvPr id="13" name="Овал 12"/>
          <p:cNvSpPr/>
          <p:nvPr/>
        </p:nvSpPr>
        <p:spPr>
          <a:xfrm>
            <a:off x="914400" y="39624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a:off x="914400" y="33528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Овал 14"/>
          <p:cNvSpPr/>
          <p:nvPr/>
        </p:nvSpPr>
        <p:spPr>
          <a:xfrm>
            <a:off x="914400" y="28194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p:cNvSpPr/>
          <p:nvPr/>
        </p:nvSpPr>
        <p:spPr>
          <a:xfrm>
            <a:off x="914400" y="2286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1447800" y="1600200"/>
            <a:ext cx="44958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фибрин</a:t>
            </a:r>
            <a:endParaRPr lang="ru-RU" sz="2800" b="1" dirty="0">
              <a:solidFill>
                <a:schemeClr val="bg1"/>
              </a:solidFill>
              <a:effectLst>
                <a:outerShdw blurRad="38100" dist="38100" dir="2700000" algn="tl">
                  <a:srgbClr val="000000">
                    <a:alpha val="43137"/>
                  </a:srgbClr>
                </a:outerShdw>
              </a:effectLst>
            </a:endParaRPr>
          </a:p>
        </p:txBody>
      </p:sp>
      <p:sp>
        <p:nvSpPr>
          <p:cNvPr id="18" name="TextBox 17"/>
          <p:cNvSpPr txBox="1"/>
          <p:nvPr/>
        </p:nvSpPr>
        <p:spPr>
          <a:xfrm>
            <a:off x="1447800" y="2286000"/>
            <a:ext cx="23622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инсулин</a:t>
            </a:r>
            <a:endParaRPr lang="ru-RU" sz="2800" b="1" dirty="0">
              <a:solidFill>
                <a:schemeClr val="bg1"/>
              </a:solidFill>
              <a:effectLst>
                <a:outerShdw blurRad="38100" dist="38100" dir="2700000" algn="tl">
                  <a:srgbClr val="000000">
                    <a:alpha val="43137"/>
                  </a:srgbClr>
                </a:outerShdw>
              </a:effectLst>
            </a:endParaRPr>
          </a:p>
        </p:txBody>
      </p:sp>
      <p:sp>
        <p:nvSpPr>
          <p:cNvPr id="19" name="TextBox 18"/>
          <p:cNvSpPr txBox="1"/>
          <p:nvPr/>
        </p:nvSpPr>
        <p:spPr>
          <a:xfrm>
            <a:off x="1447800" y="2743200"/>
            <a:ext cx="24384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фибриноген</a:t>
            </a:r>
            <a:endParaRPr lang="ru-RU" sz="2800" b="1" dirty="0">
              <a:solidFill>
                <a:schemeClr val="bg1"/>
              </a:solidFill>
              <a:effectLst>
                <a:outerShdw blurRad="38100" dist="38100" dir="2700000" algn="tl">
                  <a:srgbClr val="000000">
                    <a:alpha val="43137"/>
                  </a:srgbClr>
                </a:outerShdw>
              </a:effectLst>
            </a:endParaRPr>
          </a:p>
        </p:txBody>
      </p:sp>
      <p:sp>
        <p:nvSpPr>
          <p:cNvPr id="20" name="TextBox 19"/>
          <p:cNvSpPr txBox="1"/>
          <p:nvPr/>
        </p:nvSpPr>
        <p:spPr>
          <a:xfrm>
            <a:off x="1447800" y="3276600"/>
            <a:ext cx="18288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коллаген</a:t>
            </a:r>
            <a:endParaRPr lang="ru-RU" sz="2800" b="1" dirty="0">
              <a:solidFill>
                <a:schemeClr val="bg1"/>
              </a:solidFill>
              <a:effectLst>
                <a:outerShdw blurRad="38100" dist="38100" dir="2700000" algn="tl">
                  <a:srgbClr val="000000">
                    <a:alpha val="43137"/>
                  </a:srgbClr>
                </a:outerShdw>
              </a:effectLst>
            </a:endParaRPr>
          </a:p>
        </p:txBody>
      </p:sp>
      <p:sp>
        <p:nvSpPr>
          <p:cNvPr id="21" name="TextBox 20"/>
          <p:cNvSpPr txBox="1"/>
          <p:nvPr/>
        </p:nvSpPr>
        <p:spPr>
          <a:xfrm>
            <a:off x="1447800" y="3886200"/>
            <a:ext cx="2286000"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rPr>
              <a:t>гемоглобин</a:t>
            </a:r>
            <a:endParaRPr lang="ru-RU" sz="2800" b="1" dirty="0">
              <a:solidFill>
                <a:schemeClr val="bg1"/>
              </a:solidFill>
              <a:effectLst>
                <a:outerShdw blurRad="38100" dist="38100" dir="2700000" algn="tl">
                  <a:srgbClr val="000000">
                    <a:alpha val="43137"/>
                  </a:srgbClr>
                </a:outerShdw>
              </a:effectLst>
            </a:endParaRPr>
          </a:p>
        </p:txBody>
      </p:sp>
      <p:pic>
        <p:nvPicPr>
          <p:cNvPr id="22" name="Рисунок 21" descr="02.gif"/>
          <p:cNvPicPr>
            <a:picLocks noChangeAspect="1"/>
          </p:cNvPicPr>
          <p:nvPr/>
        </p:nvPicPr>
        <p:blipFill>
          <a:blip r:embed="rId4" cstate="print"/>
          <a:stretch>
            <a:fillRect/>
          </a:stretch>
        </p:blipFill>
        <p:spPr>
          <a:xfrm>
            <a:off x="5029200" y="3124200"/>
            <a:ext cx="2857500" cy="2857500"/>
          </a:xfrm>
          <a:prstGeom prst="rect">
            <a:avLst/>
          </a:prstGeom>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8"/>
                                        </p:tgtEl>
                                        <p:attrNameLst>
                                          <p:attrName>style.color</p:attrName>
                                        </p:attrNameLst>
                                      </p:cBhvr>
                                      <p:to>
                                        <a:srgbClr val="B92142"/>
                                      </p:to>
                                    </p:animClr>
                                    <p:animClr clrSpc="rgb" dir="cw">
                                      <p:cBhvr>
                                        <p:cTn id="7" dur="500" fill="hold"/>
                                        <p:tgtEl>
                                          <p:spTgt spid="8"/>
                                        </p:tgtEl>
                                        <p:attrNameLst>
                                          <p:attrName>fillcolor</p:attrName>
                                        </p:attrNameLst>
                                      </p:cBhvr>
                                      <p:to>
                                        <a:srgbClr val="B92142"/>
                                      </p:to>
                                    </p:animClr>
                                    <p:set>
                                      <p:cBhvr>
                                        <p:cTn id="8" dur="500" fill="hold"/>
                                        <p:tgtEl>
                                          <p:spTgt spid="8"/>
                                        </p:tgtEl>
                                        <p:attrNameLst>
                                          <p:attrName>fill.type</p:attrName>
                                        </p:attrNameLst>
                                      </p:cBhvr>
                                      <p:to>
                                        <p:strVal val="solid"/>
                                      </p:to>
                                    </p:set>
                                    <p:set>
                                      <p:cBhvr>
                                        <p:cTn id="9" dur="500" fill="hold"/>
                                        <p:tgtEl>
                                          <p:spTgt spid="8"/>
                                        </p:tgtEl>
                                        <p:attrNameLst>
                                          <p:attrName>fill.on</p:attrName>
                                        </p:attrNameLst>
                                      </p:cBhvr>
                                      <p:to>
                                        <p:strVal val="true"/>
                                      </p:to>
                                    </p:set>
                                  </p:childTnLst>
                                </p:cTn>
                              </p:par>
                            </p:childTnLst>
                          </p:cTn>
                        </p:par>
                        <p:par>
                          <p:cTn id="10" fill="hold">
                            <p:stCondLst>
                              <p:cond delay="500"/>
                            </p:stCondLst>
                            <p:childTnLst>
                              <p:par>
                                <p:cTn id="11" presetID="19" presetClass="emph" presetSubtype="0" fill="hold" grpId="0" nodeType="afterEffect">
                                  <p:stCondLst>
                                    <p:cond delay="0"/>
                                  </p:stCondLst>
                                  <p:childTnLst>
                                    <p:animClr clrSpc="rgb" dir="cw">
                                      <p:cBhvr override="childStyle">
                                        <p:cTn id="12" dur="500" fill="hold"/>
                                        <p:tgtEl>
                                          <p:spTgt spid="16"/>
                                        </p:tgtEl>
                                        <p:attrNameLst>
                                          <p:attrName>style.color</p:attrName>
                                        </p:attrNameLst>
                                      </p:cBhvr>
                                      <p:to>
                                        <a:srgbClr val="B92142"/>
                                      </p:to>
                                    </p:animClr>
                                    <p:animClr clrSpc="rgb" dir="cw">
                                      <p:cBhvr>
                                        <p:cTn id="13" dur="500" fill="hold"/>
                                        <p:tgtEl>
                                          <p:spTgt spid="16"/>
                                        </p:tgtEl>
                                        <p:attrNameLst>
                                          <p:attrName>fillcolor</p:attrName>
                                        </p:attrNameLst>
                                      </p:cBhvr>
                                      <p:to>
                                        <a:srgbClr val="B92142"/>
                                      </p:to>
                                    </p:animClr>
                                    <p:set>
                                      <p:cBhvr>
                                        <p:cTn id="14" dur="500" fill="hold"/>
                                        <p:tgtEl>
                                          <p:spTgt spid="16"/>
                                        </p:tgtEl>
                                        <p:attrNameLst>
                                          <p:attrName>fill.type</p:attrName>
                                        </p:attrNameLst>
                                      </p:cBhvr>
                                      <p:to>
                                        <p:strVal val="solid"/>
                                      </p:to>
                                    </p:set>
                                    <p:set>
                                      <p:cBhvr>
                                        <p:cTn id="15" dur="500" fill="hold"/>
                                        <p:tgtEl>
                                          <p:spTgt spid="16"/>
                                        </p:tgtEl>
                                        <p:attrNameLst>
                                          <p:attrName>fill.on</p:attrName>
                                        </p:attrNameLst>
                                      </p:cBhvr>
                                      <p:to>
                                        <p:strVal val="true"/>
                                      </p:to>
                                    </p:set>
                                  </p:childTnLst>
                                </p:cTn>
                              </p:par>
                            </p:childTnLst>
                          </p:cTn>
                        </p:par>
                        <p:par>
                          <p:cTn id="16" fill="hold">
                            <p:stCondLst>
                              <p:cond delay="1000"/>
                            </p:stCondLst>
                            <p:childTnLst>
                              <p:par>
                                <p:cTn id="17" presetID="19" presetClass="emph" presetSubtype="0" fill="hold" grpId="0" nodeType="afterEffect">
                                  <p:stCondLst>
                                    <p:cond delay="0"/>
                                  </p:stCondLst>
                                  <p:childTnLst>
                                    <p:animClr clrSpc="rgb" dir="cw">
                                      <p:cBhvr override="childStyle">
                                        <p:cTn id="18" dur="500" fill="hold"/>
                                        <p:tgtEl>
                                          <p:spTgt spid="15"/>
                                        </p:tgtEl>
                                        <p:attrNameLst>
                                          <p:attrName>style.color</p:attrName>
                                        </p:attrNameLst>
                                      </p:cBhvr>
                                      <p:to>
                                        <a:srgbClr val="B92142"/>
                                      </p:to>
                                    </p:animClr>
                                    <p:animClr clrSpc="rgb" dir="cw">
                                      <p:cBhvr>
                                        <p:cTn id="19" dur="500" fill="hold"/>
                                        <p:tgtEl>
                                          <p:spTgt spid="15"/>
                                        </p:tgtEl>
                                        <p:attrNameLst>
                                          <p:attrName>fillcolor</p:attrName>
                                        </p:attrNameLst>
                                      </p:cBhvr>
                                      <p:to>
                                        <a:srgbClr val="B92142"/>
                                      </p:to>
                                    </p:animClr>
                                    <p:set>
                                      <p:cBhvr>
                                        <p:cTn id="20" dur="500" fill="hold"/>
                                        <p:tgtEl>
                                          <p:spTgt spid="15"/>
                                        </p:tgtEl>
                                        <p:attrNameLst>
                                          <p:attrName>fill.type</p:attrName>
                                        </p:attrNameLst>
                                      </p:cBhvr>
                                      <p:to>
                                        <p:strVal val="solid"/>
                                      </p:to>
                                    </p:set>
                                    <p:set>
                                      <p:cBhvr>
                                        <p:cTn id="21" dur="500" fill="hold"/>
                                        <p:tgtEl>
                                          <p:spTgt spid="15"/>
                                        </p:tgtEl>
                                        <p:attrNameLst>
                                          <p:attrName>fill.on</p:attrName>
                                        </p:attrNameLst>
                                      </p:cBhvr>
                                      <p:to>
                                        <p:strVal val="true"/>
                                      </p:to>
                                    </p:set>
                                  </p:childTnLst>
                                </p:cTn>
                              </p:par>
                            </p:childTnLst>
                          </p:cTn>
                        </p:par>
                        <p:par>
                          <p:cTn id="22" fill="hold">
                            <p:stCondLst>
                              <p:cond delay="1500"/>
                            </p:stCondLst>
                            <p:childTnLst>
                              <p:par>
                                <p:cTn id="23" presetID="19" presetClass="emph" presetSubtype="0" fill="hold" grpId="0" nodeType="afterEffect">
                                  <p:stCondLst>
                                    <p:cond delay="0"/>
                                  </p:stCondLst>
                                  <p:childTnLst>
                                    <p:animClr clrSpc="rgb" dir="cw">
                                      <p:cBhvr override="childStyle">
                                        <p:cTn id="24" dur="500" fill="hold"/>
                                        <p:tgtEl>
                                          <p:spTgt spid="14"/>
                                        </p:tgtEl>
                                        <p:attrNameLst>
                                          <p:attrName>style.color</p:attrName>
                                        </p:attrNameLst>
                                      </p:cBhvr>
                                      <p:to>
                                        <a:srgbClr val="B92142"/>
                                      </p:to>
                                    </p:animClr>
                                    <p:animClr clrSpc="rgb" dir="cw">
                                      <p:cBhvr>
                                        <p:cTn id="25" dur="500" fill="hold"/>
                                        <p:tgtEl>
                                          <p:spTgt spid="14"/>
                                        </p:tgtEl>
                                        <p:attrNameLst>
                                          <p:attrName>fillcolor</p:attrName>
                                        </p:attrNameLst>
                                      </p:cBhvr>
                                      <p:to>
                                        <a:srgbClr val="B92142"/>
                                      </p:to>
                                    </p:animClr>
                                    <p:set>
                                      <p:cBhvr>
                                        <p:cTn id="26" dur="500" fill="hold"/>
                                        <p:tgtEl>
                                          <p:spTgt spid="14"/>
                                        </p:tgtEl>
                                        <p:attrNameLst>
                                          <p:attrName>fill.type</p:attrName>
                                        </p:attrNameLst>
                                      </p:cBhvr>
                                      <p:to>
                                        <p:strVal val="solid"/>
                                      </p:to>
                                    </p:set>
                                    <p:set>
                                      <p:cBhvr>
                                        <p:cTn id="27" dur="500" fill="hold"/>
                                        <p:tgtEl>
                                          <p:spTgt spid="14"/>
                                        </p:tgtEl>
                                        <p:attrNameLst>
                                          <p:attrName>fill.on</p:attrName>
                                        </p:attrNameLst>
                                      </p:cBhvr>
                                      <p:to>
                                        <p:strVal val="true"/>
                                      </p:to>
                                    </p:set>
                                  </p:childTnLst>
                                </p:cTn>
                              </p:par>
                            </p:childTnLst>
                          </p:cTn>
                        </p:par>
                        <p:par>
                          <p:cTn id="28" fill="hold">
                            <p:stCondLst>
                              <p:cond delay="2000"/>
                            </p:stCondLst>
                            <p:childTnLst>
                              <p:par>
                                <p:cTn id="29" presetID="23" presetClass="emph" presetSubtype="0" fill="hold" grpId="0" nodeType="afterEffect">
                                  <p:stCondLst>
                                    <p:cond delay="0"/>
                                  </p:stCondLst>
                                  <p:childTnLst>
                                    <p:animClr clrSpc="hsl" dir="cw">
                                      <p:cBhvr override="childStyle">
                                        <p:cTn id="30" dur="500" fill="hold"/>
                                        <p:tgtEl>
                                          <p:spTgt spid="13"/>
                                        </p:tgtEl>
                                        <p:attrNameLst>
                                          <p:attrName>style.color</p:attrName>
                                        </p:attrNameLst>
                                      </p:cBhvr>
                                      <p:by>
                                        <p:hsl h="10842353" s="0" l="0"/>
                                      </p:by>
                                    </p:animClr>
                                    <p:animClr clrSpc="hsl" dir="cw">
                                      <p:cBhvr>
                                        <p:cTn id="31" dur="500" fill="hold"/>
                                        <p:tgtEl>
                                          <p:spTgt spid="13"/>
                                        </p:tgtEl>
                                        <p:attrNameLst>
                                          <p:attrName>fillcolor</p:attrName>
                                        </p:attrNameLst>
                                      </p:cBhvr>
                                      <p:by>
                                        <p:hsl h="10842353" s="0" l="0"/>
                                      </p:by>
                                    </p:animClr>
                                    <p:animClr clrSpc="hsl" dir="cw">
                                      <p:cBhvr>
                                        <p:cTn id="32" dur="500" fill="hold"/>
                                        <p:tgtEl>
                                          <p:spTgt spid="13"/>
                                        </p:tgtEl>
                                        <p:attrNameLst>
                                          <p:attrName>stroke.color</p:attrName>
                                        </p:attrNameLst>
                                      </p:cBhvr>
                                      <p:by>
                                        <p:hsl h="10842353" s="0" l="0"/>
                                      </p:by>
                                    </p:animClr>
                                    <p:set>
                                      <p:cBhvr>
                                        <p:cTn id="33" dur="500" fill="hold"/>
                                        <p:tgtEl>
                                          <p:spTgt spid="13"/>
                                        </p:tgtEl>
                                        <p:attrNameLst>
                                          <p:attrName>fill.type</p:attrName>
                                        </p:attrNameLst>
                                      </p:cBhvr>
                                      <p:to>
                                        <p:strVal val="solid"/>
                                      </p:to>
                                    </p:set>
                                  </p:childTnLst>
                                </p:cTn>
                              </p:par>
                            </p:childTnLst>
                          </p:cTn>
                        </p:par>
                        <p:par>
                          <p:cTn id="34" fill="hold">
                            <p:stCondLst>
                              <p:cond delay="2500"/>
                            </p:stCondLst>
                            <p:childTnLst>
                              <p:par>
                                <p:cTn id="35" presetID="15"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285852" y="785794"/>
            <a:ext cx="6498894"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chemeClr val="bg1">
                    <a:lumMod val="95000"/>
                  </a:schemeClr>
                </a:solidFill>
                <a:effectLst>
                  <a:outerShdw blurRad="50800" dist="39000" dir="5460000" algn="tl">
                    <a:srgbClr val="000000">
                      <a:alpha val="38000"/>
                    </a:srgbClr>
                  </a:outerShdw>
                </a:effectLst>
              </a:rPr>
              <a:t>Самостоятельная</a:t>
            </a:r>
          </a:p>
          <a:p>
            <a:pPr algn="ctr"/>
            <a:r>
              <a:rPr lang="ru-RU" sz="5400" b="1" dirty="0" smtClean="0">
                <a:ln w="11430"/>
                <a:solidFill>
                  <a:schemeClr val="bg1">
                    <a:lumMod val="95000"/>
                  </a:schemeClr>
                </a:solidFill>
                <a:effectLst>
                  <a:outerShdw blurRad="50800" dist="39000" dir="5460000" algn="tl">
                    <a:srgbClr val="000000">
                      <a:alpha val="38000"/>
                    </a:srgbClr>
                  </a:outerShdw>
                </a:effectLst>
              </a:rPr>
              <a:t>работа</a:t>
            </a:r>
            <a:endParaRPr lang="ru-RU" sz="5400" b="1" dirty="0">
              <a:ln w="11430"/>
              <a:solidFill>
                <a:schemeClr val="bg1">
                  <a:lumMod val="95000"/>
                </a:schemeClr>
              </a:solidFill>
              <a:effectLst>
                <a:outerShdw blurRad="50800" dist="39000" dir="5460000" algn="tl">
                  <a:srgbClr val="000000">
                    <a:alpha val="38000"/>
                  </a:srgbClr>
                </a:outerShdw>
              </a:effectLst>
            </a:endParaRPr>
          </a:p>
        </p:txBody>
      </p:sp>
      <p:pic>
        <p:nvPicPr>
          <p:cNvPr id="4" name="Рисунок 3" descr="141.gif"/>
          <p:cNvPicPr>
            <a:picLocks noChangeAspect="1"/>
          </p:cNvPicPr>
          <p:nvPr/>
        </p:nvPicPr>
        <p:blipFill>
          <a:blip r:embed="rId2" cstate="print"/>
          <a:stretch>
            <a:fillRect/>
          </a:stretch>
        </p:blipFill>
        <p:spPr>
          <a:xfrm>
            <a:off x="642910" y="3714752"/>
            <a:ext cx="1866900" cy="2590800"/>
          </a:xfrm>
          <a:prstGeom prst="rect">
            <a:avLst/>
          </a:prstGeom>
        </p:spPr>
      </p:pic>
      <p:pic>
        <p:nvPicPr>
          <p:cNvPr id="5" name="Рисунок 4" descr="132.gif"/>
          <p:cNvPicPr>
            <a:picLocks noChangeAspect="1"/>
          </p:cNvPicPr>
          <p:nvPr/>
        </p:nvPicPr>
        <p:blipFill>
          <a:blip r:embed="rId3" cstate="print"/>
          <a:stretch>
            <a:fillRect/>
          </a:stretch>
        </p:blipFill>
        <p:spPr>
          <a:xfrm>
            <a:off x="6215074" y="3929066"/>
            <a:ext cx="2447936" cy="2428892"/>
          </a:xfrm>
          <a:prstGeom prst="rect">
            <a:avLst/>
          </a:prstGeom>
        </p:spPr>
      </p:pic>
      <p:sp>
        <p:nvSpPr>
          <p:cNvPr id="6" name="TextBox 5"/>
          <p:cNvSpPr txBox="1"/>
          <p:nvPr/>
        </p:nvSpPr>
        <p:spPr>
          <a:xfrm>
            <a:off x="2071670" y="2571744"/>
            <a:ext cx="5786478" cy="1938992"/>
          </a:xfrm>
          <a:prstGeom prst="rect">
            <a:avLst/>
          </a:prstGeom>
          <a:noFill/>
        </p:spPr>
        <p:txBody>
          <a:bodyPr wrap="square" rtlCol="0">
            <a:spAutoFit/>
          </a:bodyPr>
          <a:lstStyle/>
          <a:p>
            <a:r>
              <a:rPr lang="ru-RU" sz="2400" b="1" dirty="0" smtClean="0">
                <a:effectLst>
                  <a:outerShdw blurRad="38100" dist="38100" dir="2700000" algn="tl">
                    <a:srgbClr val="000000">
                      <a:alpha val="43137"/>
                    </a:srgbClr>
                  </a:outerShdw>
                </a:effectLst>
              </a:rPr>
              <a:t>Подготовьте информацию  том, какая группа крови у Вас и ваших одноклассников. Составьте график распределения групп крови в вашем классе. </a:t>
            </a:r>
            <a:endParaRPr lang="ru-RU" sz="2400" b="1" dirty="0">
              <a:effectLst>
                <a:outerShdw blurRad="38100" dist="38100" dir="2700000" algn="tl">
                  <a:srgbClr val="000000">
                    <a:alpha val="43137"/>
                  </a:srgbClr>
                </a:outerShdw>
              </a:effectLst>
            </a:endParaRPr>
          </a:p>
        </p:txBody>
      </p:sp>
      <p:sp>
        <p:nvSpPr>
          <p:cNvPr id="8" name="TextBox 7"/>
          <p:cNvSpPr txBox="1"/>
          <p:nvPr/>
        </p:nvSpPr>
        <p:spPr>
          <a:xfrm>
            <a:off x="3071802" y="5214950"/>
            <a:ext cx="2000264" cy="369332"/>
          </a:xfrm>
          <a:prstGeom prst="rect">
            <a:avLst/>
          </a:prstGeom>
          <a:noFill/>
        </p:spPr>
        <p:txBody>
          <a:bodyPr wrap="square" rtlCol="0">
            <a:spAutoFit/>
          </a:bodyPr>
          <a:lstStyle/>
          <a:p>
            <a:r>
              <a:rPr lang="ru-RU" b="1" dirty="0" smtClean="0">
                <a:effectLst>
                  <a:outerShdw blurRad="38100" dist="38100" dir="2700000" algn="tl">
                    <a:srgbClr val="000000">
                      <a:alpha val="43137"/>
                    </a:srgbClr>
                  </a:outerShdw>
                </a:effectLst>
              </a:rPr>
              <a:t>Например:</a:t>
            </a:r>
            <a:endParaRPr lang="ru-RU" b="1" dirty="0">
              <a:effectLst>
                <a:outerShdw blurRad="38100" dist="38100" dir="2700000" algn="tl">
                  <a:srgbClr val="000000">
                    <a:alpha val="43137"/>
                  </a:srgbClr>
                </a:outerShdw>
              </a:effectLst>
            </a:endParaRPr>
          </a:p>
        </p:txBody>
      </p:sp>
      <p:sp>
        <p:nvSpPr>
          <p:cNvPr id="10" name="Управляющая кнопка: далее 9">
            <a:hlinkClick r:id="" action="ppaction://hlinkshowjump?jump=nextslide" highlightClick="1"/>
          </p:cNvPr>
          <p:cNvSpPr/>
          <p:nvPr/>
        </p:nvSpPr>
        <p:spPr>
          <a:xfrm>
            <a:off x="4419600" y="5181600"/>
            <a:ext cx="762000" cy="381000"/>
          </a:xfrm>
          <a:prstGeom prst="actionButtonForwardNext">
            <a:avLst/>
          </a:prstGeom>
          <a:solidFill>
            <a:schemeClr val="bg1"/>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childTnLst>
                          </p:cTn>
                        </p:par>
                        <p:par>
                          <p:cTn id="15" fill="hold">
                            <p:stCondLst>
                              <p:cond delay="1000"/>
                            </p:stCondLst>
                            <p:childTnLst>
                              <p:par>
                                <p:cTn id="16" presetID="8"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par>
                          <p:cTn id="19" fill="hold">
                            <p:stCondLst>
                              <p:cond delay="3000"/>
                            </p:stCondLst>
                            <p:childTnLst>
                              <p:par>
                                <p:cTn id="20" presetID="2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par>
                          <p:cTn id="23" fill="hold">
                            <p:stCondLst>
                              <p:cond delay="5000"/>
                            </p:stCondLst>
                            <p:childTnLst>
                              <p:par>
                                <p:cTn id="24" presetID="2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edge">
                                      <p:cBhvr>
                                        <p:cTn id="26" dur="2000"/>
                                        <p:tgtEl>
                                          <p:spTgt spid="5"/>
                                        </p:tgtEl>
                                      </p:cBhvr>
                                    </p:animEffect>
                                  </p:childTnLst>
                                </p:cTn>
                              </p:par>
                            </p:childTnLst>
                          </p:cTn>
                        </p:par>
                        <p:par>
                          <p:cTn id="27" fill="hold">
                            <p:stCondLst>
                              <p:cond delay="7000"/>
                            </p:stCondLst>
                            <p:childTnLst>
                              <p:par>
                                <p:cTn id="28" presetID="47" presetClass="entr" presetSubtype="0" fill="hold"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1000"/>
                                        <p:tgtEl>
                                          <p:spTgt spid="8">
                                            <p:txEl>
                                              <p:pRg st="0" end="0"/>
                                            </p:txEl>
                                          </p:spTgt>
                                        </p:tgtEl>
                                      </p:cBhvr>
                                    </p:animEffect>
                                    <p:anim calcmode="lin" valueType="num">
                                      <p:cBhvr>
                                        <p:cTn id="31"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33" fill="hold">
                            <p:stCondLst>
                              <p:cond delay="80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04800" y="304800"/>
            <a:ext cx="8458200" cy="6286544"/>
          </a:xfrm>
          <a:prstGeom prst="roundRect">
            <a:avLst/>
          </a:prstGeom>
          <a:blipFill>
            <a:blip r:embed="rId2" cstate="print"/>
            <a:tile tx="0" ty="0" sx="100000" sy="100000" flip="none" algn="tl"/>
          </a:blipFill>
          <a:ln>
            <a:solidFill>
              <a:srgbClr val="417EB1"/>
            </a:solidFill>
          </a:ln>
          <a:effectLst>
            <a:innerShdw blurRad="609600" dist="1244600" dir="7440000">
              <a:prstClr val="black">
                <a:alpha val="74000"/>
              </a:prstClr>
            </a:innerShdw>
          </a:effectLst>
          <a:scene3d>
            <a:camera prst="orthographicFront"/>
            <a:lightRig rig="threePt" dir="t"/>
          </a:scene3d>
          <a:sp3d>
            <a:bevelT w="139700" h="139700" prst="divot"/>
          </a:sp3d>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ru-RU" dirty="0"/>
          </a:p>
        </p:txBody>
      </p:sp>
      <p:grpSp>
        <p:nvGrpSpPr>
          <p:cNvPr id="37" name="Группа 36"/>
          <p:cNvGrpSpPr/>
          <p:nvPr/>
        </p:nvGrpSpPr>
        <p:grpSpPr>
          <a:xfrm>
            <a:off x="1905000" y="2057400"/>
            <a:ext cx="1981200" cy="1774686"/>
            <a:chOff x="1905000" y="2057400"/>
            <a:chExt cx="1981200" cy="1774686"/>
          </a:xfrm>
        </p:grpSpPr>
        <p:sp>
          <p:nvSpPr>
            <p:cNvPr id="3" name="TextBox 2"/>
            <p:cNvSpPr txBox="1">
              <a:spLocks noChangeArrowheads="1"/>
            </p:cNvSpPr>
            <p:nvPr/>
          </p:nvSpPr>
          <p:spPr bwMode="auto">
            <a:xfrm>
              <a:off x="1981200" y="2057400"/>
              <a:ext cx="1447800" cy="400110"/>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кислород</a:t>
              </a:r>
            </a:p>
          </p:txBody>
        </p:sp>
        <p:sp>
          <p:nvSpPr>
            <p:cNvPr id="4" name="TextBox 3"/>
            <p:cNvSpPr txBox="1">
              <a:spLocks noChangeArrowheads="1"/>
            </p:cNvSpPr>
            <p:nvPr/>
          </p:nvSpPr>
          <p:spPr bwMode="auto">
            <a:xfrm>
              <a:off x="2286000" y="2590800"/>
              <a:ext cx="914400" cy="400110"/>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lin ang="0" scaled="1"/>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вода</a:t>
              </a:r>
              <a:endPar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TextBox 4"/>
            <p:cNvSpPr txBox="1">
              <a:spLocks noChangeArrowheads="1"/>
            </p:cNvSpPr>
            <p:nvPr/>
          </p:nvSpPr>
          <p:spPr bwMode="auto">
            <a:xfrm>
              <a:off x="1905000" y="3124200"/>
              <a:ext cx="1981200" cy="707886"/>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Питательные </a:t>
              </a:r>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вещества</a:t>
              </a:r>
            </a:p>
          </p:txBody>
        </p:sp>
      </p:grpSp>
      <p:grpSp>
        <p:nvGrpSpPr>
          <p:cNvPr id="40" name="Группа 39"/>
          <p:cNvGrpSpPr/>
          <p:nvPr/>
        </p:nvGrpSpPr>
        <p:grpSpPr>
          <a:xfrm>
            <a:off x="5867400" y="2057400"/>
            <a:ext cx="1828800" cy="1546086"/>
            <a:chOff x="5867400" y="2057400"/>
            <a:chExt cx="1828800" cy="1546086"/>
          </a:xfrm>
        </p:grpSpPr>
        <p:sp>
          <p:nvSpPr>
            <p:cNvPr id="6" name="TextBox 5"/>
            <p:cNvSpPr txBox="1">
              <a:spLocks noChangeArrowheads="1"/>
            </p:cNvSpPr>
            <p:nvPr/>
          </p:nvSpPr>
          <p:spPr bwMode="auto">
            <a:xfrm>
              <a:off x="5943600" y="2895600"/>
              <a:ext cx="1752600" cy="707886"/>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path path="circle">
                <a:fillToRect l="50000" t="50000" r="50000" b="50000"/>
              </a:path>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углекислый </a:t>
              </a:r>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p>
            <a:p>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газ</a:t>
              </a:r>
              <a:endPar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7" name="TextBox 6"/>
            <p:cNvSpPr txBox="1">
              <a:spLocks noChangeArrowheads="1"/>
            </p:cNvSpPr>
            <p:nvPr/>
          </p:nvSpPr>
          <p:spPr bwMode="auto">
            <a:xfrm>
              <a:off x="5867400" y="2057400"/>
              <a:ext cx="1752600" cy="707886"/>
            </a:xfrm>
            <a:prstGeom prst="rect">
              <a:avLst/>
            </a:prstGeom>
            <a:gradFill flip="none" rotWithShape="1">
              <a:gsLst>
                <a:gs pos="0">
                  <a:srgbClr val="5BB9FF">
                    <a:tint val="66000"/>
                    <a:satMod val="160000"/>
                  </a:srgbClr>
                </a:gs>
                <a:gs pos="50000">
                  <a:srgbClr val="5BB9FF">
                    <a:tint val="44500"/>
                    <a:satMod val="160000"/>
                  </a:srgbClr>
                </a:gs>
                <a:gs pos="100000">
                  <a:srgbClr val="5BB9FF">
                    <a:tint val="23500"/>
                    <a:satMod val="160000"/>
                  </a:srgbClr>
                </a:gs>
              </a:gsLst>
              <a:lin ang="10800000" scaled="1"/>
              <a:tileRect/>
            </a:grad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r>
                <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продукты </a:t>
              </a:r>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p>
            <a:p>
              <a:r>
                <a:rPr lang="en-US"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r>
                <a:rPr lang="ru-RU" sz="2000" b="1" dirty="0" smtClean="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обмена</a:t>
              </a:r>
              <a:endParaRPr lang="ru-RU" sz="20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endParaRPr>
            </a:p>
          </p:txBody>
        </p:sp>
      </p:grpSp>
      <p:sp>
        <p:nvSpPr>
          <p:cNvPr id="8" name="Text Box 47"/>
          <p:cNvSpPr txBox="1">
            <a:spLocks noChangeArrowheads="1"/>
          </p:cNvSpPr>
          <p:nvPr/>
        </p:nvSpPr>
        <p:spPr bwMode="auto">
          <a:xfrm>
            <a:off x="5229225" y="4805362"/>
            <a:ext cx="303213" cy="106362"/>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sp>
        <p:nvSpPr>
          <p:cNvPr id="9" name="Text Box 9"/>
          <p:cNvSpPr txBox="1">
            <a:spLocks noChangeArrowheads="1"/>
          </p:cNvSpPr>
          <p:nvPr/>
        </p:nvSpPr>
        <p:spPr bwMode="auto">
          <a:xfrm>
            <a:off x="4083050" y="1868488"/>
            <a:ext cx="1354138" cy="2139950"/>
          </a:xfrm>
          <a:prstGeom prst="rect">
            <a:avLst/>
          </a:prstGeom>
          <a:noFill/>
          <a:ln w="9525">
            <a:noFill/>
            <a:miter lim="800000"/>
            <a:headEnd/>
            <a:tailEnd/>
          </a:ln>
        </p:spPr>
        <p:txBody>
          <a:bodyPr anchor="ctr"/>
          <a:lstStyle/>
          <a:p>
            <a:pPr algn="ctr"/>
            <a:endParaRPr lang="ru-RU">
              <a:solidFill>
                <a:srgbClr val="FFFFFF"/>
              </a:solidFill>
              <a:latin typeface="Calibri" pitchFamily="34" charset="0"/>
            </a:endParaRPr>
          </a:p>
        </p:txBody>
      </p:sp>
      <p:grpSp>
        <p:nvGrpSpPr>
          <p:cNvPr id="39" name="Группа 38"/>
          <p:cNvGrpSpPr/>
          <p:nvPr/>
        </p:nvGrpSpPr>
        <p:grpSpPr>
          <a:xfrm>
            <a:off x="5562600" y="2286000"/>
            <a:ext cx="304800" cy="914400"/>
            <a:chOff x="5562600" y="2286000"/>
            <a:chExt cx="304800" cy="914400"/>
          </a:xfrm>
        </p:grpSpPr>
        <p:sp>
          <p:nvSpPr>
            <p:cNvPr id="14" name="Стрелка вправо 13"/>
            <p:cNvSpPr/>
            <p:nvPr/>
          </p:nvSpPr>
          <p:spPr>
            <a:xfrm>
              <a:off x="5562600" y="22860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право 14"/>
            <p:cNvSpPr/>
            <p:nvPr/>
          </p:nvSpPr>
          <p:spPr>
            <a:xfrm>
              <a:off x="5562600" y="29718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38" name="Группа 37"/>
          <p:cNvGrpSpPr/>
          <p:nvPr/>
        </p:nvGrpSpPr>
        <p:grpSpPr>
          <a:xfrm>
            <a:off x="3352800" y="2209800"/>
            <a:ext cx="762000" cy="1371600"/>
            <a:chOff x="3352800" y="2209800"/>
            <a:chExt cx="762000" cy="1371600"/>
          </a:xfrm>
        </p:grpSpPr>
        <p:sp>
          <p:nvSpPr>
            <p:cNvPr id="12" name="Стрелка вправо 11"/>
            <p:cNvSpPr/>
            <p:nvPr/>
          </p:nvSpPr>
          <p:spPr>
            <a:xfrm>
              <a:off x="3505200" y="2209800"/>
              <a:ext cx="5334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право 15"/>
            <p:cNvSpPr/>
            <p:nvPr/>
          </p:nvSpPr>
          <p:spPr>
            <a:xfrm>
              <a:off x="3810000" y="33528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право 16"/>
            <p:cNvSpPr/>
            <p:nvPr/>
          </p:nvSpPr>
          <p:spPr>
            <a:xfrm>
              <a:off x="3352800" y="27432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8" name="Стрелка вправо 17"/>
          <p:cNvSpPr/>
          <p:nvPr/>
        </p:nvSpPr>
        <p:spPr>
          <a:xfrm>
            <a:off x="7696200" y="24384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6" name="Группа 35"/>
          <p:cNvGrpSpPr/>
          <p:nvPr/>
        </p:nvGrpSpPr>
        <p:grpSpPr>
          <a:xfrm>
            <a:off x="1447800" y="2133600"/>
            <a:ext cx="533400" cy="1295400"/>
            <a:chOff x="1447800" y="2133600"/>
            <a:chExt cx="533400" cy="1295400"/>
          </a:xfrm>
        </p:grpSpPr>
        <p:sp>
          <p:nvSpPr>
            <p:cNvPr id="19" name="Стрелка вправо 18"/>
            <p:cNvSpPr/>
            <p:nvPr/>
          </p:nvSpPr>
          <p:spPr>
            <a:xfrm>
              <a:off x="1524000" y="3200400"/>
              <a:ext cx="3048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право 19"/>
            <p:cNvSpPr/>
            <p:nvPr/>
          </p:nvSpPr>
          <p:spPr>
            <a:xfrm>
              <a:off x="1524000" y="2667000"/>
              <a:ext cx="4572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право 20"/>
            <p:cNvSpPr/>
            <p:nvPr/>
          </p:nvSpPr>
          <p:spPr>
            <a:xfrm>
              <a:off x="1447800" y="2133600"/>
              <a:ext cx="457200" cy="228600"/>
            </a:xfrm>
            <a:prstGeom prst="rightArrow">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tileRect/>
            </a:gradFill>
            <a:ln>
              <a:solidFill>
                <a:srgbClr val="002060"/>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2" name="Прямоугольник 21"/>
          <p:cNvSpPr/>
          <p:nvPr/>
        </p:nvSpPr>
        <p:spPr>
          <a:xfrm>
            <a:off x="1371600" y="533400"/>
            <a:ext cx="7071231" cy="830997"/>
          </a:xfrm>
          <a:prstGeom prst="rect">
            <a:avLst/>
          </a:prstGeom>
          <a:noFill/>
        </p:spPr>
        <p:txBody>
          <a:bodyPr wrap="none" lIns="91440" tIns="45720" rIns="91440" bIns="45720">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dirty="0" smtClean="0">
                <a:ln w="11430"/>
                <a:solidFill>
                  <a:srgbClr val="008080"/>
                </a:solidFill>
                <a:effectLst>
                  <a:outerShdw blurRad="50800" dist="39000" dir="5460000" algn="tl">
                    <a:srgbClr val="000000">
                      <a:alpha val="38000"/>
                    </a:srgbClr>
                  </a:outerShdw>
                </a:effectLst>
              </a:rPr>
              <a:t>Межклеточное вещество</a:t>
            </a:r>
            <a:r>
              <a:rPr lang="ru-RU"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ru-RU"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TextBox 23"/>
          <p:cNvSpPr txBox="1"/>
          <p:nvPr/>
        </p:nvSpPr>
        <p:spPr>
          <a:xfrm>
            <a:off x="1676400" y="5562600"/>
            <a:ext cx="5638800" cy="107721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200" b="1" dirty="0" smtClean="0">
                <a:ln w="11430"/>
                <a:solidFill>
                  <a:srgbClr val="002060"/>
                </a:solidFill>
                <a:effectLst>
                  <a:outerShdw blurRad="50800" dist="39000" dir="5460000" algn="tl">
                    <a:srgbClr val="000000">
                      <a:alpha val="38000"/>
                    </a:srgbClr>
                  </a:outerShdw>
                </a:effectLst>
                <a:latin typeface="Arial" pitchFamily="34" charset="0"/>
                <a:cs typeface="Arial" pitchFamily="34" charset="0"/>
              </a:rPr>
              <a:t>    Связь компонентов </a:t>
            </a:r>
          </a:p>
          <a:p>
            <a:r>
              <a:rPr lang="ru-RU" sz="3200" b="1" dirty="0" smtClean="0">
                <a:ln w="11430"/>
                <a:solidFill>
                  <a:srgbClr val="002060"/>
                </a:solidFill>
                <a:effectLst>
                  <a:outerShdw blurRad="50800" dist="39000" dir="5460000" algn="tl">
                    <a:srgbClr val="000000">
                      <a:alpha val="38000"/>
                    </a:srgbClr>
                  </a:outerShdw>
                </a:effectLst>
                <a:latin typeface="Arial" pitchFamily="34" charset="0"/>
                <a:cs typeface="Arial" pitchFamily="34" charset="0"/>
              </a:rPr>
              <a:t>внутренней среды клетки</a:t>
            </a:r>
            <a:endParaRPr lang="ru-RU" sz="3200" b="1" dirty="0">
              <a:ln w="11430"/>
              <a:solidFill>
                <a:srgbClr val="002060"/>
              </a:solidFill>
              <a:effectLst>
                <a:outerShdw blurRad="50800" dist="39000" dir="5460000" algn="tl">
                  <a:srgbClr val="000000">
                    <a:alpha val="38000"/>
                  </a:srgbClr>
                </a:outerShdw>
              </a:effectLst>
              <a:latin typeface="Arial" pitchFamily="34" charset="0"/>
              <a:cs typeface="Arial" pitchFamily="34" charset="0"/>
            </a:endParaRPr>
          </a:p>
        </p:txBody>
      </p:sp>
      <p:sp>
        <p:nvSpPr>
          <p:cNvPr id="25" name="Овал 24"/>
          <p:cNvSpPr/>
          <p:nvPr/>
        </p:nvSpPr>
        <p:spPr>
          <a:xfrm>
            <a:off x="8143900" y="3071810"/>
            <a:ext cx="285752" cy="357190"/>
          </a:xfrm>
          <a:prstGeom prst="ellipse">
            <a:avLst/>
          </a:prstGeom>
          <a:solidFill>
            <a:srgbClr val="25C958"/>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p:cNvSpPr/>
          <p:nvPr/>
        </p:nvSpPr>
        <p:spPr>
          <a:xfrm>
            <a:off x="8143900" y="3786190"/>
            <a:ext cx="285752" cy="357190"/>
          </a:xfrm>
          <a:prstGeom prst="ellipse">
            <a:avLst/>
          </a:prstGeom>
          <a:solidFill>
            <a:srgbClr val="3366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Овал 26"/>
          <p:cNvSpPr/>
          <p:nvPr/>
        </p:nvSpPr>
        <p:spPr>
          <a:xfrm>
            <a:off x="8215338" y="2643182"/>
            <a:ext cx="285752" cy="357190"/>
          </a:xfrm>
          <a:prstGeom prst="ellipse">
            <a:avLst/>
          </a:prstGeom>
          <a:solidFill>
            <a:schemeClr val="accent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Овал 27"/>
          <p:cNvSpPr/>
          <p:nvPr/>
        </p:nvSpPr>
        <p:spPr>
          <a:xfrm>
            <a:off x="8143900" y="3429000"/>
            <a:ext cx="285752" cy="357190"/>
          </a:xfrm>
          <a:prstGeom prst="ellipse">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5" name="Группа 34"/>
          <p:cNvGrpSpPr/>
          <p:nvPr/>
        </p:nvGrpSpPr>
        <p:grpSpPr>
          <a:xfrm>
            <a:off x="457200" y="0"/>
            <a:ext cx="8229600" cy="5257800"/>
            <a:chOff x="381000" y="1"/>
            <a:chExt cx="8467724" cy="5257800"/>
          </a:xfrm>
        </p:grpSpPr>
        <p:pic>
          <p:nvPicPr>
            <p:cNvPr id="10"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041457" y="1752600"/>
              <a:ext cx="1476756" cy="2209801"/>
            </a:xfrm>
            <a:prstGeom prst="rect">
              <a:avLst/>
            </a:prstGeom>
            <a:ln>
              <a:noFill/>
            </a:ln>
            <a:effectLst>
              <a:outerShdw blurRad="292100" dist="139700" dir="2700000" algn="tl" rotWithShape="0">
                <a:srgbClr val="333333">
                  <a:alpha val="65000"/>
                </a:srgbClr>
              </a:outerShdw>
            </a:effectLst>
          </p:spPr>
        </p:pic>
        <p:pic>
          <p:nvPicPr>
            <p:cNvPr id="11" name="Рисунок 10" descr="Кровь.bmp"/>
            <p:cNvPicPr>
              <a:picLocks noChangeAspect="1"/>
            </p:cNvPicPr>
            <p:nvPr/>
          </p:nvPicPr>
          <p:blipFill>
            <a:blip r:embed="rId4" cstate="print"/>
            <a:stretch>
              <a:fillRect/>
            </a:stretch>
          </p:blipFill>
          <p:spPr>
            <a:xfrm>
              <a:off x="381000" y="1219200"/>
              <a:ext cx="1219200" cy="3581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RightFacing"/>
              <a:lightRig rig="threePt" dir="t"/>
            </a:scene3d>
          </p:spPr>
        </p:pic>
        <p:pic>
          <p:nvPicPr>
            <p:cNvPr id="29" name="Picture 2" descr="C:\Users\Natasha\Desktop\Подготовка календарного плана\иллюстрации дыхание\New folder\1.bmp"/>
            <p:cNvPicPr>
              <a:picLocks noChangeAspect="1" noChangeArrowheads="1"/>
            </p:cNvPicPr>
            <p:nvPr/>
          </p:nvPicPr>
          <p:blipFill>
            <a:blip r:embed="rId5" cstate="print"/>
            <a:srcRect/>
            <a:stretch>
              <a:fillRect/>
            </a:stretch>
          </p:blipFill>
          <p:spPr bwMode="auto">
            <a:xfrm rot="5400000">
              <a:off x="5834062" y="2243138"/>
              <a:ext cx="5257800" cy="771525"/>
            </a:xfrm>
            <a:prstGeom prst="roundRect">
              <a:avLst>
                <a:gd name="adj" fmla="val 8594"/>
              </a:avLst>
            </a:prstGeom>
            <a:solidFill>
              <a:srgbClr val="FFFFFF">
                <a:shade val="85000"/>
              </a:srgbClr>
            </a:solidFill>
            <a:ln w="38100">
              <a:solidFill>
                <a:srgbClr val="5BB9FF"/>
              </a:solidFill>
            </a:ln>
            <a:effectLst>
              <a:glow rad="101600">
                <a:srgbClr val="00B0F0">
                  <a:alpha val="60000"/>
                </a:srgbClr>
              </a:glow>
              <a:reflection blurRad="12700" stA="38000" endPos="28000" dist="5000" dir="5400000" sy="-100000" algn="bl" rotWithShape="0"/>
            </a:effectLst>
            <a:scene3d>
              <a:camera prst="perspectiveHeroicExtremeLeftFacing"/>
              <a:lightRig rig="threePt" dir="t"/>
            </a:scene3d>
            <a:sp3d>
              <a:bevelT w="139700" h="139700" prst="divot"/>
            </a:sp3d>
          </p:spPr>
        </p:pic>
      </p:grpSp>
      <p:sp>
        <p:nvSpPr>
          <p:cNvPr id="31" name="Выгнутая вверх стрелка 30"/>
          <p:cNvSpPr/>
          <p:nvPr/>
        </p:nvSpPr>
        <p:spPr>
          <a:xfrm rot="10800000">
            <a:off x="1087078" y="4589036"/>
            <a:ext cx="6986604" cy="973564"/>
          </a:xfrm>
          <a:prstGeom prst="curvedDown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17"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strVal val="#ppt_h"/>
                                          </p:val>
                                        </p:tav>
                                        <p:tav tm="100000">
                                          <p:val>
                                            <p:strVal val="#ppt_h"/>
                                          </p:val>
                                        </p:tav>
                                      </p:tavLst>
                                    </p:anim>
                                  </p:childTnLst>
                                </p:cTn>
                              </p:par>
                            </p:childTnLst>
                          </p:cTn>
                        </p:par>
                        <p:par>
                          <p:cTn id="13" fill="hold">
                            <p:stCondLst>
                              <p:cond delay="2500"/>
                            </p:stCondLst>
                            <p:childTnLst>
                              <p:par>
                                <p:cTn id="14" presetID="17"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8" presetClass="entr" presetSubtype="16"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diamond(in)">
                                      <p:cBhvr>
                                        <p:cTn id="21" dur="2000"/>
                                        <p:tgtEl>
                                          <p:spTgt spid="35"/>
                                        </p:tgtEl>
                                      </p:cBhvr>
                                    </p:animEffect>
                                  </p:childTnLst>
                                </p:cTn>
                              </p:par>
                            </p:childTnLst>
                          </p:cTn>
                        </p:par>
                        <p:par>
                          <p:cTn id="22" fill="hold">
                            <p:stCondLst>
                              <p:cond delay="5000"/>
                            </p:stCondLst>
                            <p:childTnLst>
                              <p:par>
                                <p:cTn id="23" presetID="17" presetClass="entr" presetSubtype="1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strVal val="#ppt_h"/>
                                          </p:val>
                                        </p:tav>
                                        <p:tav tm="100000">
                                          <p:val>
                                            <p:strVal val="#ppt_h"/>
                                          </p:val>
                                        </p:tav>
                                      </p:tavLst>
                                    </p:anim>
                                  </p:childTnLst>
                                </p:cTn>
                              </p:par>
                            </p:childTnLst>
                          </p:cTn>
                        </p:par>
                        <p:par>
                          <p:cTn id="27" fill="hold">
                            <p:stCondLst>
                              <p:cond delay="5500"/>
                            </p:stCondLst>
                            <p:childTnLst>
                              <p:par>
                                <p:cTn id="28" presetID="17" presetClass="entr" presetSubtype="10"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strVal val="#ppt_h"/>
                                          </p:val>
                                        </p:tav>
                                        <p:tav tm="100000">
                                          <p:val>
                                            <p:strVal val="#ppt_h"/>
                                          </p:val>
                                        </p:tav>
                                      </p:tavLst>
                                    </p:anim>
                                  </p:childTnLst>
                                </p:cTn>
                              </p:par>
                            </p:childTnLst>
                          </p:cTn>
                        </p:par>
                        <p:par>
                          <p:cTn id="32" fill="hold">
                            <p:stCondLst>
                              <p:cond delay="6000"/>
                            </p:stCondLst>
                            <p:childTnLst>
                              <p:par>
                                <p:cTn id="33" presetID="17" presetClass="entr" presetSubtype="1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strVal val="#ppt_h"/>
                                          </p:val>
                                        </p:tav>
                                        <p:tav tm="100000">
                                          <p:val>
                                            <p:strVal val="#ppt_h"/>
                                          </p:val>
                                        </p:tav>
                                      </p:tavLst>
                                    </p:anim>
                                  </p:childTnLst>
                                </p:cTn>
                              </p:par>
                            </p:childTnLst>
                          </p:cTn>
                        </p:par>
                        <p:par>
                          <p:cTn id="37" fill="hold">
                            <p:stCondLst>
                              <p:cond delay="6500"/>
                            </p:stCondLst>
                            <p:childTnLst>
                              <p:par>
                                <p:cTn id="38" presetID="17" presetClass="entr" presetSubtype="10"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strVal val="#ppt_h"/>
                                          </p:val>
                                        </p:tav>
                                        <p:tav tm="100000">
                                          <p:val>
                                            <p:strVal val="#ppt_h"/>
                                          </p:val>
                                        </p:tav>
                                      </p:tavLst>
                                    </p:anim>
                                  </p:childTnLst>
                                </p:cTn>
                              </p:par>
                            </p:childTnLst>
                          </p:cTn>
                        </p:par>
                        <p:par>
                          <p:cTn id="42" fill="hold">
                            <p:stCondLst>
                              <p:cond delay="7000"/>
                            </p:stCondLst>
                            <p:childTnLst>
                              <p:par>
                                <p:cTn id="43" presetID="17"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strVal val="#ppt_h"/>
                                          </p:val>
                                        </p:tav>
                                        <p:tav tm="100000">
                                          <p:val>
                                            <p:strVal val="#ppt_h"/>
                                          </p:val>
                                        </p:tav>
                                      </p:tavLst>
                                    </p:anim>
                                  </p:childTnLst>
                                </p:cTn>
                              </p:par>
                            </p:childTnLst>
                          </p:cTn>
                        </p:par>
                        <p:par>
                          <p:cTn id="47" fill="hold">
                            <p:stCondLst>
                              <p:cond delay="7500"/>
                            </p:stCondLst>
                            <p:childTnLst>
                              <p:par>
                                <p:cTn id="48" presetID="17" presetClass="entr" presetSubtype="1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strVal val="#ppt_h"/>
                                          </p:val>
                                        </p:tav>
                                        <p:tav tm="100000">
                                          <p:val>
                                            <p:strVal val="#ppt_h"/>
                                          </p:val>
                                        </p:tav>
                                      </p:tavLst>
                                    </p:anim>
                                  </p:childTnLst>
                                </p:cTn>
                              </p:par>
                            </p:childTnLst>
                          </p:cTn>
                        </p:par>
                        <p:par>
                          <p:cTn id="52" fill="hold">
                            <p:stCondLst>
                              <p:cond delay="8000"/>
                            </p:stCondLst>
                            <p:childTnLst>
                              <p:par>
                                <p:cTn id="53" presetID="55"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1000" fill="hold"/>
                                        <p:tgtEl>
                                          <p:spTgt spid="31"/>
                                        </p:tgtEl>
                                        <p:attrNameLst>
                                          <p:attrName>ppt_w</p:attrName>
                                        </p:attrNameLst>
                                      </p:cBhvr>
                                      <p:tavLst>
                                        <p:tav tm="0">
                                          <p:val>
                                            <p:strVal val="#ppt_w*0.70"/>
                                          </p:val>
                                        </p:tav>
                                        <p:tav tm="100000">
                                          <p:val>
                                            <p:strVal val="#ppt_w"/>
                                          </p:val>
                                        </p:tav>
                                      </p:tavLst>
                                    </p:anim>
                                    <p:anim calcmode="lin" valueType="num">
                                      <p:cBhvr>
                                        <p:cTn id="56" dur="1000" fill="hold"/>
                                        <p:tgtEl>
                                          <p:spTgt spid="31"/>
                                        </p:tgtEl>
                                        <p:attrNameLst>
                                          <p:attrName>ppt_h</p:attrName>
                                        </p:attrNameLst>
                                      </p:cBhvr>
                                      <p:tavLst>
                                        <p:tav tm="0">
                                          <p:val>
                                            <p:strVal val="#ppt_h"/>
                                          </p:val>
                                        </p:tav>
                                        <p:tav tm="100000">
                                          <p:val>
                                            <p:strVal val="#ppt_h"/>
                                          </p:val>
                                        </p:tav>
                                      </p:tavLst>
                                    </p:anim>
                                    <p:animEffect transition="in" filter="fade">
                                      <p:cBhvr>
                                        <p:cTn id="57" dur="1000"/>
                                        <p:tgtEl>
                                          <p:spTgt spid="31"/>
                                        </p:tgtEl>
                                      </p:cBhvr>
                                    </p:animEffect>
                                  </p:childTnLst>
                                </p:cTn>
                              </p:par>
                            </p:childTnLst>
                          </p:cTn>
                        </p:par>
                        <p:par>
                          <p:cTn id="58" fill="hold">
                            <p:stCondLst>
                              <p:cond delay="9000"/>
                            </p:stCondLst>
                            <p:childTnLst>
                              <p:par>
                                <p:cTn id="59" presetID="1" presetClass="entr" presetSubtype="0" fill="hold" grpId="1" nodeType="after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0"/>
                            </p:stCondLst>
                            <p:childTnLst>
                              <p:par>
                                <p:cTn id="62" presetID="0" presetClass="path" presetSubtype="0" accel="50000" decel="50000" fill="hold" grpId="0" nodeType="afterEffect">
                                  <p:stCondLst>
                                    <p:cond delay="0"/>
                                  </p:stCondLst>
                                  <p:childTnLst>
                                    <p:animMotion origin="layout" path="M -2.22222E-6 8.67052E-7 C -0.0052 0.01086 -0.00381 0.02289 -0.00954 0.03375 C -0.01527 0.0578 -0.01267 0.083 -0.01579 0.10774 C -0.0184 0.12878 -0.02534 0.1482 -0.02847 0.16924 C -0.02899 0.18335 -0.02934 0.19722 -0.0302 0.21133 C -0.03211 0.23838 -0.0368 0.26751 -0.04913 0.28971 C -0.05746 0.30474 -0.05156 0.30057 -0.06024 0.3045 C -0.06631 0.31213 -0.07621 0.31583 -0.08402 0.3193 C -0.0967 0.32508 -0.10954 0.33063 -0.12222 0.33618 C -0.15017 0.34844 -0.17812 0.3593 -0.20625 0.36994 C -0.21475 0.37318 -0.22447 0.38034 -0.23333 0.38057 C -0.28732 0.38196 -0.34114 0.38196 -0.39513 0.38266 C -0.4026 0.38335 -0.41006 0.38335 -0.41736 0.38474 C -0.43524 0.38797 -0.42465 0.38844 -0.43958 0.39329 C -0.44913 0.3963 -0.44409 0.39445 -0.45555 0.39953 C -0.45711 0.40023 -0.46024 0.40161 -0.46024 0.40161 C -0.46059 0.40161 -0.47447 0.40046 -0.47777 0.39745 C -0.4894 0.38728 -0.47569 0.39468 -0.48732 0.38682 C -0.49045 0.38474 -0.51163 0.37664 -0.51423 0.37641 C -0.53125 0.37572 -0.54809 0.37479 -0.5651 0.3741 C -0.58506 0.36531 -0.60538 0.35768 -0.62534 0.3489 C -0.63593 0.34427 -0.64756 0.34751 -0.65868 0.34682 C -0.67083 0.34242 -0.68281 0.33734 -0.69513 0.3341 C -0.70086 0.33086 -0.70746 0.33017 -0.71267 0.32555 C -0.72048 0.31884 -0.72604 0.31468 -0.73489 0.31075 C -0.73993 0.30081 -0.74357 0.29988 -0.75243 0.29595 C -0.75555 0.29456 -0.7618 0.29179 -0.7618 0.29179 C -0.76284 0.2904 -0.76423 0.28924 -0.7651 0.28763 C -0.76597 0.28578 -0.76562 0.283 -0.76666 0.28115 C -0.76788 0.27907 -0.77552 0.27167 -0.77777 0.26844 C -0.77916 0.25711 -0.78055 0.25456 -0.78402 0.24531 " pathEditMode="relative" ptsTypes="ffffffffffffffffffffffffffffffA">
                                      <p:cBhvr>
                                        <p:cTn id="63" dur="2000" fill="hold"/>
                                        <p:tgtEl>
                                          <p:spTgt spid="27"/>
                                        </p:tgtEl>
                                        <p:attrNameLst>
                                          <p:attrName>ppt_x</p:attrName>
                                          <p:attrName>ppt_y</p:attrName>
                                        </p:attrNameLst>
                                      </p:cBhvr>
                                    </p:animMotion>
                                  </p:childTnLst>
                                </p:cTn>
                              </p:par>
                            </p:childTnLst>
                          </p:cTn>
                        </p:par>
                        <p:par>
                          <p:cTn id="64" fill="hold">
                            <p:stCondLst>
                              <p:cond delay="11000"/>
                            </p:stCondLst>
                            <p:childTnLst>
                              <p:par>
                                <p:cTn id="65" presetID="22" presetClass="entr" presetSubtype="4" fill="hold" grpId="1"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childTnLst>
                          </p:cTn>
                        </p:par>
                        <p:par>
                          <p:cTn id="68" fill="hold">
                            <p:stCondLst>
                              <p:cond delay="11500"/>
                            </p:stCondLst>
                            <p:childTnLst>
                              <p:par>
                                <p:cTn id="69" presetID="0" presetClass="path" presetSubtype="0" accel="50000" decel="50000" fill="hold" grpId="0" nodeType="afterEffect">
                                  <p:stCondLst>
                                    <p:cond delay="0"/>
                                  </p:stCondLst>
                                  <p:childTnLst>
                                    <p:animMotion origin="layout" path="M 1.38889E-6 3.87283E-6 C -0.0007 0.04185 0.00642 0.07861 -0.01111 0.11191 C -0.01493 0.1274 -0.01684 0.14705 -0.02379 0.16046 C -0.02743 0.17503 -0.02465 0.16994 -0.03004 0.17757 C -0.03177 0.18474 -0.0342 0.18705 -0.03802 0.19237 C -0.04045 0.20185 -0.04514 0.2074 -0.04931 0.21549 C -0.05122 0.22405 -0.05208 0.22752 -0.05868 0.23029 C -0.06389 0.23723 -0.06684 0.23908 -0.07292 0.24301 C -0.09063 0.25457 -0.06736 0.24023 -0.0809 0.25156 C -0.08594 0.25572 -0.09827 0.2578 -0.09827 0.2578 C -0.10712 0.26543 -0.11823 0.26798 -0.12847 0.27052 C -0.13455 0.27445 -0.13958 0.2763 -0.14601 0.27884 C -0.16146 0.28486 -0.17639 0.29295 -0.19202 0.29804 C -0.25903 0.3563 -0.32552 0.32231 -0.4158 0.32324 C -0.44323 0.32254 -0.47083 0.32208 -0.49827 0.32116 C -0.51215 0.32069 -0.52379 0.32116 -0.53646 0.317 C -0.54236 0.31515 -0.55382 0.31075 -0.55382 0.31075 C -0.56962 0.30012 -0.59045 0.29619 -0.60799 0.29364 C -0.62934 0.28647 -0.6507 0.28162 -0.67292 0.27884 C -0.67969 0.27584 -0.68924 0.27584 -0.69514 0.27052 C -0.70226 0.26428 -0.70833 0.2585 -0.7158 0.25364 C -0.72361 0.24278 -0.71285 0.25688 -0.72535 0.24509 C -0.73177 0.23908 -0.73299 0.23607 -0.74115 0.23237 C -0.74514 0.22728 -0.74861 0.22428 -0.75382 0.22197 C -0.75799 0.21642 -0.75903 0.21179 -0.76493 0.20925 C -0.77066 0.20162 -0.76667 0.20555 -0.77778 0.20069 C -0.77934 0.2 -0.78247 0.19861 -0.78247 0.19861 C -0.78958 0.20023 -0.79618 0.20185 -0.80313 0.20486 C -0.81007 0.20185 -0.81563 0.197 -0.82049 0.19006 C -0.81042 0.18567 -0.81354 0.1889 -0.80938 0.18382 " pathEditMode="relative" ptsTypes="fffffffffffffffffffffffffffffA">
                                      <p:cBhvr>
                                        <p:cTn id="70" dur="2000" fill="hold"/>
                                        <p:tgtEl>
                                          <p:spTgt spid="25"/>
                                        </p:tgtEl>
                                        <p:attrNameLst>
                                          <p:attrName>ppt_x</p:attrName>
                                          <p:attrName>ppt_y</p:attrName>
                                        </p:attrNameLst>
                                      </p:cBhvr>
                                    </p:animMotion>
                                  </p:childTnLst>
                                </p:cTn>
                              </p:par>
                            </p:childTnLst>
                          </p:cTn>
                        </p:par>
                        <p:par>
                          <p:cTn id="71" fill="hold">
                            <p:stCondLst>
                              <p:cond delay="13500"/>
                            </p:stCondLst>
                            <p:childTnLst>
                              <p:par>
                                <p:cTn id="72" presetID="22" presetClass="entr" presetSubtype="4" fill="hold" grpId="1"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par>
                          <p:cTn id="75" fill="hold">
                            <p:stCondLst>
                              <p:cond delay="14000"/>
                            </p:stCondLst>
                            <p:childTnLst>
                              <p:par>
                                <p:cTn id="76" presetID="0" presetClass="path" presetSubtype="0" accel="50000" decel="50000" fill="hold" grpId="0" nodeType="afterEffect">
                                  <p:stCondLst>
                                    <p:cond delay="0"/>
                                  </p:stCondLst>
                                  <p:childTnLst>
                                    <p:animMotion origin="layout" path="M -1.11111E-6 -2.31214E-7 C -0.00052 0.02243 -0.00069 0.04508 -0.00156 0.06751 C -0.00191 0.07815 -0.00347 0.08878 -0.00469 0.09942 C -0.00521 0.10312 -0.0092 0.11884 -0.00955 0.12046 C -0.01371 0.13757 -0.01719 0.16508 -0.02864 0.17549 C -0.02917 0.17757 -0.02899 0.18011 -0.03021 0.18173 C -0.03142 0.18335 -0.03351 0.18266 -0.03489 0.18381 C -0.03611 0.18497 -0.03663 0.18728 -0.03802 0.18821 C -0.03854 0.18867 -0.04983 0.19329 -0.05243 0.19445 C -0.05555 0.19584 -0.06198 0.19861 -0.06198 0.19861 C -0.06996 0.20624 -0.07934 0.20878 -0.08889 0.21133 C -0.10347 0.22127 -0.09687 0.2185 -0.10798 0.22196 C -0.11875 0.22913 -0.13003 0.23191 -0.14132 0.23676 C -0.14896 0.24347 -0.15798 0.24601 -0.16667 0.24948 C -0.18628 0.25711 -0.20608 0.26404 -0.22535 0.2726 C -0.29219 0.33295 -0.38715 0.25063 -0.46354 0.28324 C -0.49583 0.28254 -0.52812 0.28324 -0.56024 0.28115 C -0.56215 0.28092 -0.56337 0.27815 -0.5651 0.27699 C -0.57031 0.27352 -0.57569 0.27237 -0.5809 0.26844 C -0.58594 0.26474 -0.58802 0.26034 -0.59358 0.2578 C -0.60833 0.2393 -0.65781 0.24139 -0.66979 0.24092 C -0.67951 0.23769 -0.68785 0.23144 -0.69687 0.22613 C -0.7 0.22428 -0.70642 0.22196 -0.70642 0.22196 C -0.71753 0.2067 -0.70521 0.22173 -0.7158 0.21341 C -0.72048 0.20971 -0.72309 0.20532 -0.72864 0.203 C -0.73368 0.19607 -0.7408 0.18682 -0.74757 0.18381 C -0.75226 0.1778 -0.75729 0.17295 -0.76198 0.16693 C -0.76562 0.15191 -0.76319 0.15792 -0.76823 0.14798 C -0.77361 0.12601 -0.775 0.10289 -0.77778 0.08023 C -0.77969 0.06474 -0.77934 0.08115 -0.77934 0.06982 " pathEditMode="relative" ptsTypes="fffffffffffffffffffffffffffffA">
                                      <p:cBhvr>
                                        <p:cTn id="77" dur="2000" fill="hold"/>
                                        <p:tgtEl>
                                          <p:spTgt spid="28"/>
                                        </p:tgtEl>
                                        <p:attrNameLst>
                                          <p:attrName>ppt_x</p:attrName>
                                          <p:attrName>ppt_y</p:attrName>
                                        </p:attrNameLst>
                                      </p:cBhvr>
                                    </p:animMotion>
                                  </p:childTnLst>
                                </p:cTn>
                              </p:par>
                            </p:childTnLst>
                          </p:cTn>
                        </p:par>
                        <p:par>
                          <p:cTn id="78" fill="hold">
                            <p:stCondLst>
                              <p:cond delay="16000"/>
                            </p:stCondLst>
                            <p:childTnLst>
                              <p:par>
                                <p:cTn id="79" presetID="22" presetClass="entr" presetSubtype="4" fill="hold" grpId="1"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down)">
                                      <p:cBhvr>
                                        <p:cTn id="81" dur="500"/>
                                        <p:tgtEl>
                                          <p:spTgt spid="26"/>
                                        </p:tgtEl>
                                      </p:cBhvr>
                                    </p:animEffect>
                                  </p:childTnLst>
                                </p:cTn>
                              </p:par>
                            </p:childTnLst>
                          </p:cTn>
                        </p:par>
                        <p:par>
                          <p:cTn id="82" fill="hold">
                            <p:stCondLst>
                              <p:cond delay="16500"/>
                            </p:stCondLst>
                            <p:childTnLst>
                              <p:par>
                                <p:cTn id="83" presetID="0" presetClass="path" presetSubtype="0" accel="50000" decel="50000" fill="hold" grpId="0" nodeType="afterEffect">
                                  <p:stCondLst>
                                    <p:cond delay="0"/>
                                  </p:stCondLst>
                                  <p:childTnLst>
                                    <p:animMotion origin="layout" path="M -3.61111E-6 5.37572E-6 C -0.01302 0.00417 -0.01579 0.00486 -0.02708 0.0148 C -0.0302 0.01758 -0.03368 0.02035 -0.03663 0.02313 C -0.03819 0.02451 -0.04132 0.02752 -0.04132 0.02752 C -0.05191 0.04879 -0.04323 0.02914 -0.04774 0.08671 C -0.04878 0.09897 -0.05573 0.1096 -0.06198 0.11839 C -0.06475 0.12949 -0.07395 0.13365 -0.08107 0.13943 C -0.08576 0.14313 -0.09566 0.15053 -0.1 0.15631 C -0.10104 0.15769 -0.10191 0.15977 -0.10329 0.1607 C -0.10573 0.16209 -0.1085 0.16209 -0.11111 0.16278 C -0.12135 0.17157 -0.10972 0.16278 -0.12552 0.16902 C -0.12777 0.16995 -0.12951 0.17226 -0.13177 0.17318 C -0.13698 0.17527 -0.14774 0.17758 -0.14774 0.17758 C -0.1625 0.18752 -0.17743 0.18868 -0.19375 0.19029 C -0.27517 0.22636 -0.41145 0.20232 -0.46198 0.20278 C -0.47031 0.20694 -0.475 0.20972 -0.4842 0.21134 C -0.59514 0.20833 -0.53177 0.21318 -0.57465 0.20278 C -0.5809 0.19954 -0.58611 0.19515 -0.59218 0.19238 C -0.6 0.18151 -0.61927 0.17781 -0.6302 0.1755 C -0.64514 0.16394 -0.66111 0.15839 -0.67777 0.15214 C -0.69965 0.14382 -0.67326 0.15214 -0.69218 0.14359 C -0.70173 0.1392 -0.71232 0.13642 -0.72222 0.13318 C -0.7302 0.12602 -0.74514 0.11492 -0.75399 0.11191 C -0.76163 0.1022 -0.75329 0.11399 -0.75885 0.10151 C -0.76128 0.09573 -0.76927 0.08972 -0.77309 0.0844 C -0.77656 0.07076 -0.78316 0.05827 -0.79218 0.05064 C -0.79583 0.03608 -0.80816 0.01966 -0.81909 0.0148 C -0.82656 0.01619 -0.83177 0.01665 -0.83819 0.02105 " pathEditMode="relative" ptsTypes="fffffffffffffffffffffffffffA">
                                      <p:cBhvr>
                                        <p:cTn id="84" dur="2000" fill="hold"/>
                                        <p:tgtEl>
                                          <p:spTgt spid="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22" grpId="0"/>
      <p:bldP spid="24" grpId="0"/>
      <p:bldP spid="25" grpId="0" animBg="1"/>
      <p:bldP spid="25" grpId="1" animBg="1"/>
      <p:bldP spid="26" grpId="0" animBg="1"/>
      <p:bldP spid="26" grpId="1" animBg="1"/>
      <p:bldP spid="27" grpId="0" animBg="1"/>
      <p:bldP spid="27" grpId="1" animBg="1"/>
      <p:bldP spid="28" grpId="0" animBg="1"/>
      <p:bldP spid="28" grpId="1" animBg="1"/>
      <p:bldP spid="3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57158" y="285728"/>
            <a:ext cx="8429684" cy="6286543"/>
          </a:xfrm>
          <a:prstGeom prst="rect">
            <a:avLst/>
          </a:prstGeom>
          <a:noFill/>
          <a:ln w="9525">
            <a:noFill/>
            <a:miter lim="800000"/>
            <a:headEnd/>
            <a:tailEnd/>
          </a:ln>
        </p:spPr>
      </p:pic>
      <p:sp>
        <p:nvSpPr>
          <p:cNvPr id="3" name="Заголовок 1"/>
          <p:cNvSpPr txBox="1">
            <a:spLocks/>
          </p:cNvSpPr>
          <p:nvPr/>
        </p:nvSpPr>
        <p:spPr>
          <a:xfrm>
            <a:off x="685800" y="2130425"/>
            <a:ext cx="7772400" cy="1470025"/>
          </a:xfrm>
          <a:prstGeom prst="rect">
            <a:avLst/>
          </a:prstGeo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9600" b="1" i="0" u="none" strike="noStrike" kern="1200" cap="none" spc="0" normalizeH="0" baseline="0" noProof="0" dirty="0" smtClean="0">
                <a:ln w="11430"/>
                <a:gradFill flip="none" rotWithShape="1">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path path="circle">
                    <a:fillToRect l="50000" t="50000" r="50000" b="50000"/>
                  </a:path>
                  <a:tileRect/>
                </a:gradFill>
                <a:effectLst>
                  <a:outerShdw blurRad="80000" dist="40000" dir="5040000" algn="tl">
                    <a:srgbClr val="000000">
                      <a:alpha val="30000"/>
                    </a:srgbClr>
                  </a:outerShdw>
                </a:effectLst>
                <a:uLnTx/>
                <a:uFillTx/>
                <a:latin typeface="+mj-lt"/>
                <a:ea typeface="+mj-ea"/>
                <a:cs typeface="+mj-cs"/>
              </a:rPr>
              <a:t>9r5</a:t>
            </a:r>
            <a:endParaRPr kumimoji="0" lang="ru-RU" sz="9600" b="1" i="0" u="none" strike="noStrike" kern="1200" cap="none" spc="0" normalizeH="0" baseline="0" noProof="0" dirty="0">
              <a:ln w="11430"/>
              <a:gradFill flip="none" rotWithShape="1">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path path="circle">
                  <a:fillToRect l="50000" t="50000" r="50000" b="50000"/>
                </a:path>
                <a:tileRect/>
              </a:gradFill>
              <a:effectLst>
                <a:outerShdw blurRad="80000" dist="40000" dir="5040000" algn="tl">
                  <a:srgbClr val="000000">
                    <a:alpha val="30000"/>
                  </a:srgbClr>
                </a:outerShdw>
              </a:effectLst>
              <a:uLnTx/>
              <a:uFillTx/>
              <a:latin typeface="+mj-lt"/>
              <a:ea typeface="+mj-ea"/>
              <a:cs typeface="+mj-cs"/>
            </a:endParaRPr>
          </a:p>
        </p:txBody>
      </p:sp>
      <p:sp>
        <p:nvSpPr>
          <p:cNvPr id="4" name="Подзаголовок 2"/>
          <p:cNvSpPr txBox="1">
            <a:spLocks/>
          </p:cNvSpPr>
          <p:nvPr/>
        </p:nvSpPr>
        <p:spPr>
          <a:xfrm>
            <a:off x="1371600" y="3886200"/>
            <a:ext cx="6400800" cy="1752600"/>
          </a:xfrm>
          <a:prstGeom prst="rect">
            <a:avLst/>
          </a:prstGeo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marR="0" lvl="0" indent="-342900" algn="l" defTabSz="914400" rtl="0" eaLnBrk="1" fontAlgn="base" latinLnBrk="0" hangingPunct="1">
              <a:lnSpc>
                <a:spcPct val="100000"/>
              </a:lnSpc>
              <a:spcBef>
                <a:spcPct val="20000"/>
              </a:spcBef>
              <a:spcAft>
                <a:spcPct val="0"/>
              </a:spcAft>
              <a:buClrTx/>
              <a:buSzTx/>
              <a:buFont typeface="Arial" charset="0"/>
              <a:buChar char="•"/>
              <a:tabLst/>
              <a:defRPr/>
            </a:pPr>
            <a:r>
              <a:rPr kumimoji="0" lang="ru-RU" sz="6000" b="1" i="0" u="none" strike="noStrike" kern="1200" normalizeH="0" baseline="0" noProof="0" dirty="0" smtClean="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effectLst>
                  <a:outerShdw blurRad="50800" dist="39000" dir="5460000" algn="tl">
                    <a:srgbClr val="000000">
                      <a:alpha val="38000"/>
                    </a:srgbClr>
                  </a:outerShdw>
                </a:effectLst>
                <a:uLnTx/>
                <a:uFillTx/>
                <a:latin typeface="+mn-lt"/>
                <a:ea typeface="+mn-ea"/>
                <a:cs typeface="+mn-cs"/>
              </a:rPr>
              <a:t>Группы  крови</a:t>
            </a:r>
            <a:endParaRPr kumimoji="0" lang="ru-RU" sz="6000" b="1" i="0" u="none" strike="noStrike" kern="1200" normalizeH="0" baseline="0" noProof="0" dirty="0">
              <a:ln w="1143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effectLst>
                <a:outerShdw blurRad="50800" dist="39000" dir="5460000" algn="tl">
                  <a:srgbClr val="000000">
                    <a:alpha val="38000"/>
                  </a:srgbClr>
                </a:outerShdw>
              </a:effectLst>
              <a:uLnTx/>
              <a:uFillTx/>
              <a:latin typeface="+mn-lt"/>
              <a:ea typeface="+mn-ea"/>
              <a:cs typeface="+mn-cs"/>
            </a:endParaRP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356350"/>
            <a:ext cx="2133600" cy="365125"/>
          </a:xfrm>
        </p:spPr>
        <p:txBody>
          <a:bodyPr/>
          <a:lstStyle/>
          <a:p>
            <a:pPr>
              <a:defRPr/>
            </a:pPr>
            <a:r>
              <a:rPr lang="ru-RU" smtClean="0"/>
              <a:t>2007</a:t>
            </a:r>
            <a:endParaRPr lang="ru-RU"/>
          </a:p>
        </p:txBody>
      </p:sp>
      <p:sp>
        <p:nvSpPr>
          <p:cNvPr id="3" name="Нижний колонтитул 2"/>
          <p:cNvSpPr>
            <a:spLocks noGrp="1"/>
          </p:cNvSpPr>
          <p:nvPr>
            <p:ph type="ftr" sz="quarter" idx="11"/>
          </p:nvPr>
        </p:nvSpPr>
        <p:spPr>
          <a:xfrm>
            <a:off x="3124200" y="6356350"/>
            <a:ext cx="2895600" cy="365125"/>
          </a:xfrm>
        </p:spPr>
        <p:txBody>
          <a:bodyPr/>
          <a:lstStyle/>
          <a:p>
            <a:pPr>
              <a:defRPr/>
            </a:pPr>
            <a:r>
              <a:rPr lang="ru-RU" smtClean="0"/>
              <a:t>aleksei.bazhenov@mail.ru</a:t>
            </a:r>
            <a:endParaRPr lang="ru-RU"/>
          </a:p>
        </p:txBody>
      </p:sp>
      <p:pic>
        <p:nvPicPr>
          <p:cNvPr id="4" name="Picture 2"/>
          <p:cNvPicPr>
            <a:picLocks noChangeAspect="1" noChangeArrowheads="1"/>
          </p:cNvPicPr>
          <p:nvPr/>
        </p:nvPicPr>
        <p:blipFill>
          <a:blip r:embed="rId2" cstate="print"/>
          <a:srcRect/>
          <a:stretch>
            <a:fillRect/>
          </a:stretch>
        </p:blipFill>
        <p:spPr bwMode="auto">
          <a:xfrm>
            <a:off x="357158" y="285728"/>
            <a:ext cx="8429684" cy="6286543"/>
          </a:xfrm>
          <a:prstGeom prst="rect">
            <a:avLst/>
          </a:prstGeom>
          <a:noFill/>
          <a:ln w="9525">
            <a:noFill/>
            <a:miter lim="800000"/>
            <a:headEnd/>
            <a:tailEnd/>
          </a:ln>
        </p:spPr>
      </p:pic>
      <p:sp>
        <p:nvSpPr>
          <p:cNvPr id="5" name="Заголовок 1"/>
          <p:cNvSpPr txBox="1">
            <a:spLocks/>
          </p:cNvSpPr>
          <p:nvPr/>
        </p:nvSpPr>
        <p:spPr>
          <a:xfrm>
            <a:off x="571472" y="357166"/>
            <a:ext cx="8229600" cy="1500198"/>
          </a:xfrm>
          <a:prstGeom prst="rect">
            <a:avLst/>
          </a:prstGeo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1" i="0" u="none" strike="noStrike" kern="1200" cap="none" spc="0" normalizeH="0" baseline="0" noProof="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mj-lt"/>
                <a:ea typeface="+mj-ea"/>
                <a:cs typeface="+mj-cs"/>
              </a:rPr>
              <a:t>Группы крови у учеников нашего класса</a:t>
            </a:r>
            <a:endParaRPr kumimoji="0" lang="ru-RU" sz="4400" b="1" i="0" u="none" strike="noStrike" kern="1200" cap="none" spc="0" normalizeH="0" baseline="0" noProof="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uLnTx/>
              <a:uFillTx/>
              <a:latin typeface="+mj-lt"/>
              <a:ea typeface="+mj-ea"/>
              <a:cs typeface="+mj-cs"/>
            </a:endParaRPr>
          </a:p>
        </p:txBody>
      </p:sp>
      <p:graphicFrame>
        <p:nvGraphicFramePr>
          <p:cNvPr id="6" name="Содержимое 4"/>
          <p:cNvGraphicFramePr>
            <a:graphicFrameLocks/>
          </p:cNvGraphicFramePr>
          <p:nvPr/>
        </p:nvGraphicFramePr>
        <p:xfrm>
          <a:off x="428596" y="1500174"/>
          <a:ext cx="4143404" cy="4625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Содержимое 4"/>
          <p:cNvGraphicFramePr>
            <a:graphicFrameLocks/>
          </p:cNvGraphicFramePr>
          <p:nvPr/>
        </p:nvGraphicFramePr>
        <p:xfrm>
          <a:off x="4714876" y="1500174"/>
          <a:ext cx="4214842" cy="46259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graphicEl>
                                              <a:dgm id="{98DFE4E2-00C8-4D68-84F5-EB462A9420AE}"/>
                                            </p:graphicEl>
                                          </p:spTgt>
                                        </p:tgtEl>
                                        <p:attrNameLst>
                                          <p:attrName>style.visibility</p:attrName>
                                        </p:attrNameLst>
                                      </p:cBhvr>
                                      <p:to>
                                        <p:strVal val="visible"/>
                                      </p:to>
                                    </p:set>
                                    <p:animEffect transition="in" filter="wipe(down)">
                                      <p:cBhvr>
                                        <p:cTn id="12" dur="500"/>
                                        <p:tgtEl>
                                          <p:spTgt spid="7">
                                            <p:graphicEl>
                                              <a:dgm id="{98DFE4E2-00C8-4D68-84F5-EB462A9420A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graphicEl>
                                              <a:dgm id="{1036B544-84B3-438F-B3AC-9407F547F5AA}"/>
                                            </p:graphicEl>
                                          </p:spTgt>
                                        </p:tgtEl>
                                        <p:attrNameLst>
                                          <p:attrName>style.visibility</p:attrName>
                                        </p:attrNameLst>
                                      </p:cBhvr>
                                      <p:to>
                                        <p:strVal val="visible"/>
                                      </p:to>
                                    </p:set>
                                    <p:animEffect transition="in" filter="wipe(down)">
                                      <p:cBhvr>
                                        <p:cTn id="17" dur="500"/>
                                        <p:tgtEl>
                                          <p:spTgt spid="7">
                                            <p:graphicEl>
                                              <a:dgm id="{1036B544-84B3-438F-B3AC-9407F547F5AA}"/>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graphicEl>
                                              <a:dgm id="{834699FF-8FA9-49C5-A7EF-45729094E1F9}"/>
                                            </p:graphicEl>
                                          </p:spTgt>
                                        </p:tgtEl>
                                        <p:attrNameLst>
                                          <p:attrName>style.visibility</p:attrName>
                                        </p:attrNameLst>
                                      </p:cBhvr>
                                      <p:to>
                                        <p:strVal val="visible"/>
                                      </p:to>
                                    </p:set>
                                    <p:animEffect transition="in" filter="wipe(down)">
                                      <p:cBhvr>
                                        <p:cTn id="22" dur="500"/>
                                        <p:tgtEl>
                                          <p:spTgt spid="7">
                                            <p:graphicEl>
                                              <a:dgm id="{834699FF-8FA9-49C5-A7EF-45729094E1F9}"/>
                                            </p:graphic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7">
                                            <p:graphicEl>
                                              <a:dgm id="{8F556B87-3471-4439-BF01-9B47DE827D71}"/>
                                            </p:graphicEl>
                                          </p:spTgt>
                                        </p:tgtEl>
                                        <p:attrNameLst>
                                          <p:attrName>style.visibility</p:attrName>
                                        </p:attrNameLst>
                                      </p:cBhvr>
                                      <p:to>
                                        <p:strVal val="visible"/>
                                      </p:to>
                                    </p:set>
                                    <p:animEffect transition="in" filter="wipe(down)">
                                      <p:cBhvr>
                                        <p:cTn id="25" dur="500"/>
                                        <p:tgtEl>
                                          <p:spTgt spid="7">
                                            <p:graphicEl>
                                              <a:dgm id="{8F556B87-3471-4439-BF01-9B47DE827D71}"/>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graphicEl>
                                              <a:dgm id="{CEAFAE9D-C55C-4D63-AD05-A9828F7BE75C}"/>
                                            </p:graphicEl>
                                          </p:spTgt>
                                        </p:tgtEl>
                                        <p:attrNameLst>
                                          <p:attrName>style.visibility</p:attrName>
                                        </p:attrNameLst>
                                      </p:cBhvr>
                                      <p:to>
                                        <p:strVal val="visible"/>
                                      </p:to>
                                    </p:set>
                                    <p:animEffect transition="in" filter="wipe(down)">
                                      <p:cBhvr>
                                        <p:cTn id="30" dur="500"/>
                                        <p:tgtEl>
                                          <p:spTgt spid="7">
                                            <p:graphicEl>
                                              <a:dgm id="{CEAFAE9D-C55C-4D63-AD05-A9828F7BE75C}"/>
                                            </p:graphic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7">
                                            <p:graphicEl>
                                              <a:dgm id="{EF5CAFA5-B8A9-4AC8-8F88-A345990280EA}"/>
                                            </p:graphicEl>
                                          </p:spTgt>
                                        </p:tgtEl>
                                        <p:attrNameLst>
                                          <p:attrName>style.visibility</p:attrName>
                                        </p:attrNameLst>
                                      </p:cBhvr>
                                      <p:to>
                                        <p:strVal val="visible"/>
                                      </p:to>
                                    </p:set>
                                    <p:animEffect transition="in" filter="wipe(down)">
                                      <p:cBhvr>
                                        <p:cTn id="33" dur="500"/>
                                        <p:tgtEl>
                                          <p:spTgt spid="7">
                                            <p:graphicEl>
                                              <a:dgm id="{EF5CAFA5-B8A9-4AC8-8F88-A345990280EA}"/>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7">
                                            <p:graphicEl>
                                              <a:dgm id="{34F6DFC6-65B7-45EB-9EC7-18ED12639C15}"/>
                                            </p:graphicEl>
                                          </p:spTgt>
                                        </p:tgtEl>
                                        <p:attrNameLst>
                                          <p:attrName>style.visibility</p:attrName>
                                        </p:attrNameLst>
                                      </p:cBhvr>
                                      <p:to>
                                        <p:strVal val="visible"/>
                                      </p:to>
                                    </p:set>
                                    <p:animEffect transition="in" filter="wipe(down)">
                                      <p:cBhvr>
                                        <p:cTn id="38" dur="500"/>
                                        <p:tgtEl>
                                          <p:spTgt spid="7">
                                            <p:graphicEl>
                                              <a:dgm id="{34F6DFC6-65B7-45EB-9EC7-18ED12639C15}"/>
                                            </p:graphic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7">
                                            <p:graphicEl>
                                              <a:dgm id="{63E0A4F9-C782-49BB-97C0-940A65526BCB}"/>
                                            </p:graphicEl>
                                          </p:spTgt>
                                        </p:tgtEl>
                                        <p:attrNameLst>
                                          <p:attrName>style.visibility</p:attrName>
                                        </p:attrNameLst>
                                      </p:cBhvr>
                                      <p:to>
                                        <p:strVal val="visible"/>
                                      </p:to>
                                    </p:set>
                                    <p:animEffect transition="in" filter="wipe(down)">
                                      <p:cBhvr>
                                        <p:cTn id="41" dur="500"/>
                                        <p:tgtEl>
                                          <p:spTgt spid="7">
                                            <p:graphicEl>
                                              <a:dgm id="{63E0A4F9-C782-49BB-97C0-940A65526BCB}"/>
                                            </p:graphic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graphicEl>
                                              <a:dgm id="{BEDFD05A-D1AC-4E2D-AF99-7D0D98AB5CDA}"/>
                                            </p:graphicEl>
                                          </p:spTgt>
                                        </p:tgtEl>
                                        <p:attrNameLst>
                                          <p:attrName>style.visibility</p:attrName>
                                        </p:attrNameLst>
                                      </p:cBhvr>
                                      <p:to>
                                        <p:strVal val="visible"/>
                                      </p:to>
                                    </p:set>
                                    <p:animEffect transition="in" filter="wipe(down)">
                                      <p:cBhvr>
                                        <p:cTn id="44" dur="500"/>
                                        <p:tgtEl>
                                          <p:spTgt spid="7">
                                            <p:graphicEl>
                                              <a:dgm id="{BEDFD05A-D1AC-4E2D-AF99-7D0D98AB5CDA}"/>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graphicEl>
                                              <a:dgm id="{98DFE4E2-00C8-4D68-84F5-EB462A9420AE}"/>
                                            </p:graphicEl>
                                          </p:spTgt>
                                        </p:tgtEl>
                                        <p:attrNameLst>
                                          <p:attrName>style.visibility</p:attrName>
                                        </p:attrNameLst>
                                      </p:cBhvr>
                                      <p:to>
                                        <p:strVal val="visible"/>
                                      </p:to>
                                    </p:set>
                                    <p:anim calcmode="lin" valueType="num">
                                      <p:cBhvr additive="base">
                                        <p:cTn id="49" dur="500" fill="hold"/>
                                        <p:tgtEl>
                                          <p:spTgt spid="6">
                                            <p:graphicEl>
                                              <a:dgm id="{98DFE4E2-00C8-4D68-84F5-EB462A9420AE}"/>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graphicEl>
                                              <a:dgm id="{98DFE4E2-00C8-4D68-84F5-EB462A9420AE}"/>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graphicEl>
                                              <a:dgm id="{1036B544-84B3-438F-B3AC-9407F547F5AA}"/>
                                            </p:graphicEl>
                                          </p:spTgt>
                                        </p:tgtEl>
                                        <p:attrNameLst>
                                          <p:attrName>style.visibility</p:attrName>
                                        </p:attrNameLst>
                                      </p:cBhvr>
                                      <p:to>
                                        <p:strVal val="visible"/>
                                      </p:to>
                                    </p:set>
                                    <p:anim calcmode="lin" valueType="num">
                                      <p:cBhvr additive="base">
                                        <p:cTn id="55" dur="500" fill="hold"/>
                                        <p:tgtEl>
                                          <p:spTgt spid="6">
                                            <p:graphicEl>
                                              <a:dgm id="{1036B544-84B3-438F-B3AC-9407F547F5AA}"/>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graphicEl>
                                              <a:dgm id="{1036B544-84B3-438F-B3AC-9407F547F5AA}"/>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graphicEl>
                                              <a:dgm id="{834699FF-8FA9-49C5-A7EF-45729094E1F9}"/>
                                            </p:graphicEl>
                                          </p:spTgt>
                                        </p:tgtEl>
                                        <p:attrNameLst>
                                          <p:attrName>style.visibility</p:attrName>
                                        </p:attrNameLst>
                                      </p:cBhvr>
                                      <p:to>
                                        <p:strVal val="visible"/>
                                      </p:to>
                                    </p:set>
                                    <p:anim calcmode="lin" valueType="num">
                                      <p:cBhvr additive="base">
                                        <p:cTn id="61" dur="500" fill="hold"/>
                                        <p:tgtEl>
                                          <p:spTgt spid="6">
                                            <p:graphicEl>
                                              <a:dgm id="{834699FF-8FA9-49C5-A7EF-45729094E1F9}"/>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graphicEl>
                                              <a:dgm id="{834699FF-8FA9-49C5-A7EF-45729094E1F9}"/>
                                            </p:graphic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
                                            <p:graphicEl>
                                              <a:dgm id="{8F556B87-3471-4439-BF01-9B47DE827D71}"/>
                                            </p:graphicEl>
                                          </p:spTgt>
                                        </p:tgtEl>
                                        <p:attrNameLst>
                                          <p:attrName>style.visibility</p:attrName>
                                        </p:attrNameLst>
                                      </p:cBhvr>
                                      <p:to>
                                        <p:strVal val="visible"/>
                                      </p:to>
                                    </p:set>
                                    <p:anim calcmode="lin" valueType="num">
                                      <p:cBhvr additive="base">
                                        <p:cTn id="65" dur="500" fill="hold"/>
                                        <p:tgtEl>
                                          <p:spTgt spid="6">
                                            <p:graphicEl>
                                              <a:dgm id="{8F556B87-3471-4439-BF01-9B47DE827D71}"/>
                                            </p:graphicEl>
                                          </p:spTgt>
                                        </p:tgtEl>
                                        <p:attrNameLst>
                                          <p:attrName>ppt_x</p:attrName>
                                        </p:attrNameLst>
                                      </p:cBhvr>
                                      <p:tavLst>
                                        <p:tav tm="0">
                                          <p:val>
                                            <p:strVal val="#ppt_x"/>
                                          </p:val>
                                        </p:tav>
                                        <p:tav tm="100000">
                                          <p:val>
                                            <p:strVal val="#ppt_x"/>
                                          </p:val>
                                        </p:tav>
                                      </p:tavLst>
                                    </p:anim>
                                    <p:anim calcmode="lin" valueType="num">
                                      <p:cBhvr additive="base">
                                        <p:cTn id="66" dur="500" fill="hold"/>
                                        <p:tgtEl>
                                          <p:spTgt spid="6">
                                            <p:graphicEl>
                                              <a:dgm id="{8F556B87-3471-4439-BF01-9B47DE827D71}"/>
                                            </p:graphic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6">
                                            <p:graphicEl>
                                              <a:dgm id="{CEAFAE9D-C55C-4D63-AD05-A9828F7BE75C}"/>
                                            </p:graphicEl>
                                          </p:spTgt>
                                        </p:tgtEl>
                                        <p:attrNameLst>
                                          <p:attrName>style.visibility</p:attrName>
                                        </p:attrNameLst>
                                      </p:cBhvr>
                                      <p:to>
                                        <p:strVal val="visible"/>
                                      </p:to>
                                    </p:set>
                                    <p:anim calcmode="lin" valueType="num">
                                      <p:cBhvr additive="base">
                                        <p:cTn id="71" dur="500" fill="hold"/>
                                        <p:tgtEl>
                                          <p:spTgt spid="6">
                                            <p:graphicEl>
                                              <a:dgm id="{CEAFAE9D-C55C-4D63-AD05-A9828F7BE75C}"/>
                                            </p:graphicEl>
                                          </p:spTgt>
                                        </p:tgtEl>
                                        <p:attrNameLst>
                                          <p:attrName>ppt_x</p:attrName>
                                        </p:attrNameLst>
                                      </p:cBhvr>
                                      <p:tavLst>
                                        <p:tav tm="0">
                                          <p:val>
                                            <p:strVal val="#ppt_x"/>
                                          </p:val>
                                        </p:tav>
                                        <p:tav tm="100000">
                                          <p:val>
                                            <p:strVal val="#ppt_x"/>
                                          </p:val>
                                        </p:tav>
                                      </p:tavLst>
                                    </p:anim>
                                    <p:anim calcmode="lin" valueType="num">
                                      <p:cBhvr additive="base">
                                        <p:cTn id="72" dur="500" fill="hold"/>
                                        <p:tgtEl>
                                          <p:spTgt spid="6">
                                            <p:graphicEl>
                                              <a:dgm id="{CEAFAE9D-C55C-4D63-AD05-A9828F7BE75C}"/>
                                            </p:graphic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
                                            <p:graphicEl>
                                              <a:dgm id="{EF5CAFA5-B8A9-4AC8-8F88-A345990280EA}"/>
                                            </p:graphicEl>
                                          </p:spTgt>
                                        </p:tgtEl>
                                        <p:attrNameLst>
                                          <p:attrName>style.visibility</p:attrName>
                                        </p:attrNameLst>
                                      </p:cBhvr>
                                      <p:to>
                                        <p:strVal val="visible"/>
                                      </p:to>
                                    </p:set>
                                    <p:anim calcmode="lin" valueType="num">
                                      <p:cBhvr additive="base">
                                        <p:cTn id="75" dur="500" fill="hold"/>
                                        <p:tgtEl>
                                          <p:spTgt spid="6">
                                            <p:graphicEl>
                                              <a:dgm id="{EF5CAFA5-B8A9-4AC8-8F88-A345990280EA}"/>
                                            </p:graphicEl>
                                          </p:spTgt>
                                        </p:tgtEl>
                                        <p:attrNameLst>
                                          <p:attrName>ppt_x</p:attrName>
                                        </p:attrNameLst>
                                      </p:cBhvr>
                                      <p:tavLst>
                                        <p:tav tm="0">
                                          <p:val>
                                            <p:strVal val="#ppt_x"/>
                                          </p:val>
                                        </p:tav>
                                        <p:tav tm="100000">
                                          <p:val>
                                            <p:strVal val="#ppt_x"/>
                                          </p:val>
                                        </p:tav>
                                      </p:tavLst>
                                    </p:anim>
                                    <p:anim calcmode="lin" valueType="num">
                                      <p:cBhvr additive="base">
                                        <p:cTn id="76" dur="500" fill="hold"/>
                                        <p:tgtEl>
                                          <p:spTgt spid="6">
                                            <p:graphicEl>
                                              <a:dgm id="{EF5CAFA5-B8A9-4AC8-8F88-A345990280EA}"/>
                                            </p:graphic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6">
                                            <p:graphicEl>
                                              <a:dgm id="{34F6DFC6-65B7-45EB-9EC7-18ED12639C15}"/>
                                            </p:graphicEl>
                                          </p:spTgt>
                                        </p:tgtEl>
                                        <p:attrNameLst>
                                          <p:attrName>style.visibility</p:attrName>
                                        </p:attrNameLst>
                                      </p:cBhvr>
                                      <p:to>
                                        <p:strVal val="visible"/>
                                      </p:to>
                                    </p:set>
                                    <p:anim calcmode="lin" valueType="num">
                                      <p:cBhvr additive="base">
                                        <p:cTn id="81" dur="500" fill="hold"/>
                                        <p:tgtEl>
                                          <p:spTgt spid="6">
                                            <p:graphicEl>
                                              <a:dgm id="{34F6DFC6-65B7-45EB-9EC7-18ED12639C15}"/>
                                            </p:graphicEl>
                                          </p:spTgt>
                                        </p:tgtEl>
                                        <p:attrNameLst>
                                          <p:attrName>ppt_x</p:attrName>
                                        </p:attrNameLst>
                                      </p:cBhvr>
                                      <p:tavLst>
                                        <p:tav tm="0">
                                          <p:val>
                                            <p:strVal val="#ppt_x"/>
                                          </p:val>
                                        </p:tav>
                                        <p:tav tm="100000">
                                          <p:val>
                                            <p:strVal val="#ppt_x"/>
                                          </p:val>
                                        </p:tav>
                                      </p:tavLst>
                                    </p:anim>
                                    <p:anim calcmode="lin" valueType="num">
                                      <p:cBhvr additive="base">
                                        <p:cTn id="82" dur="500" fill="hold"/>
                                        <p:tgtEl>
                                          <p:spTgt spid="6">
                                            <p:graphicEl>
                                              <a:dgm id="{34F6DFC6-65B7-45EB-9EC7-18ED12639C15}"/>
                                            </p:graphicEl>
                                          </p:spTgt>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6">
                                            <p:graphicEl>
                                              <a:dgm id="{63E0A4F9-C782-49BB-97C0-940A65526BCB}"/>
                                            </p:graphicEl>
                                          </p:spTgt>
                                        </p:tgtEl>
                                        <p:attrNameLst>
                                          <p:attrName>style.visibility</p:attrName>
                                        </p:attrNameLst>
                                      </p:cBhvr>
                                      <p:to>
                                        <p:strVal val="visible"/>
                                      </p:to>
                                    </p:set>
                                    <p:anim calcmode="lin" valueType="num">
                                      <p:cBhvr additive="base">
                                        <p:cTn id="85" dur="500" fill="hold"/>
                                        <p:tgtEl>
                                          <p:spTgt spid="6">
                                            <p:graphicEl>
                                              <a:dgm id="{63E0A4F9-C782-49BB-97C0-940A65526BCB}"/>
                                            </p:graphicEl>
                                          </p:spTgt>
                                        </p:tgtEl>
                                        <p:attrNameLst>
                                          <p:attrName>ppt_x</p:attrName>
                                        </p:attrNameLst>
                                      </p:cBhvr>
                                      <p:tavLst>
                                        <p:tav tm="0">
                                          <p:val>
                                            <p:strVal val="#ppt_x"/>
                                          </p:val>
                                        </p:tav>
                                        <p:tav tm="100000">
                                          <p:val>
                                            <p:strVal val="#ppt_x"/>
                                          </p:val>
                                        </p:tav>
                                      </p:tavLst>
                                    </p:anim>
                                    <p:anim calcmode="lin" valueType="num">
                                      <p:cBhvr additive="base">
                                        <p:cTn id="86" dur="500" fill="hold"/>
                                        <p:tgtEl>
                                          <p:spTgt spid="6">
                                            <p:graphicEl>
                                              <a:dgm id="{63E0A4F9-C782-49BB-97C0-940A65526BCB}"/>
                                            </p:graphicEl>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
                                            <p:graphicEl>
                                              <a:dgm id="{BEDFD05A-D1AC-4E2D-AF99-7D0D98AB5CDA}"/>
                                            </p:graphicEl>
                                          </p:spTgt>
                                        </p:tgtEl>
                                        <p:attrNameLst>
                                          <p:attrName>style.visibility</p:attrName>
                                        </p:attrNameLst>
                                      </p:cBhvr>
                                      <p:to>
                                        <p:strVal val="visible"/>
                                      </p:to>
                                    </p:set>
                                    <p:anim calcmode="lin" valueType="num">
                                      <p:cBhvr additive="base">
                                        <p:cTn id="89" dur="500" fill="hold"/>
                                        <p:tgtEl>
                                          <p:spTgt spid="6">
                                            <p:graphicEl>
                                              <a:dgm id="{BEDFD05A-D1AC-4E2D-AF99-7D0D98AB5CDA}"/>
                                            </p:graphicEl>
                                          </p:spTgt>
                                        </p:tgtEl>
                                        <p:attrNameLst>
                                          <p:attrName>ppt_x</p:attrName>
                                        </p:attrNameLst>
                                      </p:cBhvr>
                                      <p:tavLst>
                                        <p:tav tm="0">
                                          <p:val>
                                            <p:strVal val="#ppt_x"/>
                                          </p:val>
                                        </p:tav>
                                        <p:tav tm="100000">
                                          <p:val>
                                            <p:strVal val="#ppt_x"/>
                                          </p:val>
                                        </p:tav>
                                      </p:tavLst>
                                    </p:anim>
                                    <p:anim calcmode="lin" valueType="num">
                                      <p:cBhvr additive="base">
                                        <p:cTn id="90" dur="500" fill="hold"/>
                                        <p:tgtEl>
                                          <p:spTgt spid="6">
                                            <p:graphicEl>
                                              <a:dgm id="{BEDFD05A-D1AC-4E2D-AF99-7D0D98AB5CDA}"/>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Sub>
          <a:bldDgm bld="one"/>
        </p:bldSub>
      </p:bldGraphic>
      <p:bldGraphic spid="7" grpId="0">
        <p:bldSub>
          <a:bldDgm bld="one"/>
        </p:bldSub>
      </p:bldGraphic>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356350"/>
            <a:ext cx="2133600" cy="365125"/>
          </a:xfrm>
        </p:spPr>
        <p:txBody>
          <a:bodyPr/>
          <a:lstStyle/>
          <a:p>
            <a:pPr>
              <a:defRPr/>
            </a:pPr>
            <a:r>
              <a:rPr lang="ru-RU" smtClean="0"/>
              <a:t>2007</a:t>
            </a:r>
            <a:endParaRPr lang="ru-RU"/>
          </a:p>
        </p:txBody>
      </p:sp>
      <p:sp>
        <p:nvSpPr>
          <p:cNvPr id="3" name="Нижний колонтитул 2"/>
          <p:cNvSpPr>
            <a:spLocks noGrp="1"/>
          </p:cNvSpPr>
          <p:nvPr>
            <p:ph type="ftr" sz="quarter" idx="11"/>
          </p:nvPr>
        </p:nvSpPr>
        <p:spPr>
          <a:xfrm>
            <a:off x="3124200" y="6356350"/>
            <a:ext cx="2895600" cy="365125"/>
          </a:xfrm>
        </p:spPr>
        <p:txBody>
          <a:bodyPr/>
          <a:lstStyle/>
          <a:p>
            <a:pPr>
              <a:defRPr/>
            </a:pPr>
            <a:r>
              <a:rPr lang="ru-RU" smtClean="0"/>
              <a:t>aleksei.bazhenov@mail.ru</a:t>
            </a:r>
            <a:endParaRPr lang="ru-RU"/>
          </a:p>
        </p:txBody>
      </p:sp>
      <p:pic>
        <p:nvPicPr>
          <p:cNvPr id="4" name="Picture 2"/>
          <p:cNvPicPr>
            <a:picLocks noChangeAspect="1" noChangeArrowheads="1"/>
          </p:cNvPicPr>
          <p:nvPr/>
        </p:nvPicPr>
        <p:blipFill>
          <a:blip r:embed="rId2" cstate="print"/>
          <a:srcRect/>
          <a:stretch>
            <a:fillRect/>
          </a:stretch>
        </p:blipFill>
        <p:spPr bwMode="auto">
          <a:xfrm>
            <a:off x="357158" y="285728"/>
            <a:ext cx="8429684" cy="6286543"/>
          </a:xfrm>
          <a:prstGeom prst="rect">
            <a:avLst/>
          </a:prstGeom>
          <a:noFill/>
          <a:ln w="9525">
            <a:noFill/>
            <a:miter lim="800000"/>
            <a:headEnd/>
            <a:tailEnd/>
          </a:ln>
        </p:spPr>
      </p:pic>
      <p:sp>
        <p:nvSpPr>
          <p:cNvPr id="5" name="Заголовок 1"/>
          <p:cNvSpPr txBox="1">
            <a:spLocks/>
          </p:cNvSpPr>
          <p:nvPr/>
        </p:nvSpPr>
        <p:spPr>
          <a:xfrm>
            <a:off x="457200" y="762000"/>
            <a:ext cx="8229600" cy="1143000"/>
          </a:xfrm>
          <a:prstGeom prst="rect">
            <a:avLst/>
          </a:prstGeom>
        </p:spPr>
        <p:txBody>
          <a:bodyPr>
            <a:prstTxWarp prst="textWave1">
              <a:avLst/>
            </a:prstTxWarp>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6000" b="1" i="0" u="none" strike="noStrike" kern="1200" cap="none" spc="0" normalizeH="0" baseline="0" noProof="0" dirty="0" smtClean="0">
                <a:ln w="11430"/>
                <a:solidFill>
                  <a:schemeClr val="accent3">
                    <a:lumMod val="75000"/>
                  </a:schemeClr>
                </a:solidFill>
                <a:effectLst>
                  <a:outerShdw blurRad="80000" dist="40000" dir="5040000" algn="tl">
                    <a:srgbClr val="000000">
                      <a:alpha val="30000"/>
                    </a:srgbClr>
                  </a:outerShdw>
                </a:effectLst>
                <a:uLnTx/>
                <a:uFillTx/>
                <a:latin typeface="+mj-lt"/>
                <a:ea typeface="+mj-ea"/>
                <a:cs typeface="+mj-cs"/>
              </a:rPr>
              <a:t>От меньшего к большему</a:t>
            </a:r>
            <a:endParaRPr kumimoji="0" lang="ru-RU" sz="6000" b="1" i="0" u="none" strike="noStrike" kern="1200" cap="none" spc="0" normalizeH="0" baseline="0" noProof="0" dirty="0">
              <a:ln w="11430"/>
              <a:solidFill>
                <a:schemeClr val="accent3">
                  <a:lumMod val="75000"/>
                </a:schemeClr>
              </a:solidFill>
              <a:effectLst>
                <a:outerShdw blurRad="80000" dist="40000" dir="5040000" algn="tl">
                  <a:srgbClr val="000000">
                    <a:alpha val="30000"/>
                  </a:srgbClr>
                </a:outerShdw>
              </a:effectLst>
              <a:uLnTx/>
              <a:uFillTx/>
              <a:latin typeface="+mj-lt"/>
              <a:ea typeface="+mj-ea"/>
              <a:cs typeface="+mj-cs"/>
            </a:endParaRPr>
          </a:p>
        </p:txBody>
      </p:sp>
      <p:graphicFrame>
        <p:nvGraphicFramePr>
          <p:cNvPr id="6" name="Содержимое 3"/>
          <p:cNvGraphicFramePr>
            <a:graphicFrameLocks/>
          </p:cNvGraphicFramePr>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graphicEl>
                                              <a:dgm id="{36D8EF75-D331-4C8D-94A6-A1DDF2A09C91}"/>
                                            </p:graphicEl>
                                          </p:spTgt>
                                        </p:tgtEl>
                                        <p:attrNameLst>
                                          <p:attrName>style.visibility</p:attrName>
                                        </p:attrNameLst>
                                      </p:cBhvr>
                                      <p:to>
                                        <p:strVal val="visible"/>
                                      </p:to>
                                    </p:set>
                                    <p:anim calcmode="lin" valueType="num">
                                      <p:cBhvr additive="base">
                                        <p:cTn id="12" dur="500" fill="hold"/>
                                        <p:tgtEl>
                                          <p:spTgt spid="6">
                                            <p:graphicEl>
                                              <a:dgm id="{36D8EF75-D331-4C8D-94A6-A1DDF2A09C91}"/>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graphicEl>
                                              <a:dgm id="{36D8EF75-D331-4C8D-94A6-A1DDF2A09C91}"/>
                                            </p:graphic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graphicEl>
                                              <a:dgm id="{85AFFF87-AB78-4C93-8DB7-9327CE3E781D}"/>
                                            </p:graphicEl>
                                          </p:spTgt>
                                        </p:tgtEl>
                                        <p:attrNameLst>
                                          <p:attrName>style.visibility</p:attrName>
                                        </p:attrNameLst>
                                      </p:cBhvr>
                                      <p:to>
                                        <p:strVal val="visible"/>
                                      </p:to>
                                    </p:set>
                                    <p:anim calcmode="lin" valueType="num">
                                      <p:cBhvr additive="base">
                                        <p:cTn id="18" dur="500" fill="hold"/>
                                        <p:tgtEl>
                                          <p:spTgt spid="6">
                                            <p:graphicEl>
                                              <a:dgm id="{85AFFF87-AB78-4C93-8DB7-9327CE3E781D}"/>
                                            </p:graphic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graphicEl>
                                              <a:dgm id="{85AFFF87-AB78-4C93-8DB7-9327CE3E781D}"/>
                                            </p:graphic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6">
                                            <p:graphicEl>
                                              <a:dgm id="{B60F1010-311E-4E7A-ACEC-65FA4C42C20B}"/>
                                            </p:graphicEl>
                                          </p:spTgt>
                                        </p:tgtEl>
                                        <p:attrNameLst>
                                          <p:attrName>style.visibility</p:attrName>
                                        </p:attrNameLst>
                                      </p:cBhvr>
                                      <p:to>
                                        <p:strVal val="visible"/>
                                      </p:to>
                                    </p:set>
                                    <p:anim calcmode="lin" valueType="num">
                                      <p:cBhvr additive="base">
                                        <p:cTn id="22" dur="500" fill="hold"/>
                                        <p:tgtEl>
                                          <p:spTgt spid="6">
                                            <p:graphicEl>
                                              <a:dgm id="{B60F1010-311E-4E7A-ACEC-65FA4C42C20B}"/>
                                            </p:graphic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graphicEl>
                                              <a:dgm id="{B60F1010-311E-4E7A-ACEC-65FA4C42C20B}"/>
                                            </p:graphic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graphicEl>
                                              <a:dgm id="{971F1BF5-07D9-44DF-9C31-A3237219DE07}"/>
                                            </p:graphicEl>
                                          </p:spTgt>
                                        </p:tgtEl>
                                        <p:attrNameLst>
                                          <p:attrName>style.visibility</p:attrName>
                                        </p:attrNameLst>
                                      </p:cBhvr>
                                      <p:to>
                                        <p:strVal val="visible"/>
                                      </p:to>
                                    </p:set>
                                    <p:anim calcmode="lin" valueType="num">
                                      <p:cBhvr additive="base">
                                        <p:cTn id="28" dur="500" fill="hold"/>
                                        <p:tgtEl>
                                          <p:spTgt spid="6">
                                            <p:graphicEl>
                                              <a:dgm id="{971F1BF5-07D9-44DF-9C31-A3237219DE07}"/>
                                            </p:graphic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graphicEl>
                                              <a:dgm id="{971F1BF5-07D9-44DF-9C31-A3237219DE07}"/>
                                            </p:graphic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6">
                                            <p:graphicEl>
                                              <a:dgm id="{E249E9B8-B80C-4949-A57F-67BDD2BC0166}"/>
                                            </p:graphicEl>
                                          </p:spTgt>
                                        </p:tgtEl>
                                        <p:attrNameLst>
                                          <p:attrName>style.visibility</p:attrName>
                                        </p:attrNameLst>
                                      </p:cBhvr>
                                      <p:to>
                                        <p:strVal val="visible"/>
                                      </p:to>
                                    </p:set>
                                    <p:anim calcmode="lin" valueType="num">
                                      <p:cBhvr additive="base">
                                        <p:cTn id="32" dur="500" fill="hold"/>
                                        <p:tgtEl>
                                          <p:spTgt spid="6">
                                            <p:graphicEl>
                                              <a:dgm id="{E249E9B8-B80C-4949-A57F-67BDD2BC0166}"/>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graphicEl>
                                              <a:dgm id="{E249E9B8-B80C-4949-A57F-67BDD2BC0166}"/>
                                            </p:graphic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6">
                                            <p:graphicEl>
                                              <a:dgm id="{F8BBFB61-DA9F-404F-9FB1-3E44BA263A0B}"/>
                                            </p:graphicEl>
                                          </p:spTgt>
                                        </p:tgtEl>
                                        <p:attrNameLst>
                                          <p:attrName>style.visibility</p:attrName>
                                        </p:attrNameLst>
                                      </p:cBhvr>
                                      <p:to>
                                        <p:strVal val="visible"/>
                                      </p:to>
                                    </p:set>
                                    <p:anim calcmode="lin" valueType="num">
                                      <p:cBhvr additive="base">
                                        <p:cTn id="38" dur="500" fill="hold"/>
                                        <p:tgtEl>
                                          <p:spTgt spid="6">
                                            <p:graphicEl>
                                              <a:dgm id="{F8BBFB61-DA9F-404F-9FB1-3E44BA263A0B}"/>
                                            </p:graphic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graphicEl>
                                              <a:dgm id="{F8BBFB61-DA9F-404F-9FB1-3E44BA263A0B}"/>
                                            </p:graphicEl>
                                          </p:spTgt>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6">
                                            <p:graphicEl>
                                              <a:dgm id="{31470BD6-BD07-437F-9A86-753D6916A400}"/>
                                            </p:graphicEl>
                                          </p:spTgt>
                                        </p:tgtEl>
                                        <p:attrNameLst>
                                          <p:attrName>style.visibility</p:attrName>
                                        </p:attrNameLst>
                                      </p:cBhvr>
                                      <p:to>
                                        <p:strVal val="visible"/>
                                      </p:to>
                                    </p:set>
                                    <p:anim calcmode="lin" valueType="num">
                                      <p:cBhvr additive="base">
                                        <p:cTn id="42" dur="500" fill="hold"/>
                                        <p:tgtEl>
                                          <p:spTgt spid="6">
                                            <p:graphicEl>
                                              <a:dgm id="{31470BD6-BD07-437F-9A86-753D6916A400}"/>
                                            </p:graphicEl>
                                          </p:spTgt>
                                        </p:tgtEl>
                                        <p:attrNameLst>
                                          <p:attrName>ppt_x</p:attrName>
                                        </p:attrNameLst>
                                      </p:cBhvr>
                                      <p:tavLst>
                                        <p:tav tm="0">
                                          <p:val>
                                            <p:strVal val="#ppt_x"/>
                                          </p:val>
                                        </p:tav>
                                        <p:tav tm="100000">
                                          <p:val>
                                            <p:strVal val="#ppt_x"/>
                                          </p:val>
                                        </p:tav>
                                      </p:tavLst>
                                    </p:anim>
                                    <p:anim calcmode="lin" valueType="num">
                                      <p:cBhvr additive="base">
                                        <p:cTn id="43" dur="500" fill="hold"/>
                                        <p:tgtEl>
                                          <p:spTgt spid="6">
                                            <p:graphicEl>
                                              <a:dgm id="{31470BD6-BD07-437F-9A86-753D6916A400}"/>
                                            </p:graphic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graphicEl>
                                              <a:dgm id="{D6EED4AB-670D-41C8-A149-156A92C7B762}"/>
                                            </p:graphicEl>
                                          </p:spTgt>
                                        </p:tgtEl>
                                        <p:attrNameLst>
                                          <p:attrName>style.visibility</p:attrName>
                                        </p:attrNameLst>
                                      </p:cBhvr>
                                      <p:to>
                                        <p:strVal val="visible"/>
                                      </p:to>
                                    </p:set>
                                    <p:anim calcmode="lin" valueType="num">
                                      <p:cBhvr additive="base">
                                        <p:cTn id="48" dur="500" fill="hold"/>
                                        <p:tgtEl>
                                          <p:spTgt spid="6">
                                            <p:graphicEl>
                                              <a:dgm id="{D6EED4AB-670D-41C8-A149-156A92C7B762}"/>
                                            </p:graphicEl>
                                          </p:spTgt>
                                        </p:tgtEl>
                                        <p:attrNameLst>
                                          <p:attrName>ppt_x</p:attrName>
                                        </p:attrNameLst>
                                      </p:cBhvr>
                                      <p:tavLst>
                                        <p:tav tm="0">
                                          <p:val>
                                            <p:strVal val="#ppt_x"/>
                                          </p:val>
                                        </p:tav>
                                        <p:tav tm="100000">
                                          <p:val>
                                            <p:strVal val="#ppt_x"/>
                                          </p:val>
                                        </p:tav>
                                      </p:tavLst>
                                    </p:anim>
                                    <p:anim calcmode="lin" valueType="num">
                                      <p:cBhvr additive="base">
                                        <p:cTn id="49" dur="500" fill="hold"/>
                                        <p:tgtEl>
                                          <p:spTgt spid="6">
                                            <p:graphicEl>
                                              <a:dgm id="{D6EED4AB-670D-41C8-A149-156A92C7B762}"/>
                                            </p:graphicEl>
                                          </p:spTgt>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
                                            <p:graphicEl>
                                              <a:dgm id="{7809E8EE-0E24-46BB-A833-E4A4907DDD0E}"/>
                                            </p:graphicEl>
                                          </p:spTgt>
                                        </p:tgtEl>
                                        <p:attrNameLst>
                                          <p:attrName>style.visibility</p:attrName>
                                        </p:attrNameLst>
                                      </p:cBhvr>
                                      <p:to>
                                        <p:strVal val="visible"/>
                                      </p:to>
                                    </p:set>
                                    <p:anim calcmode="lin" valueType="num">
                                      <p:cBhvr additive="base">
                                        <p:cTn id="52" dur="500" fill="hold"/>
                                        <p:tgtEl>
                                          <p:spTgt spid="6">
                                            <p:graphicEl>
                                              <a:dgm id="{7809E8EE-0E24-46BB-A833-E4A4907DDD0E}"/>
                                            </p:graphicEl>
                                          </p:spTgt>
                                        </p:tgtEl>
                                        <p:attrNameLst>
                                          <p:attrName>ppt_x</p:attrName>
                                        </p:attrNameLst>
                                      </p:cBhvr>
                                      <p:tavLst>
                                        <p:tav tm="0">
                                          <p:val>
                                            <p:strVal val="#ppt_x"/>
                                          </p:val>
                                        </p:tav>
                                        <p:tav tm="100000">
                                          <p:val>
                                            <p:strVal val="#ppt_x"/>
                                          </p:val>
                                        </p:tav>
                                      </p:tavLst>
                                    </p:anim>
                                    <p:anim calcmode="lin" valueType="num">
                                      <p:cBhvr additive="base">
                                        <p:cTn id="53" dur="500" fill="hold"/>
                                        <p:tgtEl>
                                          <p:spTgt spid="6">
                                            <p:graphicEl>
                                              <a:dgm id="{7809E8EE-0E24-46BB-A833-E4A4907DDD0E}"/>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Sub>
          <a:bldDgm bld="one"/>
        </p:bldSub>
      </p:bldGraphic>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356350"/>
            <a:ext cx="2133600" cy="365125"/>
          </a:xfrm>
        </p:spPr>
        <p:txBody>
          <a:bodyPr/>
          <a:lstStyle/>
          <a:p>
            <a:pPr>
              <a:defRPr/>
            </a:pPr>
            <a:r>
              <a:rPr lang="ru-RU" smtClean="0"/>
              <a:t>2007</a:t>
            </a:r>
            <a:endParaRPr lang="ru-RU"/>
          </a:p>
        </p:txBody>
      </p:sp>
      <p:sp>
        <p:nvSpPr>
          <p:cNvPr id="3" name="Нижний колонтитул 2"/>
          <p:cNvSpPr>
            <a:spLocks noGrp="1"/>
          </p:cNvSpPr>
          <p:nvPr>
            <p:ph type="ftr" sz="quarter" idx="11"/>
          </p:nvPr>
        </p:nvSpPr>
        <p:spPr>
          <a:xfrm>
            <a:off x="3124200" y="6356350"/>
            <a:ext cx="2895600" cy="365125"/>
          </a:xfrm>
        </p:spPr>
        <p:txBody>
          <a:bodyPr/>
          <a:lstStyle/>
          <a:p>
            <a:pPr>
              <a:defRPr/>
            </a:pPr>
            <a:r>
              <a:rPr lang="ru-RU" smtClean="0"/>
              <a:t>aleksei.bazhenov@mail.ru</a:t>
            </a:r>
            <a:endParaRPr lang="ru-RU"/>
          </a:p>
        </p:txBody>
      </p:sp>
      <p:pic>
        <p:nvPicPr>
          <p:cNvPr id="4" name="Picture 2"/>
          <p:cNvPicPr>
            <a:picLocks noChangeAspect="1" noChangeArrowheads="1"/>
          </p:cNvPicPr>
          <p:nvPr/>
        </p:nvPicPr>
        <p:blipFill>
          <a:blip r:embed="rId2" cstate="print"/>
          <a:srcRect/>
          <a:stretch>
            <a:fillRect/>
          </a:stretch>
        </p:blipFill>
        <p:spPr bwMode="auto">
          <a:xfrm>
            <a:off x="357158" y="285728"/>
            <a:ext cx="8429684" cy="6286543"/>
          </a:xfrm>
          <a:prstGeom prst="rect">
            <a:avLst/>
          </a:prstGeom>
          <a:noFill/>
          <a:ln w="9525">
            <a:noFill/>
            <a:miter lim="800000"/>
            <a:headEnd/>
            <a:tailEnd/>
          </a:ln>
        </p:spPr>
      </p:pic>
      <p:sp>
        <p:nvSpPr>
          <p:cNvPr id="5" name="Заголовок 1"/>
          <p:cNvSpPr txBox="1">
            <a:spLocks/>
          </p:cNvSpPr>
          <p:nvPr/>
        </p:nvSpPr>
        <p:spPr>
          <a:xfrm>
            <a:off x="3048000" y="304800"/>
            <a:ext cx="5638800" cy="1143000"/>
          </a:xfrm>
          <a:prstGeom prst="rect">
            <a:avLst/>
          </a:prstGeo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5400" b="1" i="0" u="none" strike="noStrike" kern="1200" cap="none" spc="0" normalizeH="0" baseline="0" noProof="0" dirty="0" smtClean="0">
                <a:ln w="11430"/>
                <a:solidFill>
                  <a:schemeClr val="accent4">
                    <a:lumMod val="50000"/>
                  </a:schemeClr>
                </a:solidFill>
                <a:effectLst>
                  <a:outerShdw blurRad="80000" dist="40000" dir="5040000" algn="tl">
                    <a:srgbClr val="000000">
                      <a:alpha val="30000"/>
                    </a:srgbClr>
                  </a:outerShdw>
                </a:effectLst>
                <a:uLnTx/>
                <a:uFillTx/>
                <a:latin typeface="+mj-lt"/>
                <a:ea typeface="+mj-ea"/>
                <a:cs typeface="+mj-cs"/>
              </a:rPr>
              <a:t>Резус фактор</a:t>
            </a:r>
            <a:endParaRPr kumimoji="0" lang="ru-RU" sz="5400" b="1" i="0" u="none" strike="noStrike" kern="1200" cap="none" spc="0" normalizeH="0" baseline="0" noProof="0" dirty="0">
              <a:ln w="11430"/>
              <a:solidFill>
                <a:schemeClr val="accent4">
                  <a:lumMod val="50000"/>
                </a:schemeClr>
              </a:solidFill>
              <a:effectLst>
                <a:outerShdw blurRad="80000" dist="40000" dir="5040000" algn="tl">
                  <a:srgbClr val="000000">
                    <a:alpha val="30000"/>
                  </a:srgbClr>
                </a:outerShdw>
              </a:effectLst>
              <a:uLnTx/>
              <a:uFillTx/>
              <a:latin typeface="+mj-lt"/>
              <a:ea typeface="+mj-ea"/>
              <a:cs typeface="+mj-cs"/>
            </a:endParaRPr>
          </a:p>
        </p:txBody>
      </p:sp>
      <p:graphicFrame>
        <p:nvGraphicFramePr>
          <p:cNvPr id="6" name="Содержимое 3"/>
          <p:cNvGraphicFramePr>
            <a:graphicFrameLocks/>
          </p:cNvGraphicFramePr>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1857356" y="2071678"/>
            <a:ext cx="2500330" cy="1015663"/>
          </a:xfrm>
          <a:prstGeom prst="rect">
            <a:avLst/>
          </a:prstGeom>
          <a:noFill/>
          <a:scene3d>
            <a:camera prst="isometricLeftDown"/>
            <a:lightRig rig="threePt" dir="t"/>
          </a:scene3d>
        </p:spPr>
        <p:txBody>
          <a:bodyPr wrap="square" rtlCol="0">
            <a:spAutoFit/>
          </a:bodyPr>
          <a:lstStyle/>
          <a:p>
            <a:r>
              <a:rPr lang="en-US" sz="60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Rh</a:t>
            </a:r>
            <a:r>
              <a:rPr lang="en-US" sz="6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p>
        </p:txBody>
      </p:sp>
      <p:sp>
        <p:nvSpPr>
          <p:cNvPr id="8" name="TextBox 7"/>
          <p:cNvSpPr txBox="1"/>
          <p:nvPr/>
        </p:nvSpPr>
        <p:spPr>
          <a:xfrm>
            <a:off x="1714480" y="4500570"/>
            <a:ext cx="1785950" cy="1107996"/>
          </a:xfrm>
          <a:prstGeom prst="rect">
            <a:avLst/>
          </a:prstGeom>
          <a:noFill/>
          <a:scene3d>
            <a:camera prst="isometricLeftDown"/>
            <a:lightRig rig="threePt" dir="t"/>
          </a:scene3d>
        </p:spPr>
        <p:txBody>
          <a:bodyPr wrap="square" rtlCol="0">
            <a:spAutoFit/>
          </a:bodyPr>
          <a:lstStyle/>
          <a:p>
            <a:r>
              <a:rPr lang="en-US" sz="66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Rh</a:t>
            </a:r>
            <a:r>
              <a:rPr lang="en-US" sz="6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a:t>
            </a:r>
            <a:endParaRPr lang="en-US" sz="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9" name="Рисунок 8" descr="makaka.jpg"/>
          <p:cNvPicPr>
            <a:picLocks noChangeAspect="1"/>
          </p:cNvPicPr>
          <p:nvPr/>
        </p:nvPicPr>
        <p:blipFill>
          <a:blip r:embed="rId8" cstate="print">
            <a:clrChange>
              <a:clrFrom>
                <a:srgbClr val="C8DBE2"/>
              </a:clrFrom>
              <a:clrTo>
                <a:srgbClr val="C8DBE2">
                  <a:alpha val="0"/>
                </a:srgbClr>
              </a:clrTo>
            </a:clrChange>
          </a:blip>
          <a:stretch>
            <a:fillRect/>
          </a:stretch>
        </p:blipFill>
        <p:spPr>
          <a:xfrm>
            <a:off x="5867400" y="2286000"/>
            <a:ext cx="1066800" cy="13058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OffAxis2Left"/>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par>
                          <p:cTn id="14" fill="hold">
                            <p:stCondLst>
                              <p:cond delay="3000"/>
                            </p:stCondLst>
                            <p:childTnLst>
                              <p:par>
                                <p:cTn id="15" presetID="2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304800"/>
            <a:ext cx="8501122" cy="6410348"/>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p:txBody>
      </p:sp>
      <p:sp>
        <p:nvSpPr>
          <p:cNvPr id="3" name="TextBox 2"/>
          <p:cNvSpPr txBox="1"/>
          <p:nvPr/>
        </p:nvSpPr>
        <p:spPr>
          <a:xfrm>
            <a:off x="571472" y="1714488"/>
            <a:ext cx="6896128" cy="489364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400" b="1" dirty="0" smtClean="0">
                <a:ln w="11430"/>
                <a:solidFill>
                  <a:schemeClr val="bg1"/>
                </a:solidFill>
                <a:effectLst>
                  <a:outerShdw blurRad="50800" dist="39000" dir="5460000" algn="tl">
                    <a:srgbClr val="000000">
                      <a:alpha val="38000"/>
                    </a:srgbClr>
                  </a:outerShdw>
                </a:effectLst>
              </a:rPr>
              <a:t>Американский физиолог  </a:t>
            </a:r>
            <a:r>
              <a:rPr lang="ru-RU" sz="2400" b="1" dirty="0" err="1" smtClean="0">
                <a:ln w="11430"/>
                <a:solidFill>
                  <a:srgbClr val="C00000"/>
                </a:solidFill>
                <a:effectLst>
                  <a:outerShdw blurRad="50800" dist="39000" dir="5460000" algn="tl">
                    <a:srgbClr val="000000">
                      <a:alpha val="38000"/>
                    </a:srgbClr>
                  </a:outerShdw>
                </a:effectLst>
              </a:rPr>
              <a:t>Уолтер</a:t>
            </a:r>
            <a:r>
              <a:rPr lang="ru-RU" sz="2400" b="1" dirty="0" smtClean="0">
                <a:ln w="11430"/>
                <a:solidFill>
                  <a:srgbClr val="C00000"/>
                </a:solidFill>
                <a:effectLst>
                  <a:outerShdw blurRad="50800" dist="39000" dir="5460000" algn="tl">
                    <a:srgbClr val="000000">
                      <a:alpha val="38000"/>
                    </a:srgbClr>
                  </a:outerShdw>
                </a:effectLst>
              </a:rPr>
              <a:t> </a:t>
            </a:r>
            <a:r>
              <a:rPr lang="ru-RU" sz="2400" b="1" dirty="0" err="1" smtClean="0">
                <a:ln w="11430"/>
                <a:solidFill>
                  <a:srgbClr val="C00000"/>
                </a:solidFill>
                <a:effectLst>
                  <a:outerShdw blurRad="50800" dist="39000" dir="5460000" algn="tl">
                    <a:srgbClr val="000000">
                      <a:alpha val="38000"/>
                    </a:srgbClr>
                  </a:outerShdw>
                </a:effectLst>
              </a:rPr>
              <a:t>Кенноны</a:t>
            </a:r>
            <a:r>
              <a:rPr lang="ru-RU" sz="2400" b="1" dirty="0" smtClean="0">
                <a:ln w="11430"/>
                <a:solidFill>
                  <a:srgbClr val="C00000"/>
                </a:solidFill>
                <a:effectLst>
                  <a:outerShdw blurRad="50800" dist="39000" dir="5460000" algn="tl">
                    <a:srgbClr val="000000">
                      <a:alpha val="38000"/>
                    </a:srgbClr>
                  </a:outerShdw>
                </a:effectLst>
              </a:rPr>
              <a:t> </a:t>
            </a:r>
            <a:r>
              <a:rPr lang="ru-RU" sz="2400" b="1" dirty="0" smtClean="0">
                <a:ln w="11430"/>
                <a:solidFill>
                  <a:schemeClr val="bg1"/>
                </a:solidFill>
                <a:effectLst>
                  <a:outerShdw blurRad="50800" dist="39000" dir="5460000" algn="tl">
                    <a:srgbClr val="000000">
                      <a:alpha val="38000"/>
                    </a:srgbClr>
                  </a:outerShdw>
                </a:effectLst>
              </a:rPr>
              <a:t>(</a:t>
            </a:r>
            <a:r>
              <a:rPr lang="ru-RU" sz="2400" b="1" dirty="0" err="1" smtClean="0">
                <a:ln w="11430"/>
                <a:solidFill>
                  <a:schemeClr val="bg1"/>
                </a:solidFill>
                <a:effectLst>
                  <a:outerShdw blurRad="50800" dist="39000" dir="5460000" algn="tl">
                    <a:srgbClr val="000000">
                      <a:alpha val="38000"/>
                    </a:srgbClr>
                  </a:outerShdw>
                </a:effectLst>
              </a:rPr>
              <a:t>Walter</a:t>
            </a:r>
            <a:r>
              <a:rPr lang="ru-RU" sz="2400" b="1" dirty="0" smtClean="0">
                <a:ln w="11430"/>
                <a:solidFill>
                  <a:schemeClr val="bg1"/>
                </a:solidFill>
                <a:effectLst>
                  <a:outerShdw blurRad="50800" dist="39000" dir="5460000" algn="tl">
                    <a:srgbClr val="000000">
                      <a:alpha val="38000"/>
                    </a:srgbClr>
                  </a:outerShdw>
                </a:effectLst>
              </a:rPr>
              <a:t> B. </a:t>
            </a:r>
            <a:r>
              <a:rPr lang="ru-RU" sz="2400" b="1" dirty="0" err="1" smtClean="0">
                <a:ln w="11430"/>
                <a:solidFill>
                  <a:schemeClr val="bg1"/>
                </a:solidFill>
                <a:effectLst>
                  <a:outerShdw blurRad="50800" dist="39000" dir="5460000" algn="tl">
                    <a:srgbClr val="000000">
                      <a:alpha val="38000"/>
                    </a:srgbClr>
                  </a:outerShdw>
                </a:effectLst>
              </a:rPr>
              <a:t>Cannon</a:t>
            </a:r>
            <a:r>
              <a:rPr lang="ru-RU" sz="2400" b="1" dirty="0" smtClean="0">
                <a:ln w="11430"/>
                <a:solidFill>
                  <a:schemeClr val="bg1"/>
                </a:solidFill>
                <a:effectLst>
                  <a:outerShdw blurRad="50800" dist="39000" dir="5460000" algn="tl">
                    <a:srgbClr val="000000">
                      <a:alpha val="38000"/>
                    </a:srgbClr>
                  </a:outerShdw>
                </a:effectLst>
              </a:rPr>
              <a:t>) в 1932 году в своей книге «</a:t>
            </a:r>
            <a:r>
              <a:rPr lang="ru-RU" sz="2400" b="1" dirty="0" err="1" smtClean="0">
                <a:ln w="11430"/>
                <a:solidFill>
                  <a:schemeClr val="bg1"/>
                </a:solidFill>
                <a:effectLst>
                  <a:outerShdw blurRad="50800" dist="39000" dir="5460000" algn="tl">
                    <a:srgbClr val="000000">
                      <a:alpha val="38000"/>
                    </a:srgbClr>
                  </a:outerShdw>
                </a:effectLst>
              </a:rPr>
              <a:t>The</a:t>
            </a:r>
            <a:r>
              <a:rPr lang="ru-RU" sz="2400" b="1" dirty="0" smtClean="0">
                <a:ln w="11430"/>
                <a:solidFill>
                  <a:schemeClr val="bg1"/>
                </a:solidFill>
                <a:effectLst>
                  <a:outerShdw blurRad="50800" dist="39000" dir="5460000" algn="tl">
                    <a:srgbClr val="000000">
                      <a:alpha val="38000"/>
                    </a:srgbClr>
                  </a:outerShdw>
                </a:effectLst>
              </a:rPr>
              <a:t> </a:t>
            </a:r>
            <a:r>
              <a:rPr lang="ru-RU" sz="2400" b="1" dirty="0" err="1" smtClean="0">
                <a:ln w="11430"/>
                <a:solidFill>
                  <a:schemeClr val="bg1"/>
                </a:solidFill>
                <a:effectLst>
                  <a:outerShdw blurRad="50800" dist="39000" dir="5460000" algn="tl">
                    <a:srgbClr val="000000">
                      <a:alpha val="38000"/>
                    </a:srgbClr>
                  </a:outerShdw>
                </a:effectLst>
              </a:rPr>
              <a:t>Wisdom</a:t>
            </a:r>
            <a:r>
              <a:rPr lang="ru-RU" sz="2400" b="1" dirty="0" smtClean="0">
                <a:ln w="11430"/>
                <a:solidFill>
                  <a:schemeClr val="bg1"/>
                </a:solidFill>
                <a:effectLst>
                  <a:outerShdw blurRad="50800" dist="39000" dir="5460000" algn="tl">
                    <a:srgbClr val="000000">
                      <a:alpha val="38000"/>
                    </a:srgbClr>
                  </a:outerShdw>
                </a:effectLst>
              </a:rPr>
              <a:t> </a:t>
            </a:r>
            <a:r>
              <a:rPr lang="ru-RU" sz="2400" b="1" dirty="0" err="1" smtClean="0">
                <a:ln w="11430"/>
                <a:solidFill>
                  <a:schemeClr val="bg1"/>
                </a:solidFill>
                <a:effectLst>
                  <a:outerShdw blurRad="50800" dist="39000" dir="5460000" algn="tl">
                    <a:srgbClr val="000000">
                      <a:alpha val="38000"/>
                    </a:srgbClr>
                  </a:outerShdw>
                </a:effectLst>
              </a:rPr>
              <a:t>of</a:t>
            </a:r>
            <a:r>
              <a:rPr lang="ru-RU" sz="2400" b="1" dirty="0" smtClean="0">
                <a:ln w="11430"/>
                <a:solidFill>
                  <a:schemeClr val="bg1"/>
                </a:solidFill>
                <a:effectLst>
                  <a:outerShdw blurRad="50800" dist="39000" dir="5460000" algn="tl">
                    <a:srgbClr val="000000">
                      <a:alpha val="38000"/>
                    </a:srgbClr>
                  </a:outerShdw>
                </a:effectLst>
              </a:rPr>
              <a:t> </a:t>
            </a:r>
            <a:r>
              <a:rPr lang="ru-RU" sz="2400" b="1" dirty="0" err="1" smtClean="0">
                <a:ln w="11430"/>
                <a:solidFill>
                  <a:schemeClr val="bg1"/>
                </a:solidFill>
                <a:effectLst>
                  <a:outerShdw blurRad="50800" dist="39000" dir="5460000" algn="tl">
                    <a:srgbClr val="000000">
                      <a:alpha val="38000"/>
                    </a:srgbClr>
                  </a:outerShdw>
                </a:effectLst>
              </a:rPr>
              <a:t>the</a:t>
            </a:r>
            <a:r>
              <a:rPr lang="ru-RU" sz="2400" b="1" dirty="0" smtClean="0">
                <a:ln w="11430"/>
                <a:solidFill>
                  <a:schemeClr val="bg1"/>
                </a:solidFill>
                <a:effectLst>
                  <a:outerShdw blurRad="50800" dist="39000" dir="5460000" algn="tl">
                    <a:srgbClr val="000000">
                      <a:alpha val="38000"/>
                    </a:srgbClr>
                  </a:outerShdw>
                </a:effectLst>
              </a:rPr>
              <a:t> </a:t>
            </a:r>
            <a:r>
              <a:rPr lang="ru-RU" sz="2400" b="1" dirty="0" err="1" smtClean="0">
                <a:ln w="11430"/>
                <a:solidFill>
                  <a:schemeClr val="bg1"/>
                </a:solidFill>
                <a:effectLst>
                  <a:outerShdw blurRad="50800" dist="39000" dir="5460000" algn="tl">
                    <a:srgbClr val="000000">
                      <a:alpha val="38000"/>
                    </a:srgbClr>
                  </a:outerShdw>
                </a:effectLst>
              </a:rPr>
              <a:t>Body</a:t>
            </a:r>
            <a:r>
              <a:rPr lang="ru-RU" sz="2400" b="1" dirty="0" smtClean="0">
                <a:ln w="11430"/>
                <a:solidFill>
                  <a:schemeClr val="bg1"/>
                </a:solidFill>
                <a:effectLst>
                  <a:outerShdw blurRad="50800" dist="39000" dir="5460000" algn="tl">
                    <a:srgbClr val="000000">
                      <a:alpha val="38000"/>
                    </a:srgbClr>
                  </a:outerShdw>
                </a:effectLst>
              </a:rPr>
              <a:t>» («Мудрость тела») предложил этот термин как название для «координированных физиологических процессов, которое поддерживают большинство устойчивых состояний организма». В дальнейшем этот термин распространился на способность динамически сохранять постоянство своего внутреннего состояния любой </a:t>
            </a:r>
            <a:r>
              <a:rPr lang="ru-RU" sz="2400" b="1" dirty="0" err="1" smtClean="0">
                <a:ln w="11430"/>
                <a:solidFill>
                  <a:schemeClr val="bg1"/>
                </a:solidFill>
                <a:effectLst>
                  <a:outerShdw blurRad="50800" dist="39000" dir="5460000" algn="tl">
                    <a:srgbClr val="000000">
                      <a:alpha val="38000"/>
                    </a:srgbClr>
                  </a:outerShdw>
                </a:effectLst>
              </a:rPr>
              <a:t>открытойсистемы</a:t>
            </a:r>
            <a:r>
              <a:rPr lang="ru-RU" sz="2400" b="1" dirty="0" smtClean="0">
                <a:ln w="11430"/>
                <a:solidFill>
                  <a:schemeClr val="bg1"/>
                </a:solidFill>
                <a:effectLst>
                  <a:outerShdw blurRad="50800" dist="39000" dir="5460000" algn="tl">
                    <a:srgbClr val="000000">
                      <a:alpha val="38000"/>
                    </a:srgbClr>
                  </a:outerShdw>
                </a:effectLst>
              </a:rPr>
              <a:t>. Однако представление о постоянстве внутренней среды было сформулировано ещё в 1878 году французским учёным </a:t>
            </a:r>
            <a:r>
              <a:rPr lang="ru-RU" sz="2400" b="1" dirty="0" smtClean="0">
                <a:ln w="11430"/>
                <a:solidFill>
                  <a:srgbClr val="C00000"/>
                </a:solidFill>
                <a:effectLst>
                  <a:outerShdw blurRad="50800" dist="39000" dir="5460000" algn="tl">
                    <a:srgbClr val="000000">
                      <a:alpha val="38000"/>
                    </a:srgbClr>
                  </a:outerShdw>
                </a:effectLst>
              </a:rPr>
              <a:t>Клодом Бернаром</a:t>
            </a:r>
            <a:endParaRPr lang="ru-RU" sz="2400" b="1" dirty="0">
              <a:ln w="11430"/>
              <a:solidFill>
                <a:srgbClr val="C00000"/>
              </a:solidFill>
              <a:effectLst>
                <a:outerShdw blurRad="50800" dist="39000" dir="5460000" algn="tl">
                  <a:srgbClr val="000000">
                    <a:alpha val="38000"/>
                  </a:srgbClr>
                </a:outerShdw>
              </a:effectLst>
            </a:endParaRPr>
          </a:p>
        </p:txBody>
      </p:sp>
      <p:pic>
        <p:nvPicPr>
          <p:cNvPr id="4" name="Рисунок 3" descr="images.jpg"/>
          <p:cNvPicPr>
            <a:picLocks noChangeAspect="1"/>
          </p:cNvPicPr>
          <p:nvPr/>
        </p:nvPicPr>
        <p:blipFill>
          <a:blip r:embed="rId2" cstate="print"/>
          <a:stretch>
            <a:fillRect/>
          </a:stretch>
        </p:blipFill>
        <p:spPr>
          <a:xfrm>
            <a:off x="7391400" y="4876800"/>
            <a:ext cx="1428760" cy="1714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pic>
        <p:nvPicPr>
          <p:cNvPr id="5" name="Рисунок 4" descr="2.jpg"/>
          <p:cNvPicPr>
            <a:picLocks noChangeAspect="1"/>
          </p:cNvPicPr>
          <p:nvPr/>
        </p:nvPicPr>
        <p:blipFill>
          <a:blip r:embed="rId3" cstate="print"/>
          <a:stretch>
            <a:fillRect/>
          </a:stretch>
        </p:blipFill>
        <p:spPr>
          <a:xfrm>
            <a:off x="7467600" y="1371600"/>
            <a:ext cx="1285884" cy="15716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sp>
        <p:nvSpPr>
          <p:cNvPr id="6" name="Прямоугольник 5"/>
          <p:cNvSpPr/>
          <p:nvPr/>
        </p:nvSpPr>
        <p:spPr>
          <a:xfrm>
            <a:off x="1785918" y="500042"/>
            <a:ext cx="5101076" cy="120032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7200" b="1" dirty="0" smtClean="0">
                <a:ln w="11430"/>
                <a:solidFill>
                  <a:srgbClr val="008000"/>
                </a:solidFill>
                <a:effectLst>
                  <a:outerShdw blurRad="50800" dist="39000" dir="5460000" algn="tl">
                    <a:srgbClr val="000000">
                      <a:alpha val="38000"/>
                    </a:srgbClr>
                  </a:outerShdw>
                </a:effectLst>
              </a:rPr>
              <a:t>Гомеостаз</a:t>
            </a:r>
            <a:endParaRPr lang="ru-RU" sz="7200" b="1" cap="none" spc="0" dirty="0">
              <a:ln w="11430"/>
              <a:solidFill>
                <a:srgbClr val="008000"/>
              </a:solidFill>
              <a:effectLst>
                <a:outerShdw blurRad="50800" dist="39000" dir="5460000" algn="tl">
                  <a:srgbClr val="000000">
                    <a:alpha val="38000"/>
                  </a:srgbClr>
                </a:outerShdw>
              </a:effectLst>
            </a:endParaRPr>
          </a:p>
        </p:txBody>
      </p:sp>
      <p:pic>
        <p:nvPicPr>
          <p:cNvPr id="7" name="Рисунок 6" descr="joga.jpg"/>
          <p:cNvPicPr>
            <a:picLocks noChangeAspect="1"/>
          </p:cNvPicPr>
          <p:nvPr/>
        </p:nvPicPr>
        <p:blipFill>
          <a:blip r:embed="rId4" cstate="print"/>
          <a:stretch>
            <a:fillRect/>
          </a:stretch>
        </p:blipFill>
        <p:spPr>
          <a:xfrm>
            <a:off x="990600" y="533400"/>
            <a:ext cx="1238250" cy="1169054"/>
          </a:xfrm>
          <a:prstGeom prst="roundRect">
            <a:avLst>
              <a:gd name="adj" fmla="val 8594"/>
            </a:avLst>
          </a:prstGeom>
          <a:solidFill>
            <a:srgbClr val="FFFFFF">
              <a:shade val="85000"/>
            </a:srgbClr>
          </a:solidFill>
          <a:ln>
            <a:noFill/>
          </a:ln>
          <a:effectLst>
            <a:reflection blurRad="6350" stA="50000" endA="300" endPos="55500" dist="101600" dir="5400000" sy="-100000" algn="bl" rotWithShape="0"/>
          </a:effectLst>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2000"/>
                                        <p:tgtEl>
                                          <p:spTgt spid="7"/>
                                        </p:tgtEl>
                                      </p:cBhvr>
                                    </p:animEffect>
                                  </p:childTnLst>
                                </p:cTn>
                              </p:par>
                              <p:par>
                                <p:cTn id="16" presetID="8"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par>
                                <p:cTn id="19" presetID="8"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amond(in)">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57158" y="285728"/>
            <a:ext cx="8429684" cy="6357982"/>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path path="circle">
              <a:fillToRect l="50000" t="50000" r="50000" b="50000"/>
            </a:path>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2"/>
          <p:cNvSpPr txBox="1">
            <a:spLocks noChangeArrowheads="1"/>
          </p:cNvSpPr>
          <p:nvPr/>
        </p:nvSpPr>
        <p:spPr>
          <a:xfrm>
            <a:off x="642910" y="1571612"/>
            <a:ext cx="7921625" cy="1928813"/>
          </a:xfrm>
          <a:prstGeom prst="rect">
            <a:avLst/>
          </a:prstGeom>
        </p:spPr>
        <p:txBody>
          <a:bodyPr>
            <a:normAutofit fontScale="90000" lnSpcReduction="20000"/>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6000" b="0" i="0" u="none" strike="noStrike" kern="1200" cap="none" spc="0" normalizeH="0" baseline="0" noProof="0" smtClean="0">
                <a:ln>
                  <a:noFill/>
                </a:ln>
                <a:solidFill>
                  <a:schemeClr val="tx2">
                    <a:lumMod val="50000"/>
                  </a:schemeClr>
                </a:solidFill>
                <a:effectLst/>
                <a:uLnTx/>
                <a:uFillTx/>
                <a:latin typeface="+mj-lt"/>
                <a:ea typeface="+mj-ea"/>
                <a:cs typeface="+mj-cs"/>
              </a:rPr>
              <a:t/>
            </a:r>
            <a:br>
              <a:rPr kumimoji="0" lang="ru-RU" sz="6000" b="0" i="0" u="none" strike="noStrike" kern="1200" cap="none" spc="0" normalizeH="0" baseline="0" noProof="0" smtClean="0">
                <a:ln>
                  <a:noFill/>
                </a:ln>
                <a:solidFill>
                  <a:schemeClr val="tx2">
                    <a:lumMod val="50000"/>
                  </a:schemeClr>
                </a:solidFill>
                <a:effectLst/>
                <a:uLnTx/>
                <a:uFillTx/>
                <a:latin typeface="+mj-lt"/>
                <a:ea typeface="+mj-ea"/>
                <a:cs typeface="+mj-cs"/>
              </a:rPr>
            </a:br>
            <a:r>
              <a:rPr kumimoji="0" lang="ru-RU" sz="4400" b="0" i="0" u="none" strike="noStrike" kern="1200" cap="none" spc="0" normalizeH="0" baseline="0" noProof="0" smtClean="0">
                <a:ln>
                  <a:noFill/>
                </a:ln>
                <a:solidFill>
                  <a:schemeClr val="tx1"/>
                </a:solidFill>
                <a:effectLst/>
                <a:uLnTx/>
                <a:uFillTx/>
                <a:latin typeface="+mj-lt"/>
                <a:ea typeface="+mj-ea"/>
                <a:cs typeface="+mj-cs"/>
              </a:rPr>
              <a:t/>
            </a:r>
            <a:br>
              <a:rPr kumimoji="0" lang="ru-RU" sz="4400" b="0" i="0" u="none" strike="noStrike" kern="1200" cap="none" spc="0" normalizeH="0" baseline="0" noProof="0" smtClean="0">
                <a:ln>
                  <a:noFill/>
                </a:ln>
                <a:solidFill>
                  <a:schemeClr val="tx1"/>
                </a:solidFill>
                <a:effectLst/>
                <a:uLnTx/>
                <a:uFillTx/>
                <a:latin typeface="+mj-lt"/>
                <a:ea typeface="+mj-ea"/>
                <a:cs typeface="+mj-cs"/>
              </a:rPr>
            </a:br>
            <a:endParaRPr kumimoji="0" lang="ru-RU" sz="4400" b="0" i="0" u="none" strike="noStrike" kern="1200" cap="none" spc="0" normalizeH="0" baseline="0" noProof="0" dirty="0">
              <a:ln>
                <a:noFill/>
              </a:ln>
              <a:solidFill>
                <a:schemeClr val="tx2">
                  <a:lumMod val="50000"/>
                </a:schemeClr>
              </a:solidFill>
              <a:effectLst/>
              <a:uLnTx/>
              <a:uFillTx/>
              <a:latin typeface="+mj-lt"/>
              <a:ea typeface="+mj-ea"/>
              <a:cs typeface="+mj-cs"/>
            </a:endParaRPr>
          </a:p>
        </p:txBody>
      </p:sp>
      <p:pic>
        <p:nvPicPr>
          <p:cNvPr id="4" name="Рисунок 3" descr="Кровь.bmp"/>
          <p:cNvPicPr>
            <a:picLocks noChangeAspect="1"/>
          </p:cNvPicPr>
          <p:nvPr/>
        </p:nvPicPr>
        <p:blipFill>
          <a:blip r:embed="rId2" cstate="print"/>
          <a:stretch>
            <a:fillRect/>
          </a:stretch>
        </p:blipFill>
        <p:spPr>
          <a:xfrm>
            <a:off x="5000628" y="1741764"/>
            <a:ext cx="3786214" cy="26159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HeroicExtremeLeftFacing"/>
            <a:lightRig rig="threePt" dir="t"/>
          </a:scene3d>
          <a:sp3d>
            <a:bevelT w="114300" prst="hardEdge"/>
          </a:sp3d>
        </p:spPr>
      </p:pic>
      <p:pic>
        <p:nvPicPr>
          <p:cNvPr id="5" name="Рисунок 4" descr="1249923535_blood_system_three.jpg"/>
          <p:cNvPicPr>
            <a:picLocks noChangeAspect="1"/>
          </p:cNvPicPr>
          <p:nvPr/>
        </p:nvPicPr>
        <p:blipFill>
          <a:blip r:embed="rId3" cstate="print"/>
          <a:srcRect/>
          <a:stretch>
            <a:fillRect/>
          </a:stretch>
        </p:blipFill>
        <p:spPr bwMode="auto">
          <a:xfrm>
            <a:off x="214313" y="4857750"/>
            <a:ext cx="2270125" cy="1811338"/>
          </a:xfrm>
          <a:prstGeom prst="roundRect">
            <a:avLst>
              <a:gd name="adj" fmla="val 8594"/>
            </a:avLst>
          </a:prstGeom>
          <a:solidFill>
            <a:srgbClr val="FFFFFF">
              <a:shade val="85000"/>
            </a:srgbClr>
          </a:solidFill>
          <a:ln w="57150">
            <a:solidFill>
              <a:srgbClr val="C00000"/>
            </a:solidFill>
          </a:ln>
          <a:effectLst>
            <a:reflection blurRad="12700" stA="38000" endPos="28000" dist="5000" dir="5400000" sy="-100000" algn="bl" rotWithShape="0"/>
          </a:effectLst>
          <a:scene3d>
            <a:camera prst="perspectiveContrastingRightFacing"/>
            <a:lightRig rig="threePt" dir="t"/>
          </a:scene3d>
        </p:spPr>
      </p:pic>
      <p:pic>
        <p:nvPicPr>
          <p:cNvPr id="6" name="Рисунок 5" descr="krov_delo_3_600.jpg"/>
          <p:cNvPicPr>
            <a:picLocks noChangeAspect="1"/>
          </p:cNvPicPr>
          <p:nvPr/>
        </p:nvPicPr>
        <p:blipFill>
          <a:blip r:embed="rId4" cstate="print"/>
          <a:srcRect/>
          <a:stretch>
            <a:fillRect/>
          </a:stretch>
        </p:blipFill>
        <p:spPr bwMode="auto">
          <a:xfrm>
            <a:off x="3286116" y="4500570"/>
            <a:ext cx="5357850" cy="2071702"/>
          </a:xfrm>
          <a:prstGeom prst="roundRect">
            <a:avLst>
              <a:gd name="adj" fmla="val 8594"/>
            </a:avLst>
          </a:prstGeom>
          <a:solidFill>
            <a:srgbClr val="FFFFFF">
              <a:shade val="85000"/>
            </a:srgbClr>
          </a:solidFill>
          <a:ln w="57150">
            <a:solidFill>
              <a:srgbClr val="C00000"/>
            </a:solidFill>
          </a:ln>
          <a:effectLst/>
        </p:spPr>
      </p:pic>
      <p:pic>
        <p:nvPicPr>
          <p:cNvPr id="7" name="Рисунок 6" descr="1242913148_002.jpg"/>
          <p:cNvPicPr>
            <a:picLocks noChangeAspect="1"/>
          </p:cNvPicPr>
          <p:nvPr/>
        </p:nvPicPr>
        <p:blipFill>
          <a:blip r:embed="rId5" cstate="print"/>
          <a:srcRect/>
          <a:stretch>
            <a:fillRect/>
          </a:stretch>
        </p:blipFill>
        <p:spPr bwMode="auto">
          <a:xfrm>
            <a:off x="428596" y="2000240"/>
            <a:ext cx="2357438" cy="1768475"/>
          </a:xfrm>
          <a:prstGeom prst="roundRect">
            <a:avLst>
              <a:gd name="adj" fmla="val 8594"/>
            </a:avLst>
          </a:prstGeom>
          <a:solidFill>
            <a:srgbClr val="FFFFFF">
              <a:shade val="85000"/>
            </a:srgbClr>
          </a:solidFill>
          <a:ln w="57150">
            <a:solidFill>
              <a:srgbClr val="C00000"/>
            </a:solidFill>
          </a:ln>
          <a:effectLst>
            <a:reflection blurRad="12700" stA="38000" endPos="28000" dist="5000" dir="5400000" sy="-100000" algn="bl" rotWithShape="0"/>
          </a:effectLst>
        </p:spPr>
      </p:pic>
      <p:pic>
        <p:nvPicPr>
          <p:cNvPr id="8" name="Picture 6" descr="C:\Users\Natasha\Desktop\ЧЕМОДАН\Pictures\3047_blood_analysis2_180.jpg"/>
          <p:cNvPicPr>
            <a:picLocks noChangeAspect="1" noChangeArrowheads="1"/>
          </p:cNvPicPr>
          <p:nvPr/>
        </p:nvPicPr>
        <p:blipFill>
          <a:blip r:embed="rId6" cstate="print"/>
          <a:srcRect/>
          <a:stretch>
            <a:fillRect/>
          </a:stretch>
        </p:blipFill>
        <p:spPr bwMode="auto">
          <a:xfrm>
            <a:off x="2000232" y="2428868"/>
            <a:ext cx="1974850" cy="2928937"/>
          </a:xfrm>
          <a:prstGeom prst="roundRect">
            <a:avLst>
              <a:gd name="adj" fmla="val 8594"/>
            </a:avLst>
          </a:prstGeom>
          <a:solidFill>
            <a:srgbClr val="FFFFFF">
              <a:shade val="85000"/>
            </a:srgbClr>
          </a:solidFill>
          <a:ln w="57150">
            <a:solidFill>
              <a:schemeClr val="accent1"/>
            </a:solidFill>
          </a:ln>
          <a:effectLst>
            <a:reflection blurRad="12700" stA="38000" endPos="28000" dist="5000" dir="5400000" sy="-100000" algn="bl" rotWithShape="0"/>
          </a:effectLst>
        </p:spPr>
      </p:pic>
      <p:sp>
        <p:nvSpPr>
          <p:cNvPr id="9" name="Прямоугольник 8"/>
          <p:cNvSpPr/>
          <p:nvPr/>
        </p:nvSpPr>
        <p:spPr>
          <a:xfrm>
            <a:off x="1214414" y="357166"/>
            <a:ext cx="6429420" cy="1357322"/>
          </a:xfrm>
          <a:prstGeom prst="rect">
            <a:avLst/>
          </a:prstGeom>
          <a:noFill/>
        </p:spPr>
        <p:txBody>
          <a:bodyPr wrap="none">
            <a:prstTxWarp prst="textWave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5400" b="1" dirty="0">
                <a:ln w="11430"/>
                <a:solidFill>
                  <a:srgbClr val="C00000"/>
                </a:solidFill>
                <a:effectLst>
                  <a:outerShdw blurRad="50800" dist="39000" dir="5460000" algn="tl">
                    <a:srgbClr val="000000">
                      <a:alpha val="38000"/>
                    </a:srgbClr>
                  </a:outerShdw>
                </a:effectLst>
              </a:rPr>
              <a:t>Кровь.</a:t>
            </a:r>
          </a:p>
        </p:txBody>
      </p:sp>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53"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57158" y="285728"/>
            <a:ext cx="8429684" cy="6286544"/>
          </a:xfrm>
          <a:prstGeom prst="roundRect">
            <a:avLst/>
          </a:prstGeom>
          <a:gradFill flip="none" rotWithShape="1">
            <a:gsLst>
              <a:gs pos="0">
                <a:srgbClr val="008080">
                  <a:shade val="30000"/>
                  <a:satMod val="115000"/>
                </a:srgbClr>
              </a:gs>
              <a:gs pos="50000">
                <a:srgbClr val="008080">
                  <a:shade val="67500"/>
                  <a:satMod val="115000"/>
                </a:srgbClr>
              </a:gs>
              <a:gs pos="100000">
                <a:srgbClr val="008080">
                  <a:shade val="100000"/>
                  <a:satMod val="115000"/>
                </a:srgbClr>
              </a:gs>
            </a:gsLst>
            <a:lin ang="540000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533400" y="1295400"/>
            <a:ext cx="7924800" cy="526297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buFont typeface="Wingdings" pitchFamily="2" charset="2"/>
              <a:buChar char="v"/>
            </a:pPr>
            <a:r>
              <a:rPr lang="ru-RU" sz="2800" b="1" dirty="0" smtClean="0">
                <a:ln w="11430"/>
                <a:solidFill>
                  <a:schemeClr val="bg2">
                    <a:lumMod val="25000"/>
                  </a:schemeClr>
                </a:solidFill>
                <a:effectLst>
                  <a:outerShdw blurRad="50800" dist="39000" dir="5460000" algn="tl">
                    <a:srgbClr val="000000">
                      <a:alpha val="38000"/>
                    </a:srgbClr>
                  </a:outerShdw>
                </a:effectLst>
              </a:rPr>
              <a:t>       Транспортная :</a:t>
            </a:r>
          </a:p>
          <a:p>
            <a:r>
              <a:rPr lang="ru-RU" sz="2800" b="1" dirty="0" smtClean="0">
                <a:ln w="11430"/>
                <a:solidFill>
                  <a:schemeClr val="bg1"/>
                </a:solidFill>
                <a:effectLst>
                  <a:outerShdw blurRad="50800" dist="39000" dir="5460000" algn="tl">
                    <a:srgbClr val="000000">
                      <a:alpha val="38000"/>
                    </a:srgbClr>
                  </a:outerShdw>
                </a:effectLst>
              </a:rPr>
              <a:t>          газообмен, перенос питательных веществ,  </a:t>
            </a:r>
          </a:p>
          <a:p>
            <a:r>
              <a:rPr lang="ru-RU" sz="2800" b="1" dirty="0" smtClean="0">
                <a:ln w="11430"/>
                <a:solidFill>
                  <a:schemeClr val="bg1"/>
                </a:solidFill>
                <a:effectLst>
                  <a:outerShdw blurRad="50800" dist="39000" dir="5460000" algn="tl">
                    <a:srgbClr val="000000">
                      <a:alpha val="38000"/>
                    </a:srgbClr>
                  </a:outerShdw>
                </a:effectLst>
              </a:rPr>
              <a:t>         витаминов, минеральных веществ.</a:t>
            </a:r>
            <a:r>
              <a:rPr lang="en-US" sz="2800" b="1" dirty="0" smtClean="0">
                <a:ln w="11430"/>
                <a:solidFill>
                  <a:schemeClr val="bg1"/>
                </a:solidFill>
                <a:effectLst>
                  <a:outerShdw blurRad="50800" dist="39000" dir="5460000" algn="tl">
                    <a:srgbClr val="000000">
                      <a:alpha val="38000"/>
                    </a:srgbClr>
                  </a:outerShdw>
                </a:effectLst>
              </a:rPr>
              <a:t> </a:t>
            </a:r>
            <a:endParaRPr lang="ru-RU" sz="2800" b="1" dirty="0" smtClean="0">
              <a:ln w="11430"/>
              <a:solidFill>
                <a:schemeClr val="bg1"/>
              </a:solidFill>
              <a:effectLst>
                <a:outerShdw blurRad="50800" dist="39000" dir="5460000" algn="tl">
                  <a:srgbClr val="000000">
                    <a:alpha val="38000"/>
                  </a:srgbClr>
                </a:outerShdw>
              </a:effectLst>
            </a:endParaRPr>
          </a:p>
          <a:p>
            <a:r>
              <a:rPr lang="ru-RU" sz="2800" b="1" dirty="0" smtClean="0">
                <a:ln w="11430"/>
                <a:solidFill>
                  <a:schemeClr val="bg1"/>
                </a:solidFill>
                <a:effectLst>
                  <a:outerShdw blurRad="50800" dist="39000" dir="5460000" algn="tl">
                    <a:srgbClr val="000000">
                      <a:alpha val="38000"/>
                    </a:srgbClr>
                  </a:outerShdw>
                </a:effectLst>
              </a:rPr>
              <a:t>         удаление из тканей конечных </a:t>
            </a:r>
          </a:p>
          <a:p>
            <a:r>
              <a:rPr lang="ru-RU" sz="2800" b="1" dirty="0" smtClean="0">
                <a:ln w="11430"/>
                <a:solidFill>
                  <a:schemeClr val="bg1"/>
                </a:solidFill>
                <a:effectLst>
                  <a:outerShdw blurRad="50800" dist="39000" dir="5460000" algn="tl">
                    <a:srgbClr val="000000">
                      <a:alpha val="38000"/>
                    </a:srgbClr>
                  </a:outerShdw>
                </a:effectLst>
              </a:rPr>
              <a:t>         продуктов метаболизма, избытка </a:t>
            </a:r>
          </a:p>
          <a:p>
            <a:r>
              <a:rPr lang="ru-RU" sz="2800" b="1" dirty="0" smtClean="0">
                <a:ln w="11430"/>
                <a:solidFill>
                  <a:schemeClr val="bg1"/>
                </a:solidFill>
                <a:effectLst>
                  <a:outerShdw blurRad="50800" dist="39000" dir="5460000" algn="tl">
                    <a:srgbClr val="000000">
                      <a:alpha val="38000"/>
                    </a:srgbClr>
                  </a:outerShdw>
                </a:effectLst>
              </a:rPr>
              <a:t>         воды и солей, перенос гормонов </a:t>
            </a:r>
          </a:p>
          <a:p>
            <a:pPr>
              <a:buFont typeface="Wingdings" pitchFamily="2" charset="2"/>
              <a:buChar char="v"/>
            </a:pPr>
            <a:r>
              <a:rPr lang="ru-RU" sz="2800" b="1" dirty="0" smtClean="0">
                <a:ln w="11430"/>
                <a:solidFill>
                  <a:schemeClr val="bg2">
                    <a:lumMod val="25000"/>
                  </a:schemeClr>
                </a:solidFill>
                <a:effectLst>
                  <a:outerShdw blurRad="50800" dist="39000" dir="5460000" algn="tl">
                    <a:srgbClr val="000000">
                      <a:alpha val="38000"/>
                    </a:srgbClr>
                  </a:outerShdw>
                </a:effectLst>
              </a:rPr>
              <a:t>        Защитная:</a:t>
            </a:r>
          </a:p>
          <a:p>
            <a:r>
              <a:rPr lang="ru-RU" sz="2800" b="1" dirty="0" smtClean="0">
                <a:ln w="11430"/>
                <a:solidFill>
                  <a:schemeClr val="bg1"/>
                </a:solidFill>
                <a:effectLst>
                  <a:outerShdw blurRad="50800" dist="39000" dir="5460000" algn="tl">
                    <a:srgbClr val="000000">
                      <a:alpha val="38000"/>
                    </a:srgbClr>
                  </a:outerShdw>
                </a:effectLst>
              </a:rPr>
              <a:t>        участие в клеточных и гуморальных  </a:t>
            </a:r>
          </a:p>
          <a:p>
            <a:r>
              <a:rPr lang="ru-RU" sz="2800" b="1" dirty="0" smtClean="0">
                <a:ln w="11430"/>
                <a:solidFill>
                  <a:schemeClr val="bg1"/>
                </a:solidFill>
                <a:effectLst>
                  <a:outerShdw blurRad="50800" dist="39000" dir="5460000" algn="tl">
                    <a:srgbClr val="000000">
                      <a:alpha val="38000"/>
                    </a:srgbClr>
                  </a:outerShdw>
                </a:effectLst>
              </a:rPr>
              <a:t>        механизмах иммунитета</a:t>
            </a:r>
          </a:p>
          <a:p>
            <a:pPr>
              <a:buFont typeface="Wingdings" pitchFamily="2" charset="2"/>
              <a:buChar char="v"/>
            </a:pPr>
            <a:r>
              <a:rPr lang="ru-RU" sz="2800" b="1" dirty="0" smtClean="0">
                <a:ln w="11430"/>
                <a:solidFill>
                  <a:schemeClr val="bg2">
                    <a:lumMod val="25000"/>
                  </a:schemeClr>
                </a:solidFill>
                <a:effectLst>
                  <a:outerShdw blurRad="50800" dist="39000" dir="5460000" algn="tl">
                    <a:srgbClr val="000000">
                      <a:alpha val="38000"/>
                    </a:srgbClr>
                  </a:outerShdw>
                </a:effectLst>
              </a:rPr>
              <a:t>         Регуляторная</a:t>
            </a:r>
          </a:p>
          <a:p>
            <a:r>
              <a:rPr lang="ru-RU" sz="2800" b="1" dirty="0" smtClean="0">
                <a:ln w="11430"/>
                <a:solidFill>
                  <a:schemeClr val="bg1"/>
                </a:solidFill>
                <a:effectLst>
                  <a:outerShdw blurRad="50800" dist="39000" dir="5460000" algn="tl">
                    <a:srgbClr val="000000">
                      <a:alpha val="38000"/>
                    </a:srgbClr>
                  </a:outerShdw>
                </a:effectLst>
              </a:rPr>
              <a:t>         регуляция температуры, </a:t>
            </a:r>
          </a:p>
          <a:p>
            <a:r>
              <a:rPr lang="ru-RU" sz="2800" b="1" dirty="0" smtClean="0">
                <a:ln w="11430"/>
                <a:solidFill>
                  <a:schemeClr val="bg1"/>
                </a:solidFill>
                <a:effectLst>
                  <a:outerShdw blurRad="50800" dist="39000" dir="5460000" algn="tl">
                    <a:srgbClr val="000000">
                      <a:alpha val="38000"/>
                    </a:srgbClr>
                  </a:outerShdw>
                </a:effectLst>
              </a:rPr>
              <a:t>         </a:t>
            </a:r>
            <a:r>
              <a:rPr lang="ru-RU" sz="2800" b="1" dirty="0" err="1" smtClean="0">
                <a:ln w="11430"/>
                <a:solidFill>
                  <a:schemeClr val="bg1"/>
                </a:solidFill>
                <a:effectLst>
                  <a:outerShdw blurRad="50800" dist="39000" dir="5460000" algn="tl">
                    <a:srgbClr val="000000">
                      <a:alpha val="38000"/>
                    </a:srgbClr>
                  </a:outerShdw>
                </a:effectLst>
              </a:rPr>
              <a:t>водно</a:t>
            </a:r>
            <a:r>
              <a:rPr lang="ru-RU" sz="2800" b="1" dirty="0" smtClean="0">
                <a:ln w="11430"/>
                <a:solidFill>
                  <a:schemeClr val="bg1"/>
                </a:solidFill>
                <a:effectLst>
                  <a:outerShdw blurRad="50800" dist="39000" dir="5460000" algn="tl">
                    <a:srgbClr val="000000">
                      <a:alpha val="38000"/>
                    </a:srgbClr>
                  </a:outerShdw>
                </a:effectLst>
              </a:rPr>
              <a:t> – солевого баланса</a:t>
            </a:r>
            <a:endParaRPr lang="ru-RU" sz="2800" b="1" dirty="0">
              <a:ln w="11430"/>
              <a:solidFill>
                <a:schemeClr val="bg1"/>
              </a:solidFill>
              <a:effectLst>
                <a:outerShdw blurRad="50800" dist="39000" dir="5460000" algn="tl">
                  <a:srgbClr val="000000">
                    <a:alpha val="38000"/>
                  </a:srgbClr>
                </a:outerShdw>
              </a:effectLst>
            </a:endParaRPr>
          </a:p>
        </p:txBody>
      </p:sp>
      <p:sp>
        <p:nvSpPr>
          <p:cNvPr id="6" name="Прямоугольник 5"/>
          <p:cNvSpPr/>
          <p:nvPr/>
        </p:nvSpPr>
        <p:spPr>
          <a:xfrm>
            <a:off x="1799317" y="381000"/>
            <a:ext cx="5383205" cy="1015663"/>
          </a:xfrm>
          <a:prstGeom prst="rect">
            <a:avLst/>
          </a:prstGeom>
          <a:noFill/>
        </p:spPr>
        <p:txBody>
          <a:bodyPr wrap="none" lIns="91440" tIns="45720" rIns="91440" bIns="45720">
            <a:prstTxWarp prst="textDoubleWave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000" b="1" dirty="0" smtClean="0">
                <a:ln w="11430"/>
                <a:solidFill>
                  <a:schemeClr val="tx2">
                    <a:lumMod val="75000"/>
                  </a:schemeClr>
                </a:solidFill>
                <a:effectLst>
                  <a:outerShdw blurRad="50800" dist="39000" dir="5460000" algn="tl">
                    <a:srgbClr val="000000">
                      <a:alpha val="38000"/>
                    </a:srgbClr>
                  </a:outerShdw>
                </a:effectLst>
              </a:rPr>
              <a:t>Функции крови</a:t>
            </a:r>
            <a:endParaRPr lang="ru-RU" sz="6000" b="1" cap="none" spc="0" dirty="0">
              <a:ln w="11430"/>
              <a:solidFill>
                <a:schemeClr val="tx2">
                  <a:lumMod val="75000"/>
                </a:schemeClr>
              </a:solidFill>
              <a:effectLst>
                <a:outerShdw blurRad="50800" dist="39000" dir="5460000" algn="tl">
                  <a:srgbClr val="000000">
                    <a:alpha val="38000"/>
                  </a:srgbClr>
                </a:outerShdw>
              </a:effectLst>
            </a:endParaRPr>
          </a:p>
        </p:txBody>
      </p:sp>
      <p:pic>
        <p:nvPicPr>
          <p:cNvPr id="7" name="Рисунок 6" descr="antitela_antigeny2.jpg"/>
          <p:cNvPicPr>
            <a:picLocks noChangeAspect="1"/>
          </p:cNvPicPr>
          <p:nvPr/>
        </p:nvPicPr>
        <p:blipFill>
          <a:blip r:embed="rId2" cstate="print"/>
          <a:stretch>
            <a:fillRect/>
          </a:stretch>
        </p:blipFill>
        <p:spPr>
          <a:xfrm>
            <a:off x="7086600" y="4038600"/>
            <a:ext cx="1676400" cy="114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01600" prst="riblet"/>
          </a:sp3d>
        </p:spPr>
      </p:pic>
      <p:pic>
        <p:nvPicPr>
          <p:cNvPr id="8" name="Рисунок 7" descr="3943.jpg"/>
          <p:cNvPicPr>
            <a:picLocks noChangeAspect="1"/>
          </p:cNvPicPr>
          <p:nvPr/>
        </p:nvPicPr>
        <p:blipFill>
          <a:blip r:embed="rId3" cstate="print"/>
          <a:stretch>
            <a:fillRect/>
          </a:stretch>
        </p:blipFill>
        <p:spPr>
          <a:xfrm>
            <a:off x="7010400" y="2286000"/>
            <a:ext cx="1676400"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ContrastingLeftFacing"/>
            <a:lightRig rig="threePt" dir="t"/>
          </a:scene3d>
          <a:sp3d>
            <a:bevelT w="101600" prst="riblet"/>
          </a:sp3d>
        </p:spPr>
      </p:pic>
      <p:pic>
        <p:nvPicPr>
          <p:cNvPr id="9" name="Рисунок 8" descr="j0438738.jpg"/>
          <p:cNvPicPr>
            <a:picLocks noChangeAspect="1"/>
          </p:cNvPicPr>
          <p:nvPr/>
        </p:nvPicPr>
        <p:blipFill>
          <a:blip r:embed="rId4" cstate="print"/>
          <a:stretch>
            <a:fillRect/>
          </a:stretch>
        </p:blipFill>
        <p:spPr>
          <a:xfrm>
            <a:off x="5638800" y="5638800"/>
            <a:ext cx="1219200" cy="76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TopUp"/>
            <a:lightRig rig="threePt" dir="t"/>
          </a:scene3d>
          <a:sp3d>
            <a:bevelT w="101600" prst="riblet"/>
          </a:sp3d>
        </p:spPr>
      </p:pic>
    </p:spTree>
  </p:cSld>
  <p:clrMapOvr>
    <a:masterClrMapping/>
  </p:clrMapOvr>
  <p:transition spd="med">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par>
                          <p:cTn id="14" fill="hold">
                            <p:stCondLst>
                              <p:cond delay="3000"/>
                            </p:stCondLst>
                            <p:childTnLst>
                              <p:par>
                                <p:cTn id="15" presetID="55"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par>
                                <p:cTn id="20" presetID="55"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par>
                                <p:cTn id="25" presetID="55"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0.70"/>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Тема7">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Тема7</Template>
  <TotalTime>1360</TotalTime>
  <Words>2325</Words>
  <Application>Microsoft Office PowerPoint</Application>
  <PresentationFormat>Экран (4:3)</PresentationFormat>
  <Paragraphs>432</Paragraphs>
  <Slides>63</Slides>
  <Notes>6</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63</vt:i4>
      </vt:variant>
    </vt:vector>
  </HeadingPairs>
  <TitlesOfParts>
    <vt:vector size="65" baseType="lpstr">
      <vt:lpstr>Тема7</vt:lpstr>
      <vt:lpstr>Лист Microsoft Excel 97-2003</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Natasha</dc:creator>
  <cp:lastModifiedBy>Admin</cp:lastModifiedBy>
  <cp:revision>287</cp:revision>
  <dcterms:created xsi:type="dcterms:W3CDTF">2010-06-11T15:17:12Z</dcterms:created>
  <dcterms:modified xsi:type="dcterms:W3CDTF">2012-09-18T07:24:16Z</dcterms:modified>
</cp:coreProperties>
</file>