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sldIdLst>
    <p:sldId id="256" r:id="rId2"/>
    <p:sldId id="26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8" r:id="rId14"/>
    <p:sldId id="270" r:id="rId15"/>
    <p:sldId id="259" r:id="rId16"/>
    <p:sldId id="271" r:id="rId17"/>
    <p:sldId id="272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27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0B5BB-35CA-4CC6-8439-DB66F9AD6AC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16BCB-DA91-463F-B7F5-8FA090DFE0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B16BCB-DA91-463F-B7F5-8FA090DFE0D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BB5BE-6F9A-4034-8F1D-662B727BD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4EFAD-F867-4B39-A466-FF1495424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p:transition>
    <p:wheel spokes="1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hotoshop\GoldenAutumn\GoldenAutumnW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-900608" y="404664"/>
            <a:ext cx="8229600" cy="1143000"/>
          </a:xfrm>
          <a:noFill/>
        </p:spPr>
        <p:txBody>
          <a:bodyPr/>
          <a:lstStyle/>
          <a:p>
            <a:pPr algn="ctr" eaLnBrk="1" hangingPunct="1"/>
            <a:r>
              <a:rPr lang="ru-RU" sz="4000" b="1" i="1" dirty="0" smtClean="0">
                <a:solidFill>
                  <a:schemeClr val="accent2"/>
                </a:solidFill>
              </a:rPr>
              <a:t>          Что нам осень принесла</a:t>
            </a:r>
          </a:p>
        </p:txBody>
      </p:sp>
      <p:sp>
        <p:nvSpPr>
          <p:cNvPr id="2053" name="WordArt 7"/>
          <p:cNvSpPr>
            <a:spLocks noChangeArrowheads="1" noChangeShapeType="1" noTextEdit="1"/>
          </p:cNvSpPr>
          <p:nvPr/>
        </p:nvSpPr>
        <p:spPr bwMode="auto">
          <a:xfrm>
            <a:off x="2195736" y="1628800"/>
            <a:ext cx="4752528" cy="20380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latin typeface="Times New Roman"/>
                <a:cs typeface="Times New Roman"/>
              </a:rPr>
              <a:t>Воспитатели ГБДОУ №11 </a:t>
            </a:r>
          </a:p>
          <a:p>
            <a:pPr algn="ctr"/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latin typeface="Times New Roman"/>
                <a:cs typeface="Times New Roman"/>
              </a:rPr>
              <a:t>Невского района </a:t>
            </a:r>
            <a:r>
              <a:rPr lang="ru-RU" sz="20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latin typeface="Times New Roman"/>
                <a:cs typeface="Times New Roman"/>
              </a:rPr>
              <a:t>Спб</a:t>
            </a:r>
            <a:endParaRPr lang="ru-RU" sz="2000" b="1" kern="10" dirty="0" smtClean="0">
              <a:ln w="9525">
                <a:noFill/>
                <a:round/>
                <a:headEnd/>
                <a:tailEnd/>
              </a:ln>
              <a:solidFill>
                <a:srgbClr val="800000"/>
              </a:solidFill>
              <a:latin typeface="Times New Roman"/>
              <a:cs typeface="Times New Roman"/>
            </a:endParaRPr>
          </a:p>
          <a:p>
            <a:pPr algn="ctr"/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latin typeface="Times New Roman"/>
                <a:cs typeface="Times New Roman"/>
              </a:rPr>
              <a:t>Миллер Э.В.</a:t>
            </a:r>
          </a:p>
          <a:p>
            <a:pPr algn="ctr"/>
            <a:r>
              <a:rPr lang="ru-RU" sz="2000" b="1" kern="10" dirty="0" err="1" smtClean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latin typeface="Times New Roman"/>
                <a:cs typeface="Times New Roman"/>
              </a:rPr>
              <a:t>Кружкова</a:t>
            </a:r>
            <a:r>
              <a:rPr lang="ru-RU" sz="20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latin typeface="Times New Roman"/>
                <a:cs typeface="Times New Roman"/>
              </a:rPr>
              <a:t> Н.Н.</a:t>
            </a:r>
            <a:endParaRPr lang="ru-RU" sz="2000" b="1" kern="10" dirty="0">
              <a:ln w="9525">
                <a:noFill/>
                <a:round/>
                <a:headEnd/>
                <a:tailEnd/>
              </a:ln>
              <a:solidFill>
                <a:srgbClr val="800000"/>
              </a:solidFill>
              <a:latin typeface="Times New Roman"/>
              <a:cs typeface="Times New Roman"/>
            </a:endParaRPr>
          </a:p>
        </p:txBody>
      </p:sp>
      <p:pic>
        <p:nvPicPr>
          <p:cNvPr id="2054" name="Picture 6" descr="D:\DCIM\100SSCAM\SL37390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0" y="3887670"/>
            <a:ext cx="3744416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Шиповник, рябина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836613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Разнообразные и интересные игрушки можно изготовить из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плодов шиповника и ягод рябины</a:t>
            </a:r>
            <a:r>
              <a:rPr lang="ru-RU" sz="1800" smtClean="0">
                <a:latin typeface="Times New Roman" pitchFamily="18" charset="0"/>
              </a:rPr>
              <a:t>. Ценным качеством данного материала является доступность использования его в работе. Плоды шиповника и рябины легко накалываются, поэтому техника изготовления игрушек из этого материала несложная.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Работать с материалом лучше летом, так как свежие ягоды и плоды легко прокалываются сосновыми иглами, проволочками, спичками.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Для хранения ягоды непригодны, так как при высыхании они твердеют и теряют форму.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Из плодов шиповника и ягод рябины можно сделать различные игрушки: гномиков и маленьких человечков, собачек и котят, ослика, яркие бусы и др.</a:t>
            </a:r>
          </a:p>
        </p:txBody>
      </p:sp>
      <p:pic>
        <p:nvPicPr>
          <p:cNvPr id="9220" name="Picture 4" descr="i_00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35150" y="3933825"/>
            <a:ext cx="54197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Дополнительные материалы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90805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A50021"/>
                </a:solidFill>
                <a:latin typeface="Times New Roman" pitchFamily="18" charset="0"/>
              </a:rPr>
              <a:t>Бумага.</a:t>
            </a:r>
            <a:r>
              <a:rPr lang="ru-RU" sz="200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A50021"/>
                </a:solidFill>
                <a:latin typeface="Times New Roman" pitchFamily="18" charset="0"/>
              </a:rPr>
              <a:t>Фольга.</a:t>
            </a:r>
            <a:r>
              <a:rPr lang="ru-RU" sz="2000" smtClean="0">
                <a:latin typeface="Times New Roman" pitchFamily="18" charset="0"/>
              </a:rPr>
              <a:t> Употребляется для украшения поделок, переплетов.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A50021"/>
                </a:solidFill>
                <a:latin typeface="Times New Roman" pitchFamily="18" charset="0"/>
              </a:rPr>
              <a:t>Пластилин.</a:t>
            </a:r>
            <a:r>
              <a:rPr lang="ru-RU" sz="2000" smtClean="0">
                <a:latin typeface="Times New Roman" pitchFamily="18" charset="0"/>
              </a:rPr>
              <a:t> Этот материал применяется для скрепления частей игрушек.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A50021"/>
                </a:solidFill>
                <a:latin typeface="Times New Roman" pitchFamily="18" charset="0"/>
              </a:rPr>
              <a:t>Проволока</a:t>
            </a:r>
            <a:r>
              <a:rPr lang="ru-RU" sz="2000" smtClean="0">
                <a:latin typeface="Times New Roman" pitchFamily="18" charset="0"/>
              </a:rPr>
              <a:t> является необходимым материалом для скрепления частей игрушки.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A50021"/>
                </a:solidFill>
                <a:latin typeface="Times New Roman" pitchFamily="18" charset="0"/>
              </a:rPr>
              <a:t>Нитки.</a:t>
            </a:r>
            <a:endParaRPr lang="ru-RU" sz="20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A50021"/>
                </a:solidFill>
                <a:latin typeface="Times New Roman" pitchFamily="18" charset="0"/>
              </a:rPr>
              <a:t>Клей </a:t>
            </a:r>
            <a:r>
              <a:rPr lang="ru-RU" sz="2000" smtClean="0">
                <a:latin typeface="Times New Roman" pitchFamily="18" charset="0"/>
              </a:rPr>
              <a:t>ПВА.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A50021"/>
                </a:solidFill>
                <a:latin typeface="Times New Roman" pitchFamily="18" charset="0"/>
              </a:rPr>
              <a:t>Цветные лоскуты</a:t>
            </a:r>
            <a:r>
              <a:rPr lang="ru-RU" sz="2000" smtClean="0">
                <a:latin typeface="Times New Roman" pitchFamily="18" charset="0"/>
              </a:rPr>
              <a:t> — обрезки различных тканей — также пригодятся для оформления поделок.</a:t>
            </a:r>
          </a:p>
        </p:txBody>
      </p:sp>
      <p:pic>
        <p:nvPicPr>
          <p:cNvPr id="10244" name="Picture 4" descr="i_00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55875" y="4140200"/>
            <a:ext cx="4392613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334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Инструменты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A50021"/>
                </a:solidFill>
                <a:latin typeface="Times New Roman" pitchFamily="18" charset="0"/>
              </a:rPr>
              <a:t>Ножницы.</a:t>
            </a:r>
            <a:r>
              <a:rPr lang="ru-RU" sz="2000" dirty="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A50021"/>
                </a:solidFill>
                <a:latin typeface="Times New Roman" pitchFamily="18" charset="0"/>
              </a:rPr>
              <a:t>Иголка</a:t>
            </a:r>
            <a:r>
              <a:rPr lang="ru-RU" sz="2000" dirty="0" smtClean="0">
                <a:latin typeface="Times New Roman" pitchFamily="18" charset="0"/>
              </a:rPr>
              <a:t> нужна крупная швейная, ее необходимо хранить на маленькой салфетке либо в игольнице со вдетой в нее ниткой.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A50021"/>
                </a:solidFill>
                <a:latin typeface="Times New Roman" pitchFamily="18" charset="0"/>
              </a:rPr>
              <a:t>Карандаш </a:t>
            </a:r>
            <a:r>
              <a:rPr lang="ru-RU" sz="2000" dirty="0" smtClean="0">
                <a:latin typeface="Times New Roman" pitchFamily="18" charset="0"/>
              </a:rPr>
              <a:t>простой.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A50021"/>
                </a:solidFill>
                <a:latin typeface="Times New Roman" pitchFamily="18" charset="0"/>
              </a:rPr>
              <a:t>Краски </a:t>
            </a:r>
            <a:r>
              <a:rPr lang="ru-RU" sz="2000" dirty="0" smtClean="0">
                <a:latin typeface="Times New Roman" pitchFamily="18" charset="0"/>
              </a:rPr>
              <a:t>необходимы для оформления отдельных деталей игрушки.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A50021"/>
                </a:solidFill>
                <a:latin typeface="Times New Roman" pitchFamily="18" charset="0"/>
              </a:rPr>
              <a:t>Кисточки </a:t>
            </a:r>
            <a:r>
              <a:rPr lang="ru-RU" sz="2000" dirty="0" smtClean="0">
                <a:latin typeface="Times New Roman" pitchFamily="18" charset="0"/>
              </a:rPr>
              <a:t>(мягкая для рисования, более жесткая для клея).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A50021"/>
                </a:solidFill>
                <a:latin typeface="Times New Roman" pitchFamily="18" charset="0"/>
              </a:rPr>
              <a:t>Стека</a:t>
            </a:r>
            <a:r>
              <a:rPr lang="ru-RU" sz="2000" dirty="0" smtClean="0">
                <a:latin typeface="Times New Roman" pitchFamily="18" charset="0"/>
              </a:rPr>
              <a:t> — инструмент, применяемый в процессе лепки из глины или пластилина (для обработки поверхности изделия).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rgbClr val="A50021"/>
                </a:solidFill>
                <a:latin typeface="Times New Roman" pitchFamily="18" charset="0"/>
              </a:rPr>
              <a:t>Щипчики </a:t>
            </a:r>
            <a:r>
              <a:rPr lang="ru-RU" sz="2000" dirty="0" smtClean="0">
                <a:latin typeface="Times New Roman" pitchFamily="18" charset="0"/>
              </a:rPr>
              <a:t>желательно маникюрные или со сведенной перекрученной передней частью. Они используются для закручивания проволочки при изготовлении игрушек из соломы, мочала и других материалов.</a:t>
            </a:r>
          </a:p>
        </p:txBody>
      </p:sp>
      <p:pic>
        <p:nvPicPr>
          <p:cNvPr id="11268" name="Picture 4" descr="i_01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00338" y="4313238"/>
            <a:ext cx="3973512" cy="254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37387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148064" y="4041068"/>
            <a:ext cx="3755909" cy="2816932"/>
          </a:xfrm>
          <a:prstGeom prst="rect">
            <a:avLst/>
          </a:prstGeom>
        </p:spPr>
      </p:pic>
      <p:pic>
        <p:nvPicPr>
          <p:cNvPr id="3" name="Рисунок 2" descr="SL37387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51520" y="4049688"/>
            <a:ext cx="3744416" cy="2808312"/>
          </a:xfrm>
          <a:prstGeom prst="rect">
            <a:avLst/>
          </a:prstGeom>
        </p:spPr>
      </p:pic>
      <p:pic>
        <p:nvPicPr>
          <p:cNvPr id="4" name="Рисунок 3" descr="SL373879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51520" y="989348"/>
            <a:ext cx="3744416" cy="2808312"/>
          </a:xfrm>
          <a:prstGeom prst="rect">
            <a:avLst/>
          </a:prstGeom>
        </p:spPr>
      </p:pic>
      <p:pic>
        <p:nvPicPr>
          <p:cNvPr id="5" name="Рисунок 4" descr="SL37388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148064" y="980728"/>
            <a:ext cx="3779912" cy="283493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40466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Сколько много материала мы собрали для поделок</a:t>
            </a:r>
            <a:endParaRPr lang="ru-RU" sz="2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Photoshop\GoldenAutumn\GoldenAutumnW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467545" y="2781300"/>
            <a:ext cx="7632848" cy="11350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200" b="1" kern="10" dirty="0">
              <a:ln w="9525">
                <a:noFill/>
                <a:round/>
                <a:headEnd/>
                <a:tailEnd/>
              </a:ln>
              <a:solidFill>
                <a:schemeClr val="accent2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15616" y="1268760"/>
            <a:ext cx="5754094" cy="395594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37398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43608" y="1196752"/>
            <a:ext cx="7092280" cy="531921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827584" y="3573016"/>
            <a:ext cx="7386296" cy="2797433"/>
            <a:chOff x="2909832" y="3356992"/>
            <a:chExt cx="8322400" cy="4021569"/>
          </a:xfrm>
        </p:grpSpPr>
        <p:pic>
          <p:nvPicPr>
            <p:cNvPr id="2" name="Рисунок 1" descr="SL373907.JP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909832" y="3356992"/>
              <a:ext cx="3995936" cy="4012315"/>
            </a:xfrm>
            <a:prstGeom prst="rect">
              <a:avLst/>
            </a:prstGeom>
          </p:spPr>
        </p:pic>
        <p:pic>
          <p:nvPicPr>
            <p:cNvPr id="3" name="Рисунок 2" descr="SL373913.JP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227080" y="3356992"/>
              <a:ext cx="4005152" cy="4021569"/>
            </a:xfrm>
            <a:prstGeom prst="rect">
              <a:avLst/>
            </a:prstGeom>
          </p:spPr>
        </p:pic>
      </p:grpSp>
      <p:grpSp>
        <p:nvGrpSpPr>
          <p:cNvPr id="5" name="Группа 4"/>
          <p:cNvGrpSpPr/>
          <p:nvPr/>
        </p:nvGrpSpPr>
        <p:grpSpPr>
          <a:xfrm>
            <a:off x="395536" y="332656"/>
            <a:ext cx="8388424" cy="2996952"/>
            <a:chOff x="-6480472" y="958610"/>
            <a:chExt cx="15140992" cy="5467239"/>
          </a:xfrm>
        </p:grpSpPr>
        <p:pic>
          <p:nvPicPr>
            <p:cNvPr id="6" name="Рисунок 5" descr="SL373923.JP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370869" y="958610"/>
              <a:ext cx="7289651" cy="5467239"/>
            </a:xfrm>
            <a:prstGeom prst="rect">
              <a:avLst/>
            </a:prstGeom>
          </p:spPr>
        </p:pic>
        <p:pic>
          <p:nvPicPr>
            <p:cNvPr id="7" name="Рисунок 6" descr="SL373924.JP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-6480472" y="988734"/>
              <a:ext cx="7166531" cy="5374899"/>
            </a:xfrm>
            <a:prstGeom prst="rect">
              <a:avLst/>
            </a:prstGeom>
          </p:spPr>
        </p:pic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37391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292080" y="3681028"/>
            <a:ext cx="3851920" cy="2888940"/>
          </a:xfrm>
          <a:prstGeom prst="rect">
            <a:avLst/>
          </a:prstGeom>
        </p:spPr>
      </p:pic>
      <p:pic>
        <p:nvPicPr>
          <p:cNvPr id="3" name="Рисунок 2" descr="SL37391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27584" y="3717032"/>
            <a:ext cx="3803915" cy="2852936"/>
          </a:xfrm>
          <a:prstGeom prst="rect">
            <a:avLst/>
          </a:prstGeom>
        </p:spPr>
      </p:pic>
      <p:pic>
        <p:nvPicPr>
          <p:cNvPr id="5" name="Рисунок 4" descr="SL373983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436095" y="818710"/>
            <a:ext cx="3347863" cy="2510897"/>
          </a:xfrm>
          <a:prstGeom prst="rect">
            <a:avLst/>
          </a:prstGeom>
        </p:spPr>
      </p:pic>
      <p:pic>
        <p:nvPicPr>
          <p:cNvPr id="7" name="Рисунок 6" descr="SL37393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99592" y="764704"/>
            <a:ext cx="3672408" cy="2754306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37398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16016" y="3356992"/>
            <a:ext cx="4091947" cy="3068960"/>
          </a:xfrm>
          <a:prstGeom prst="rect">
            <a:avLst/>
          </a:prstGeom>
        </p:spPr>
      </p:pic>
      <p:pic>
        <p:nvPicPr>
          <p:cNvPr id="3" name="Рисунок 2" descr="SL37393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3528" y="3356992"/>
            <a:ext cx="4091947" cy="306896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395536" y="188640"/>
            <a:ext cx="8184909" cy="2970330"/>
            <a:chOff x="395536" y="188640"/>
            <a:chExt cx="8184909" cy="2970330"/>
          </a:xfrm>
        </p:grpSpPr>
        <p:pic>
          <p:nvPicPr>
            <p:cNvPr id="4" name="Рисунок 3" descr="SL373927.JP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95536" y="188640"/>
              <a:ext cx="3960440" cy="2970330"/>
            </a:xfrm>
            <a:prstGeom prst="rect">
              <a:avLst/>
            </a:prstGeom>
          </p:spPr>
        </p:pic>
        <p:pic>
          <p:nvPicPr>
            <p:cNvPr id="5" name="Рисунок 4" descr="SL373928.JP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932040" y="404664"/>
              <a:ext cx="3648405" cy="273630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37392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>
            <a:off x="260521" y="2195863"/>
            <a:ext cx="4536504" cy="3402378"/>
          </a:xfrm>
          <a:prstGeom prst="rect">
            <a:avLst/>
          </a:prstGeom>
        </p:spPr>
      </p:pic>
      <p:pic>
        <p:nvPicPr>
          <p:cNvPr id="5" name="Рисунок 4" descr="SL37398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16200000">
            <a:off x="4355976" y="2096855"/>
            <a:ext cx="4608512" cy="345638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CIM\100SSCAM\SL37390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48064" y="4193704"/>
            <a:ext cx="3552394" cy="2664296"/>
          </a:xfrm>
          <a:prstGeom prst="rect">
            <a:avLst/>
          </a:prstGeom>
          <a:noFill/>
        </p:spPr>
      </p:pic>
      <p:pic>
        <p:nvPicPr>
          <p:cNvPr id="2052" name="Picture 4" descr="D:\DCIM\100SSCAM\SL37390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6056" y="1124744"/>
            <a:ext cx="3600400" cy="2700300"/>
          </a:xfrm>
          <a:prstGeom prst="rect">
            <a:avLst/>
          </a:prstGeom>
          <a:noFill/>
        </p:spPr>
      </p:pic>
      <p:pic>
        <p:nvPicPr>
          <p:cNvPr id="5" name="Рисунок 4" descr="SL373859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23528" y="4185084"/>
            <a:ext cx="3563888" cy="2672916"/>
          </a:xfrm>
          <a:prstGeom prst="rect">
            <a:avLst/>
          </a:prstGeom>
        </p:spPr>
      </p:pic>
      <p:pic>
        <p:nvPicPr>
          <p:cNvPr id="6" name="Рисунок 5" descr="SL373856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23528" y="1124744"/>
            <a:ext cx="3635895" cy="27269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67744" y="548680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Какая яркая и красивая осень!!!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Photoshop\GoldenAutumn\GoldenAutumnW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WordArt 5"/>
          <p:cNvSpPr>
            <a:spLocks noChangeArrowheads="1" noChangeShapeType="1" noTextEdit="1"/>
          </p:cNvSpPr>
          <p:nvPr/>
        </p:nvSpPr>
        <p:spPr bwMode="auto">
          <a:xfrm>
            <a:off x="468313" y="1700213"/>
            <a:ext cx="8280400" cy="266541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117088" dir="19163922" algn="ctr" rotWithShape="0">
                    <a:srgbClr val="FFCC99"/>
                  </a:outerShdw>
                </a:effectLst>
                <a:latin typeface="Times New Roman"/>
                <a:cs typeface="Times New Roman"/>
              </a:rPr>
              <a:t>Спасибо за внимание!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chemeClr val="accent2"/>
              </a:solidFill>
              <a:effectLst>
                <a:outerShdw dist="117088" dir="19163922" algn="ctr" rotWithShape="0">
                  <a:srgbClr val="FFCC99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CIM\100SSCAM\SL37381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1628800"/>
            <a:ext cx="3361656" cy="2521242"/>
          </a:xfrm>
          <a:prstGeom prst="rect">
            <a:avLst/>
          </a:prstGeom>
          <a:noFill/>
        </p:spPr>
      </p:pic>
      <p:pic>
        <p:nvPicPr>
          <p:cNvPr id="1027" name="Picture 3" descr="D:\DCIM\100SSCAM\SL37381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080" y="1556792"/>
            <a:ext cx="3395869" cy="2546902"/>
          </a:xfrm>
          <a:prstGeom prst="rect">
            <a:avLst/>
          </a:prstGeom>
          <a:noFill/>
        </p:spPr>
      </p:pic>
      <p:pic>
        <p:nvPicPr>
          <p:cNvPr id="1028" name="Picture 4" descr="D:\DCIM\100SSCAM\SL37383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9552" y="4347102"/>
            <a:ext cx="3347864" cy="2510898"/>
          </a:xfrm>
          <a:prstGeom prst="rect">
            <a:avLst/>
          </a:prstGeom>
          <a:noFill/>
        </p:spPr>
      </p:pic>
      <p:pic>
        <p:nvPicPr>
          <p:cNvPr id="1029" name="Picture 5" descr="D:\DCIM\100SSCAM\SL373836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92080" y="4293096"/>
            <a:ext cx="3419872" cy="25649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87624" y="548680"/>
            <a:ext cx="66976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Осень принесла нам- шишки, каштаны, желуди,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Monotype Corsiva" pitchFamily="66" charset="0"/>
              </a:rPr>
              <a:t>разноцветные листья, семена и т.д.</a:t>
            </a:r>
            <a:endParaRPr lang="ru-RU" sz="2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915816" y="0"/>
            <a:ext cx="8229600" cy="6207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dirty="0" smtClean="0">
                <a:solidFill>
                  <a:srgbClr val="336600"/>
                </a:solidFill>
                <a:latin typeface="Times New Roman" pitchFamily="18" charset="0"/>
              </a:rPr>
              <a:t>Шишки и хвоя</a:t>
            </a:r>
          </a:p>
        </p:txBody>
      </p:sp>
      <p:sp>
        <p:nvSpPr>
          <p:cNvPr id="3075" name="Rectangle 8"/>
          <p:cNvSpPr>
            <a:spLocks noGrp="1" noChangeArrowheads="1"/>
          </p:cNvSpPr>
          <p:nvPr>
            <p:ph sz="half" idx="3"/>
          </p:nvPr>
        </p:nvSpPr>
        <p:spPr>
          <a:xfrm>
            <a:off x="5105400" y="692696"/>
            <a:ext cx="4038600" cy="4525963"/>
          </a:xfrm>
        </p:spPr>
        <p:txBody>
          <a:bodyPr/>
          <a:lstStyle/>
          <a:p>
            <a:pPr eaLnBrk="1" hangingPunct="1">
              <a:buClr>
                <a:srgbClr val="336600"/>
              </a:buClr>
            </a:pP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Хвоя.</a:t>
            </a:r>
            <a:r>
              <a:rPr lang="ru-RU" sz="1800" smtClean="0">
                <a:latin typeface="Times New Roman" pitchFamily="18" charset="0"/>
              </a:rPr>
              <a:t> Для поделки игрушек, например ежа, лапок паука и коготков кошки, усиков бабочки, юбочки для куклы, подойдут хвойные иголки. Их можно собирать в любое время года. Хвоинок бывает много в тех местах, где растут сосны, ели, кедры. Хранить их можно в коробочках. В работе лучше использовать зеленую хвою.</a:t>
            </a:r>
          </a:p>
          <a:p>
            <a:pPr eaLnBrk="1" hangingPunct="1">
              <a:buClr>
                <a:srgbClr val="336600"/>
              </a:buClr>
            </a:pPr>
            <a:endParaRPr lang="ru-RU" sz="1800" smtClean="0">
              <a:latin typeface="Times New Roman" pitchFamily="18" charset="0"/>
            </a:endParaRP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692150"/>
            <a:ext cx="4897438" cy="55451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Плоды хвойных деревьев —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шишки</a:t>
            </a:r>
            <a:r>
              <a:rPr lang="ru-RU" sz="1800" smtClean="0">
                <a:latin typeface="Times New Roman" pitchFamily="18" charset="0"/>
              </a:rPr>
              <a:t> — прекрасный материал для объемных игрушек и занимательных поделок. По форме они напоминают части туловища животных, человека. Для изготовления поделок лучше использовать нераскрывшиеся шишки, так как с ними легче работать. 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Собирать шишки желательно на влажной почве, чтобы они медленнее высыхали и дольше сохраняли форму. После сбора их нужно отсортировать по виду, форме и величине и разложить в отдельные коробки.</a:t>
            </a:r>
          </a:p>
        </p:txBody>
      </p:sp>
      <p:pic>
        <p:nvPicPr>
          <p:cNvPr id="3077" name="Picture 5" descr="шишки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08175" y="4005263"/>
            <a:ext cx="5434013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Орехи и каштаны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4249738" cy="49688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При изготовлении игрушек можно использовать лесные, грецкие, земляные и кедровые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орехи</a:t>
            </a:r>
            <a:r>
              <a:rPr lang="ru-RU" sz="1800" smtClean="0">
                <a:latin typeface="Times New Roman" pitchFamily="18" charset="0"/>
              </a:rPr>
              <a:t>, фисташки.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Лесные орехи используют в качестве материала для изготовления головок игрушечных человечков (например, «веселый человечек»), животных (голова петушка, зайца и т. д.). Кедровые орехи могут пригодиться как дополнительный материал при изготовлении лапок зверьков, кулачков лесных человечков; они легко прокалываются шилом, хорошо склеиваются.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Скорлупа грецких орехов (в виде половинок) используется для поделки лодочек, тележек, черепах, жуков и т. п. Обе половинки скорлупы пригодны для изготовления, например, головы Деда-мороза.</a:t>
            </a:r>
          </a:p>
        </p:txBody>
      </p:sp>
      <p:pic>
        <p:nvPicPr>
          <p:cNvPr id="4100" name="Picture 8" descr="i_0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643438" y="908050"/>
            <a:ext cx="4038600" cy="1919288"/>
          </a:xfrm>
          <a:noFill/>
        </p:spPr>
      </p:pic>
      <p:sp>
        <p:nvSpPr>
          <p:cNvPr id="4101" name="Rectangle 9"/>
          <p:cNvSpPr>
            <a:spLocks noGrp="1" noChangeArrowheads="1"/>
          </p:cNvSpPr>
          <p:nvPr>
            <p:ph sz="quarter" idx="3"/>
          </p:nvPr>
        </p:nvSpPr>
        <p:spPr>
          <a:xfrm>
            <a:off x="4859338" y="2997200"/>
            <a:ext cx="3959225" cy="3090863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336600"/>
              </a:buClr>
            </a:pP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Плоды каштана</a:t>
            </a:r>
            <a:r>
              <a:rPr lang="ru-RU" sz="1800" smtClean="0">
                <a:latin typeface="Times New Roman" pitchFamily="18" charset="0"/>
              </a:rPr>
              <a:t> являются хорошим материалом для изготовления простейших игрушек. Они имеют красивую блестящую поверхность и ярко-коричневую окраску. Оболочка свежего каштана тонкая, легко прокалывается шилом. Целые плоды каштана можно использовать для изготовления головы и туловища кукол. Хранить каштаны желательно в прохладном месте. </a:t>
            </a:r>
          </a:p>
          <a:p>
            <a:pPr eaLnBrk="1" hangingPunct="1">
              <a:buClr>
                <a:srgbClr val="336600"/>
              </a:buClr>
              <a:buFontTx/>
              <a:buNone/>
            </a:pPr>
            <a:endParaRPr lang="ru-RU" sz="1800" smtClean="0">
              <a:latin typeface="Times New Roman" pitchFamily="18" charset="0"/>
            </a:endParaRPr>
          </a:p>
          <a:p>
            <a:pPr eaLnBrk="1" hangingPunct="1"/>
            <a:endParaRPr lang="ru-RU" sz="1800" smtClean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Жёлуди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08050"/>
            <a:ext cx="4500563" cy="43926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Плоды дуба —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желуди </a:t>
            </a:r>
            <a:r>
              <a:rPr lang="ru-RU" sz="1800" smtClean="0">
                <a:latin typeface="Times New Roman" pitchFamily="18" charset="0"/>
              </a:rPr>
              <a:t>бывают разной формы и величины. С одного конца они окружены сильно разросшейся чашечкой — плюской. Желуди созревают осенью, в сентябре — октябре. Их рекомендуется собирать, когда они созрели и падают с дерева. Одновременно с желудями собирают и их чашечки (плюски), на которых они держатся. Плюски очень хороший материал в дополнение к желудю, их часто используют для различных поделок. Желуди следует собирать разные по размеру и форме. Для изготовления игрушек желательно использовать свежие желуди, так как они дольше сохраняются и с ними легче работать (высохшие желуди легко раскалываются при обработке).</a:t>
            </a:r>
          </a:p>
        </p:txBody>
      </p:sp>
      <p:sp>
        <p:nvSpPr>
          <p:cNvPr id="5124" name="Rectangle 6"/>
          <p:cNvSpPr>
            <a:spLocks noGrp="1" noChangeArrowheads="1"/>
          </p:cNvSpPr>
          <p:nvPr>
            <p:ph sz="quarter" idx="3"/>
          </p:nvPr>
        </p:nvSpPr>
        <p:spPr>
          <a:xfrm>
            <a:off x="4500563" y="836613"/>
            <a:ext cx="4643437" cy="3716337"/>
          </a:xfrm>
        </p:spPr>
        <p:txBody>
          <a:bodyPr/>
          <a:lstStyle/>
          <a:p>
            <a:pPr eaLnBrk="1" hangingPunct="1"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Желуди очень удобны для изготовления фигурок забавных человечков, животных, различных деталей к игрушкам из другого природного материала. Из продолговатых желудей делают жирафа, цаплю, лошадку, ослика, причем туловище можно смастерить из большого продолговатого желудя, а головку — из маленького, круглого. При изготовлении забавных человечков плюски можно использовать в качестве шапочек для них.</a:t>
            </a:r>
          </a:p>
          <a:p>
            <a:pPr eaLnBrk="1" hangingPunct="1"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Желуди хранят в прохладном и влажном месте.</a:t>
            </a:r>
          </a:p>
          <a:p>
            <a:pPr eaLnBrk="1" hangingPunct="1"/>
            <a:endParaRPr lang="ru-RU" sz="2400" smtClean="0"/>
          </a:p>
        </p:txBody>
      </p:sp>
      <p:pic>
        <p:nvPicPr>
          <p:cNvPr id="5125" name="Picture 7" descr="i_00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140200" y="4856163"/>
            <a:ext cx="4325938" cy="2001837"/>
          </a:xfr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334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Ветки и корни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9750" y="1052513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Разнообразные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ветки </a:t>
            </a:r>
            <a:r>
              <a:rPr lang="ru-RU" sz="1800" smtClean="0">
                <a:latin typeface="Times New Roman" pitchFamily="18" charset="0"/>
              </a:rPr>
              <a:t>используются при изготовлении некоторых частей поделки: рук, ног, шеи и т. д. С этой целью лучше использовать ветки сосны, ели, сирени. Их ветки упруги и при высыхании не так легко ломаются.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Сбор веток — работа, требующая времени, терпения, аккуратности. При этом необходимо постоянно помнить, что деревья нужно беречь и для игрушек собирать и использовать только сухие, но не слишком пересохшие ветки.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Для поделок могут быть использованы также и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корни</a:t>
            </a:r>
            <a:r>
              <a:rPr lang="ru-RU" sz="1800" smtClean="0">
                <a:latin typeface="Times New Roman" pitchFamily="18" charset="0"/>
              </a:rPr>
              <a:t>. Они иногда своими причудливыми формами напоминают различных животных или части их тела. Собранные корни нужно вымыть и хранить в помещении с умеренной влажностью.</a:t>
            </a:r>
          </a:p>
        </p:txBody>
      </p:sp>
      <p:pic>
        <p:nvPicPr>
          <p:cNvPr id="6148" name="Picture 9" descr="i_00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24075" y="3789363"/>
            <a:ext cx="5075238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Листья</a:t>
            </a: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4525963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Интересным и нужным дополнением при изготовлении игрушек являются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листья</a:t>
            </a:r>
            <a:r>
              <a:rPr lang="ru-RU" sz="1800" smtClean="0">
                <a:latin typeface="Times New Roman" pitchFamily="18" charset="0"/>
              </a:rPr>
              <a:t>. Они могут быть самых разнообразных форм и расцветок. Крупный лист дуба, клена дети применяют как парус для яхты, плота, парохода. Листья можно также использовать для изготовления крыльев бабочки, плавников рыбки (эти игрушки делаются из шишек и листьев). Собирать листья лучше осенью, когда они особенно красивы.</a:t>
            </a:r>
          </a:p>
          <a:p>
            <a:pPr eaLnBrk="1" hangingPunct="1">
              <a:lnSpc>
                <a:spcPct val="8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Для сохранения и последующего использования листьев их необходимо правильно заготовлять. Для этого собранные листья растений кладут между бумажными листами и проглаживают теплым утюгом, затем их можно переложить плотной бумагой или тонким картоном и положить сверху груз. При длительном хранении бумагу или картон, находящийся между листьями, время от времени следует менять.</a:t>
            </a:r>
          </a:p>
          <a:p>
            <a:pPr eaLnBrk="1" hangingPunct="1">
              <a:lnSpc>
                <a:spcPct val="80000"/>
              </a:lnSpc>
            </a:pPr>
            <a:endParaRPr lang="ru-RU" sz="1800" smtClean="0">
              <a:latin typeface="Times New Roman" pitchFamily="18" charset="0"/>
            </a:endParaRPr>
          </a:p>
        </p:txBody>
      </p:sp>
      <p:pic>
        <p:nvPicPr>
          <p:cNvPr id="7172" name="Picture 5" descr="i_00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43213" y="3716338"/>
            <a:ext cx="3089275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207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i="1" smtClean="0">
                <a:solidFill>
                  <a:srgbClr val="336600"/>
                </a:solidFill>
                <a:latin typeface="Times New Roman" pitchFamily="18" charset="0"/>
              </a:rPr>
              <a:t>Семена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336600"/>
              </a:buClr>
            </a:pPr>
            <a:r>
              <a:rPr lang="ru-RU" sz="1800" smtClean="0">
                <a:latin typeface="Times New Roman" pitchFamily="18" charset="0"/>
              </a:rPr>
              <a:t>Ценным дополнением к игрушкам из природного материала могут быть </a:t>
            </a:r>
            <a:r>
              <a:rPr lang="ru-RU" sz="1800" smtClean="0">
                <a:solidFill>
                  <a:srgbClr val="A50021"/>
                </a:solidFill>
                <a:latin typeface="Times New Roman" pitchFamily="18" charset="0"/>
              </a:rPr>
              <a:t>семена</a:t>
            </a:r>
            <a:r>
              <a:rPr lang="ru-RU" sz="1800" smtClean="0">
                <a:latin typeface="Times New Roman" pitchFamily="18" charset="0"/>
              </a:rPr>
              <a:t> деревьев, цветов, овощей, например, семена клена, ясеня. Они известны как крылатки. Из них можно сделать крылья для стрекозы, уши для зайца, плавники для рыбки, а из семян липы хорошо получаются антенны для космонавтов, лапы животных; из семян арбуза, дыни, подсолнуха можно смастерить глаза. Собирать семена лучше осенью. </a:t>
            </a:r>
          </a:p>
        </p:txBody>
      </p:sp>
      <p:pic>
        <p:nvPicPr>
          <p:cNvPr id="8196" name="Picture 4" descr="CA273IHM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43213" y="2852738"/>
            <a:ext cx="3468687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115</TotalTime>
  <Words>923</Words>
  <Application>Microsoft Office PowerPoint</Application>
  <PresentationFormat>Экран (4:3)</PresentationFormat>
  <Paragraphs>54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          Что нам осень принесла</vt:lpstr>
      <vt:lpstr>Слайд 2</vt:lpstr>
      <vt:lpstr>Слайд 3</vt:lpstr>
      <vt:lpstr>Шишки и хвоя</vt:lpstr>
      <vt:lpstr>Орехи и каштаны</vt:lpstr>
      <vt:lpstr>Жёлуди</vt:lpstr>
      <vt:lpstr>Ветки и корни</vt:lpstr>
      <vt:lpstr>Листья</vt:lpstr>
      <vt:lpstr>Семена</vt:lpstr>
      <vt:lpstr>Шиповник, рябина</vt:lpstr>
      <vt:lpstr>Дополнительные материалы</vt:lpstr>
      <vt:lpstr>Инструменты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нам осень принесла</dc:title>
  <dc:creator>user</dc:creator>
  <cp:lastModifiedBy>user</cp:lastModifiedBy>
  <cp:revision>15</cp:revision>
  <dcterms:created xsi:type="dcterms:W3CDTF">2013-03-16T14:58:44Z</dcterms:created>
  <dcterms:modified xsi:type="dcterms:W3CDTF">2014-11-28T17:19:01Z</dcterms:modified>
</cp:coreProperties>
</file>