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9"/>
  </p:notesMasterIdLst>
  <p:sldIdLst>
    <p:sldId id="256" r:id="rId2"/>
    <p:sldId id="258" r:id="rId3"/>
    <p:sldId id="260" r:id="rId4"/>
    <p:sldId id="261" r:id="rId5"/>
    <p:sldId id="264" r:id="rId6"/>
    <p:sldId id="265" r:id="rId7"/>
    <p:sldId id="268" r:id="rId8"/>
    <p:sldId id="269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7" r:id="rId23"/>
    <p:sldId id="290" r:id="rId24"/>
    <p:sldId id="291" r:id="rId25"/>
    <p:sldId id="289" r:id="rId26"/>
    <p:sldId id="288" r:id="rId27"/>
    <p:sldId id="292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8"/>
    <p:penClr>
      <a:srgbClr val="FF0000"/>
    </p:penClr>
  </p:showPr>
  <p:clrMru>
    <a:srgbClr val="006600"/>
    <a:srgbClr val="339966"/>
    <a:srgbClr val="284429"/>
    <a:srgbClr val="33573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E05B3E4-C1FF-45CE-9C78-6C9243A90E55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4EBFD51-40F4-4A52-B4AB-C0305D06A1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411CCF-799B-40FA-B9A0-312F636D6E48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2609850"/>
          </a:xfrm>
        </p:spPr>
        <p:txBody>
          <a:bodyPr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  <a:contourClr>
                <a:srgbClr val="FFFFFF"/>
              </a:contourClr>
            </a:sp3d>
          </a:bodyPr>
          <a:lstStyle>
            <a:lvl1pPr algn="ctr">
              <a:defRPr lang="en-US" sz="5800" dirty="0" smtClean="0">
                <a:ln w="9525">
                  <a:noFill/>
                </a:ln>
                <a:effectLst>
                  <a:outerShdw blurRad="50800" dist="38100" dir="822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967089"/>
          </a:xfrm>
        </p:spPr>
        <p:txBody>
          <a:bodyPr>
            <a:normAutofit/>
          </a:bodyPr>
          <a:lstStyle>
            <a:lvl1pPr marL="0" indent="0" algn="ctr">
              <a:buNone/>
              <a:defRPr lang="en-US" sz="3000" b="0">
                <a:solidFill>
                  <a:schemeClr val="tx2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5A721-4A60-46F8-81B7-25BBBCDE5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CAB06-2AF7-499A-B1A9-3983F9C00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7B6DB-D474-4C43-B635-425397CE5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50152-5BE3-489A-A5BC-F1E603E8B5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C0E64-0CBD-4FF4-9E40-C8AEDFCE8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22313" y="2685391"/>
            <a:ext cx="7772400" cy="3112843"/>
          </a:xfrm>
        </p:spPr>
        <p:txBody>
          <a:bodyPr anchor="t"/>
          <a:lstStyle>
            <a:lvl1pPr algn="ctr">
              <a:buNone/>
              <a:defRPr lang="en-US" sz="6000" b="1" dirty="0">
                <a:solidFill>
                  <a:schemeClr val="tx2">
                    <a:shade val="85000"/>
                    <a:satMod val="1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22313" y="1128932"/>
            <a:ext cx="7772400" cy="1509712"/>
          </a:xfrm>
        </p:spPr>
        <p:txBody>
          <a:bodyPr anchor="b">
            <a:normAutofit/>
          </a:bodyPr>
          <a:lstStyle>
            <a:lvl1pPr algn="ctr">
              <a:buNone/>
              <a:defRPr lang="en-US" sz="24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02498-A57F-4EA8-A694-617EB90F0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369F1-7DF6-4374-8E27-9BF97C4E4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4F734-5587-4C6F-BCB4-3475BCD42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B569F-7771-4887-9D28-92ED88DCF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AF20E-BA0D-470F-817A-0019FEA87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ctr">
              <a:defRPr sz="24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755B2-A7BB-4205-B99B-11E71C54A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727075" y="1062038"/>
            <a:ext cx="4600575" cy="3978275"/>
          </a:xfrm>
          <a:prstGeom prst="rect">
            <a:avLst/>
          </a:prstGeom>
          <a:solidFill>
            <a:schemeClr val="tx2">
              <a:shade val="15000"/>
            </a:schemeClr>
          </a:solidFill>
          <a:ln w="63500">
            <a:noFill/>
            <a:miter lim="800000"/>
          </a:ln>
          <a:effectLst>
            <a:outerShdw blurRad="63500" dist="25400" dir="7200000" algn="t" rotWithShape="0">
              <a:prstClr val="black">
                <a:alpha val="45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5720" rIns="45720" anchor="ctr">
            <a:normAutofit/>
          </a:bodyPr>
          <a:lstStyle/>
          <a:p>
            <a:pPr indent="-274320"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endParaRPr lang="en-US" sz="200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514536" y="4343400"/>
            <a:ext cx="3048000" cy="709858"/>
          </a:xfrm>
        </p:spPr>
        <p:txBody>
          <a:bodyPr anchor="t">
            <a:noAutofit/>
          </a:bodyPr>
          <a:lstStyle>
            <a:lvl1pPr algn="l">
              <a:buNone/>
              <a:defRPr sz="22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739645" y="1222657"/>
            <a:ext cx="4575601" cy="3657600"/>
          </a:xfrm>
          <a:solidFill>
            <a:schemeClr val="tx2">
              <a:shade val="75000"/>
            </a:schemeClr>
          </a:solidFill>
          <a:ln w="63500">
            <a:noFill/>
            <a:miter lim="800000"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>
            <a:lvl1pPr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14536" y="1371600"/>
            <a:ext cx="3044952" cy="2930086"/>
          </a:xfrm>
        </p:spPr>
        <p:txBody>
          <a:bodyPr bIns="0" anchor="b">
            <a:normAutofit/>
          </a:bodyPr>
          <a:lstStyle>
            <a:lvl1pPr marL="0" marR="0" indent="0" algn="l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7FF27-1C81-456C-BB3F-F5B323DE1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11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20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20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20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fld id="{5D84FC27-2365-4EA7-ABBC-D22EBF5B7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6" r:id="rId9"/>
    <p:sldLayoutId id="2147483723" r:id="rId10"/>
    <p:sldLayoutId id="2147483724" r:id="rId11"/>
    <p:sldLayoutId id="2147483725" r:id="rId12"/>
  </p:sldLayoutIdLst>
  <p:transition>
    <p:wedge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2">
              <a:shade val="85000"/>
              <a:satMod val="150000"/>
            </a:schemeClr>
          </a:solidFill>
          <a:latin typeface="+mj-lt"/>
          <a:ea typeface="+mj-ea"/>
          <a:cs typeface="+mj-cs"/>
        </a:defRPr>
      </a:defPPr>
      <a:lvl1pPr algn="ctr" rtl="0" eaLnBrk="0" fontAlgn="base" hangingPunct="0">
        <a:spcBef>
          <a:spcPct val="0"/>
        </a:spcBef>
        <a:spcAft>
          <a:spcPct val="0"/>
        </a:spcAft>
        <a:defRPr lang="en-US" sz="4800" b="1" kern="1200" dirty="0">
          <a:solidFill>
            <a:srgbClr val="7F4A25"/>
          </a:solidFill>
          <a:effectLst>
            <a:outerShdw blurRad="63500" dist="38100" dir="8220000" algn="tl" rotWithShape="0">
              <a:srgbClr val="000000">
                <a:alpha val="30000"/>
              </a:srgbClr>
            </a:outerShdw>
          </a:effectLst>
          <a:latin typeface="+mj-lt"/>
          <a:ea typeface="+mj-lt"/>
          <a:cs typeface="+mj-l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7F4A25"/>
          </a:solidFill>
          <a:latin typeface="Candara" pitchFamily="34" charset="0"/>
          <a:ea typeface="Candara" pitchFamily="34" charset="0"/>
          <a:cs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7F4A25"/>
          </a:solidFill>
          <a:latin typeface="Candara" pitchFamily="34" charset="0"/>
          <a:ea typeface="Candara" pitchFamily="34" charset="0"/>
          <a:cs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7F4A25"/>
          </a:solidFill>
          <a:latin typeface="Candara" pitchFamily="34" charset="0"/>
          <a:ea typeface="Candara" pitchFamily="34" charset="0"/>
          <a:cs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7F4A25"/>
          </a:solidFill>
          <a:latin typeface="Candara" pitchFamily="34" charset="0"/>
          <a:ea typeface="Candara" pitchFamily="34" charset="0"/>
          <a:cs typeface="Candar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rgbClr val="7F4A25"/>
          </a:solidFill>
          <a:latin typeface="Candar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rgbClr val="7F4A25"/>
          </a:solidFill>
          <a:latin typeface="Candar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rgbClr val="7F4A25"/>
          </a:solidFill>
          <a:latin typeface="Candar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rgbClr val="7F4A25"/>
          </a:solidFill>
          <a:latin typeface="Candara" pitchFamily="34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6159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55721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812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068388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4pPr>
      <a:lvl5pPr marL="131603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5pPr>
      <a:lvl6pPr marL="157276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1819656" indent="-228600" algn="l" eaLnBrk="1" hangingPunct="1">
        <a:buClr>
          <a:schemeClr val="accent1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066544" indent="-228600" algn="l" eaLnBrk="1" hangingPunct="1">
        <a:buClr>
          <a:schemeClr val="tx2"/>
        </a:buClr>
        <a:buFont typeface="Wingdings 2" pitchFamily="18" charset="2"/>
        <a:buChar char=""/>
        <a:defRPr sz="1600" baseline="0">
          <a:latin typeface="+mn-lt"/>
        </a:defRPr>
      </a:lvl8pPr>
      <a:lvl9pPr marL="2313432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C%D0%B0%D0%BB%D1%8B%D1%88_%D0%B8_%D0%9A%D0%B0%D1%80%D0%BB%D1%81%D0%BE%D0%BD,_%D0%BA%D0%BE%D1%82%D0%BE%D1%80%D1%8B%D0%B9_%D0%B6%D0%B8%D0%B2%D0%B5%D1%82_%D0%BD%D0%B0_%D0%BA%D1%80%D1%8B%D1%88%D0%B5_(%D1%82%D0%B5%D0%BB%D0%B5%D1%81%D0%BF%D0%B5%D0%BA%D1%82%D0%B0%D0%BA%D0%BB%D1%8C)" TargetMode="External"/><Relationship Id="rId13" Type="http://schemas.openxmlformats.org/officeDocument/2006/relationships/hyperlink" Target="http://ru.wikipedia.org/wiki/1976" TargetMode="External"/><Relationship Id="rId18" Type="http://schemas.openxmlformats.org/officeDocument/2006/relationships/hyperlink" Target="http://ru.wikipedia.org/wiki/1978" TargetMode="External"/><Relationship Id="rId26" Type="http://schemas.openxmlformats.org/officeDocument/2006/relationships/hyperlink" Target="http://ru.wikipedia.org/wiki/1987" TargetMode="External"/><Relationship Id="rId3" Type="http://schemas.openxmlformats.org/officeDocument/2006/relationships/hyperlink" Target="http://ru.wikipedia.org/wiki/%D0%9C%D0%B0%D0%BB%D1%8B%D1%88_%D0%B8_%D0%9A%D0%B0%D1%80%D0%BB%D1%81%D0%BE%D0%BD_(%D0%BC%D1%83%D0%BB%D1%8C%D1%82%D1%84%D0%B8%D0%BB%D1%8C%D0%BC)" TargetMode="External"/><Relationship Id="rId21" Type="http://schemas.openxmlformats.org/officeDocument/2006/relationships/hyperlink" Target="http://ru.wikipedia.org/wiki/1984" TargetMode="External"/><Relationship Id="rId7" Type="http://schemas.openxmlformats.org/officeDocument/2006/relationships/hyperlink" Target="http://ru.wikipedia.org/wiki/1971" TargetMode="External"/><Relationship Id="rId12" Type="http://schemas.openxmlformats.org/officeDocument/2006/relationships/hyperlink" Target="http://ru.wikipedia.org/wiki/%D0%AD%D0%BC%D0%B8%D0%BB%D1%8C_%D0%B8%D0%B7_%D0%9B%D0%B5%D0%BD%D0%BD%D0%B5%D0%B1%D0%B5%D1%80%D0%B3%D0%B8" TargetMode="External"/><Relationship Id="rId17" Type="http://schemas.openxmlformats.org/officeDocument/2006/relationships/hyperlink" Target="http://ru.wikipedia.org/wiki/%D0%91%D1%80%D0%B0%D1%82%D1%8C%D1%8F_%D0%9B%D1%8C%D0%B2%D0%B8%D0%BD%D0%BE%D0%B5_%D1%81%D0%B5%D1%80%D0%B4%D1%86%D0%B5" TargetMode="External"/><Relationship Id="rId25" Type="http://schemas.openxmlformats.org/officeDocument/2006/relationships/hyperlink" Target="http://ru.wikipedia.org/wiki/%D0%91%D1%80%D0%B0%D1%81%D0%BB%D0%B0,_%D0%92%D0%B0%D1%80%D0%B8%D1%81" TargetMode="External"/><Relationship Id="rId2" Type="http://schemas.openxmlformats.org/officeDocument/2006/relationships/hyperlink" Target="http://ru.wikipedia.org/wiki/1968" TargetMode="External"/><Relationship Id="rId16" Type="http://schemas.openxmlformats.org/officeDocument/2006/relationships/hyperlink" Target="http://ru.wikipedia.org/wiki/1977" TargetMode="External"/><Relationship Id="rId20" Type="http://schemas.openxmlformats.org/officeDocument/2006/relationships/hyperlink" Target="http://ru.wikipedia.org/wiki/%D0%9C%D1%83%D0%B0%D1%82,_%D0%9C%D0%B0%D1%80%D0%B8%D1%8F_%D0%9F%D0%B0%D0%B2%D0%BB%D0%BE%D0%B2%D0%BD%D0%B0" TargetMode="External"/><Relationship Id="rId29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A%D0%B0%D1%80%D0%BB%D1%81%D0%BE%D0%BD_%D0%B2%D0%B5%D1%80%D0%BD%D1%83%D0%BB%D1%81%D1%8F_(%D0%BC%D1%83%D0%BB%D1%8C%D1%82%D1%84%D0%B8%D0%BB%D1%8C%D0%BC)" TargetMode="External"/><Relationship Id="rId11" Type="http://schemas.openxmlformats.org/officeDocument/2006/relationships/hyperlink" Target="http://ru.wikipedia.org/wiki/1974" TargetMode="External"/><Relationship Id="rId24" Type="http://schemas.openxmlformats.org/officeDocument/2006/relationships/hyperlink" Target="http://ru.wikipedia.org/wiki/%D0%9F%D1%80%D0%BE%D0%B4%D0%B5%D0%BB%D0%BA%D0%B8_%D1%81%D0%BE%D1%80%D0%B2%D0%B0%D0%BD%D1%86%D0%B0" TargetMode="External"/><Relationship Id="rId5" Type="http://schemas.openxmlformats.org/officeDocument/2006/relationships/hyperlink" Target="http://ru.wikipedia.org/wiki/1970" TargetMode="External"/><Relationship Id="rId15" Type="http://schemas.openxmlformats.org/officeDocument/2006/relationships/hyperlink" Target="http://ru.wikipedia.org/wiki/%D0%96%D0%B5%D0%B1%D1%80%D1%8E%D0%BD%D0%B0%D1%81,_%D0%90%D1%80%D1%83%D0%BD%D0%B0%D1%81_%D0%9F%D1%80%D0%B0%D0%BD%D0%BE%D0%B2%D0%B8%D1%87" TargetMode="External"/><Relationship Id="rId23" Type="http://schemas.openxmlformats.org/officeDocument/2006/relationships/hyperlink" Target="http://ru.wikipedia.org/wiki/1985" TargetMode="External"/><Relationship Id="rId28" Type="http://schemas.openxmlformats.org/officeDocument/2006/relationships/hyperlink" Target="http://ru.wikipedia.org/wiki/%D0%93%D1%80%D0%B0%D0%BC%D0%BC%D0%B0%D1%82%D0%B8%D0%BA%D0%BE%D0%B2,_%D0%92%D0%BB%D0%B0%D0%B4%D0%B8%D0%BC%D0%B8%D1%80_%D0%90%D0%BB%D0%B5%D0%BA%D1%81%D0%B0%D0%BD%D0%B4%D1%80%D0%BE%D0%B2%D0%B8%D1%87" TargetMode="External"/><Relationship Id="rId10" Type="http://schemas.openxmlformats.org/officeDocument/2006/relationships/hyperlink" Target="http://ru.wikipedia.org/w/index.php?title=%D0%9C%D0%B0%D1%80%D0%B3%D0%B0%D1%80%D0%B8%D1%82%D0%B0_%D0%9C%D0%B8%D0%BA%D0%B0%D1%8D%D0%BB%D1%8F%D0%BD&amp;action=edit&amp;redlink=1" TargetMode="External"/><Relationship Id="rId19" Type="http://schemas.openxmlformats.org/officeDocument/2006/relationships/hyperlink" Target="http://ru.wikipedia.org/wiki/%D0%A0%D0%B0%D1%81%D0%BC%D1%83%D1%81-%D0%B1%D1%80%D0%BE%D0%B4%D1%8F%D0%B3%D0%B0_(%D1%84%D0%B8%D0%BB%D1%8C%D0%BC)" TargetMode="External"/><Relationship Id="rId4" Type="http://schemas.openxmlformats.org/officeDocument/2006/relationships/hyperlink" Target="http://ru.wikipedia.org/wiki/%D0%A1%D1%82%D0%B5%D0%BF%D0%B0%D0%BD%D1%86%D0%B5%D0%B2,_%D0%91%D0%BE%D1%80%D0%B8%D1%81_%D0%9F%D0%B0%D0%B2%D0%BB%D0%BE%D0%B2%D0%B8%D1%87" TargetMode="External"/><Relationship Id="rId9" Type="http://schemas.openxmlformats.org/officeDocument/2006/relationships/hyperlink" Target="http://ru.wikipedia.org/wiki/%D0%9F%D0%BB%D1%83%D1%87%D0%B5%D0%BA,_%D0%92%D0%B0%D0%BB%D0%B5%D0%BD%D1%82%D0%B8%D0%BD_%D0%9D%D0%B8%D0%BA%D0%BE%D0%BB%D0%B0%D0%B5%D0%B2%D0%B8%D1%87" TargetMode="External"/><Relationship Id="rId14" Type="http://schemas.openxmlformats.org/officeDocument/2006/relationships/hyperlink" Target="http://ru.wikipedia.org/wiki/%D0%9F%D1%80%D0%B8%D0%BA%D0%BB%D1%8E%D1%87%D0%B5%D0%BD%D0%B8%D1%8F_%D0%9A%D0%B0%D0%BB%D0%BB%D0%B5-%D1%81%D1%8B%D1%89%D0%B8%D0%BA%D0%B0" TargetMode="External"/><Relationship Id="rId22" Type="http://schemas.openxmlformats.org/officeDocument/2006/relationships/hyperlink" Target="http://ru.wikipedia.org/wiki/%D0%9F%D0%B5%D0%BF%D0%BF%D0%B8_%D0%94%D0%BB%D0%B8%D0%BD%D0%BD%D1%8B%D0%B9%D1%87%D1%83%D0%BB%D0%BE%D0%BA_(%D1%84%D0%B8%D0%BB%D1%8C%D0%BC)" TargetMode="External"/><Relationship Id="rId27" Type="http://schemas.openxmlformats.org/officeDocument/2006/relationships/hyperlink" Target="http://ru.wikipedia.org/wiki/%D0%9C%D0%B8%D0%BE,_%D0%BC%D0%BE%D0%B9_%D0%9C%D0%B8%D0%BE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&#1040;.%20&#1051;&#1080;&#1085;&#1075;&#1088;&#1077;&#1085;.%20&#1056;&#1058;&#1056;.%20&#1055;&#1083;&#1072;&#1085;&#1077;&#1090;&#1072;..flv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11707256_Astri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714488"/>
            <a:ext cx="2930381" cy="2990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5" name="WordArt 18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857375" y="5000625"/>
            <a:ext cx="60737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Астрид Линдгрен</a:t>
            </a:r>
          </a:p>
        </p:txBody>
      </p:sp>
      <p:pic>
        <p:nvPicPr>
          <p:cNvPr id="3077" name="Picture 15" descr="http://bokcirkelforalla.files.wordpress.com/2009/10/pippi.jpg?w=351&amp;h=3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285728"/>
            <a:ext cx="2640012" cy="24145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8" name="Picture 17" descr="http://i958.photobucket.com/albums/ae65/Orlodoffa/karlssonptake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2857500" cy="2152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гостях у </a:t>
            </a:r>
            <a:r>
              <a:rPr lang="ru-RU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Карлсона</a:t>
            </a: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95288" y="115888"/>
            <a:ext cx="53292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292" name="Picture 6" descr="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1143000"/>
            <a:ext cx="360045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539750" y="692150"/>
            <a:ext cx="403225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А знаете ли вы, где находится единственный</a:t>
            </a:r>
          </a:p>
          <a:p>
            <a:pPr algn="ctr"/>
            <a:r>
              <a:rPr lang="ru-RU" sz="2400"/>
              <a:t>в мире  памятник этому  толстячку  с пропеллером</a:t>
            </a:r>
          </a:p>
          <a:p>
            <a:pPr algn="ctr"/>
            <a:r>
              <a:rPr lang="ru-RU" sz="2400"/>
              <a:t>на спине?  Не  Стокгольме и не Мальме,  а в Одессе.</a:t>
            </a:r>
          </a:p>
          <a:p>
            <a:pPr algn="ctr"/>
            <a:r>
              <a:rPr lang="ru-RU" sz="2400"/>
              <a:t>Он  установлен  во дворе  </a:t>
            </a:r>
          </a:p>
          <a:p>
            <a:pPr algn="ctr"/>
            <a:r>
              <a:rPr lang="ru-RU" sz="2400"/>
              <a:t>известной в Одессе фирмы «Доминион». Хозяин  фирмы, Герман Наумович Коган, с детства полюбил доброго друга детей и поставил ему памятник.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ru-RU" sz="2400"/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1241525158_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142984"/>
            <a:ext cx="3459157" cy="4699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500063" y="642938"/>
            <a:ext cx="3743325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Каждый год, в сентябре,</a:t>
            </a:r>
          </a:p>
          <a:p>
            <a:pPr algn="ctr"/>
            <a:r>
              <a:rPr lang="ru-RU" sz="2400"/>
              <a:t>возле него проходит</a:t>
            </a:r>
          </a:p>
          <a:p>
            <a:pPr algn="ctr"/>
            <a:r>
              <a:rPr lang="ru-RU" sz="2400"/>
              <a:t>празднование дня</a:t>
            </a:r>
          </a:p>
          <a:p>
            <a:pPr algn="ctr"/>
            <a:r>
              <a:rPr lang="ru-RU" sz="2400"/>
              <a:t>рождения  Карлсона,</a:t>
            </a:r>
          </a:p>
          <a:p>
            <a:pPr algn="ctr"/>
            <a:r>
              <a:rPr lang="ru-RU" sz="2400"/>
              <a:t>на который  приглашаются</a:t>
            </a:r>
          </a:p>
          <a:p>
            <a:pPr algn="ctr"/>
            <a:r>
              <a:rPr lang="ru-RU" sz="2400"/>
              <a:t>сироты из  ближайших</a:t>
            </a:r>
          </a:p>
          <a:p>
            <a:pPr algn="ctr"/>
            <a:r>
              <a:rPr lang="ru-RU" sz="2400"/>
              <a:t>детских домов. От </a:t>
            </a:r>
          </a:p>
          <a:p>
            <a:pPr algn="ctr"/>
            <a:r>
              <a:rPr lang="ru-RU" sz="2400"/>
              <a:t>имени  именинника  их угощают фруктами, сладостями и, конечно, любимым блюдом сказочного  героя - вареньем из большой</a:t>
            </a:r>
          </a:p>
          <a:p>
            <a:pPr algn="ctr"/>
            <a:r>
              <a:rPr lang="ru-RU" sz="2400"/>
              <a:t>стеклянной банки.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571480"/>
            <a:ext cx="3744912" cy="504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539750" y="692150"/>
            <a:ext cx="3816350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Героев  Линдгрен отличает</a:t>
            </a:r>
          </a:p>
          <a:p>
            <a:pPr algn="ctr"/>
            <a:r>
              <a:rPr lang="ru-RU" sz="2400"/>
              <a:t>непосредственность,</a:t>
            </a:r>
          </a:p>
          <a:p>
            <a:pPr algn="ctr"/>
            <a:r>
              <a:rPr lang="ru-RU" sz="2400"/>
              <a:t>пытливость,</a:t>
            </a:r>
          </a:p>
          <a:p>
            <a:pPr algn="ctr"/>
            <a:r>
              <a:rPr lang="ru-RU" sz="2400"/>
              <a:t>изобретательность, </a:t>
            </a:r>
          </a:p>
          <a:p>
            <a:pPr algn="ctr"/>
            <a:r>
              <a:rPr lang="ru-RU" sz="2400"/>
              <a:t>озорство сочетается с</a:t>
            </a:r>
          </a:p>
          <a:p>
            <a:pPr algn="ctr"/>
            <a:r>
              <a:rPr lang="ru-RU" sz="2400"/>
              <a:t>добротой, серьёзностью. </a:t>
            </a:r>
          </a:p>
          <a:p>
            <a:pPr algn="ctr"/>
            <a:r>
              <a:rPr lang="ru-RU" sz="2400"/>
              <a:t>Сказочное и фантастическое</a:t>
            </a:r>
          </a:p>
          <a:p>
            <a:pPr algn="ctr"/>
            <a:r>
              <a:rPr lang="ru-RU" sz="2400"/>
              <a:t>соседствует с реальными картинами жизни обычного шведского городка. </a:t>
            </a:r>
          </a:p>
          <a:p>
            <a:pPr algn="ctr">
              <a:spcBef>
                <a:spcPct val="50000"/>
              </a:spcBef>
              <a:buFont typeface="Arial" charset="0"/>
              <a:buChar char="•"/>
            </a:pP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Премии и награды</a:t>
            </a:r>
            <a:b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357188" y="1071563"/>
            <a:ext cx="40322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Среди самых главных</a:t>
            </a:r>
          </a:p>
          <a:p>
            <a:pPr algn="ctr"/>
            <a:r>
              <a:rPr lang="ru-RU" sz="2400"/>
              <a:t>премия  имени </a:t>
            </a:r>
          </a:p>
          <a:p>
            <a:pPr algn="ctr"/>
            <a:r>
              <a:rPr lang="ru-RU" sz="2400"/>
              <a:t>Г-Х.Андерсена, премия</a:t>
            </a:r>
          </a:p>
          <a:p>
            <a:pPr algn="ctr"/>
            <a:r>
              <a:rPr lang="ru-RU" sz="2400"/>
              <a:t>имени Льюиса Кэррола,</a:t>
            </a:r>
          </a:p>
          <a:p>
            <a:pPr algn="ctr"/>
            <a:r>
              <a:rPr lang="ru-RU" sz="2400"/>
              <a:t>награды ЮНЕСКО, </a:t>
            </a:r>
          </a:p>
          <a:p>
            <a:pPr algn="ctr"/>
            <a:r>
              <a:rPr lang="ru-RU" sz="2400"/>
              <a:t>различных правительств,</a:t>
            </a:r>
          </a:p>
          <a:p>
            <a:pPr algn="ctr"/>
            <a:r>
              <a:rPr lang="ru-RU" sz="2400"/>
              <a:t>«Серебряный Медведь».</a:t>
            </a:r>
          </a:p>
          <a:p>
            <a:pPr algn="ctr"/>
            <a:r>
              <a:rPr lang="ru-RU" sz="2400"/>
              <a:t>Линдгрен не только</a:t>
            </a:r>
          </a:p>
          <a:p>
            <a:pPr algn="ctr"/>
            <a:r>
              <a:rPr lang="ru-RU" sz="2400"/>
              <a:t>писала книги, но и активно боролась за права  детей. Она считала, что их нужно</a:t>
            </a:r>
          </a:p>
          <a:p>
            <a:pPr algn="ctr"/>
            <a:r>
              <a:rPr lang="ru-RU" sz="2400"/>
              <a:t>воспитывать без телесных наказаний и насилия.</a:t>
            </a:r>
          </a:p>
        </p:txBody>
      </p:sp>
      <p:pic>
        <p:nvPicPr>
          <p:cNvPr id="15364" name="Picture 8" descr="lindg858ren_11950282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928688"/>
            <a:ext cx="4500594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untit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836613"/>
            <a:ext cx="3816350" cy="50403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387" name="Rectangle 7"/>
          <p:cNvSpPr>
            <a:spLocks noChangeArrowheads="1"/>
          </p:cNvSpPr>
          <p:nvPr/>
        </p:nvSpPr>
        <p:spPr bwMode="auto">
          <a:xfrm>
            <a:off x="539750" y="357188"/>
            <a:ext cx="3671888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В1958 году </a:t>
            </a:r>
          </a:p>
          <a:p>
            <a:pPr algn="ctr"/>
            <a:r>
              <a:rPr lang="ru-RU" sz="2400"/>
              <a:t>Астрид Линдгрен</a:t>
            </a:r>
          </a:p>
          <a:p>
            <a:pPr algn="ctr"/>
            <a:r>
              <a:rPr lang="ru-RU" sz="2400"/>
              <a:t> была присуждена Международная золотая медаль </a:t>
            </a:r>
          </a:p>
          <a:p>
            <a:pPr algn="ctr"/>
            <a:r>
              <a:rPr lang="ru-RU" sz="2400"/>
              <a:t>имени </a:t>
            </a:r>
          </a:p>
          <a:p>
            <a:pPr algn="ctr"/>
            <a:r>
              <a:rPr lang="ru-RU" sz="2400"/>
              <a:t>Ханса Кристиана Андерсена</a:t>
            </a:r>
          </a:p>
          <a:p>
            <a:pPr algn="ctr"/>
            <a:r>
              <a:rPr lang="ru-RU" sz="2400"/>
              <a:t>за гуманистический характер творчества </a:t>
            </a:r>
          </a:p>
          <a:p>
            <a:pPr algn="ctr">
              <a:spcBef>
                <a:spcPct val="50000"/>
              </a:spcBef>
              <a:buFont typeface="Arial" charset="0"/>
              <a:buChar char="•"/>
            </a:pPr>
            <a:endParaRPr lang="ru-RU" sz="2400">
              <a:latin typeface="Calibri" pitchFamily="34" charset="0"/>
            </a:endParaRPr>
          </a:p>
        </p:txBody>
      </p:sp>
      <p:pic>
        <p:nvPicPr>
          <p:cNvPr id="16388" name="Picture 8" descr="http://lizzyochbecky.blogg.se/images/2010/oscaraward_773908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4357688"/>
            <a:ext cx="1143000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Имени </a:t>
            </a:r>
            <a:r>
              <a:rPr lang="ru-RU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Астрид</a:t>
            </a: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</a:t>
            </a:r>
            <a:b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539750" y="765175"/>
            <a:ext cx="770413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* Названа одна из малых планет.</a:t>
            </a:r>
          </a:p>
          <a:p>
            <a:pPr algn="ctr"/>
            <a:r>
              <a:rPr lang="ru-RU" sz="2400"/>
              <a:t>* В Стокгольме будет улица Астрид Линдгрен.</a:t>
            </a:r>
          </a:p>
          <a:p>
            <a:pPr algn="ctr"/>
            <a:r>
              <a:rPr lang="ru-RU" sz="2400"/>
              <a:t>* Международная передвижная книжная выставка.</a:t>
            </a:r>
          </a:p>
          <a:p>
            <a:pPr algn="ctr"/>
            <a:r>
              <a:rPr lang="ru-RU" sz="2400"/>
              <a:t>* В 2000 году шведы назвали свою соотечественницу "Женщиной столетия«.</a:t>
            </a:r>
          </a:p>
        </p:txBody>
      </p:sp>
      <p:pic>
        <p:nvPicPr>
          <p:cNvPr id="17412" name="Picture 7" descr="pic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636838"/>
            <a:ext cx="770413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Музей </a:t>
            </a:r>
            <a:r>
              <a:rPr lang="ru-RU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Астрид</a:t>
            </a: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Линдгрен</a:t>
            </a:r>
            <a:b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pic>
        <p:nvPicPr>
          <p:cNvPr id="18435" name="Picture 6" descr="P10202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836613"/>
            <a:ext cx="3743325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7" descr="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36613"/>
            <a:ext cx="36004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8"/>
          <p:cNvSpPr>
            <a:spLocks noChangeArrowheads="1"/>
          </p:cNvSpPr>
          <p:nvPr/>
        </p:nvSpPr>
        <p:spPr bwMode="auto">
          <a:xfrm>
            <a:off x="4643438" y="4941888"/>
            <a:ext cx="36004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Книги Астрид Линдгрен в её музее.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Мир </a:t>
            </a:r>
            <a:r>
              <a:rPr lang="ru-RU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Астрид</a:t>
            </a: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Линдгрен</a:t>
            </a:r>
            <a:r>
              <a:rPr lang="ru-RU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ru-RU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pic>
        <p:nvPicPr>
          <p:cNvPr id="19459" name="Picture 6" descr="article_image-image-artic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836613"/>
            <a:ext cx="381635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4643438" y="765175"/>
            <a:ext cx="3600450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Недалеко от  городка </a:t>
            </a:r>
          </a:p>
          <a:p>
            <a:pPr algn="ctr"/>
            <a:r>
              <a:rPr lang="ru-RU" sz="2400"/>
              <a:t>Виммербю находится</a:t>
            </a:r>
          </a:p>
          <a:p>
            <a:pPr algn="ctr"/>
            <a:r>
              <a:rPr lang="ru-RU" sz="2400"/>
              <a:t>общественный парк отдыха аттракционов - «Мир Астрид Линдгрен». Здесь</a:t>
            </a:r>
          </a:p>
          <a:p>
            <a:pPr algn="ctr"/>
            <a:r>
              <a:rPr lang="ru-RU" sz="2400"/>
              <a:t>воплощены воспоминания</a:t>
            </a:r>
          </a:p>
          <a:p>
            <a:pPr algn="ctr"/>
            <a:r>
              <a:rPr lang="ru-RU" sz="2400"/>
              <a:t>детства в цветах</a:t>
            </a:r>
          </a:p>
          <a:p>
            <a:pPr algn="ctr"/>
            <a:r>
              <a:rPr lang="ru-RU" sz="2400"/>
              <a:t>и запахах, в частности, в виде мороженого и</a:t>
            </a:r>
          </a:p>
          <a:p>
            <a:pPr algn="ctr"/>
            <a:r>
              <a:rPr lang="ru-RU" sz="2400"/>
              <a:t>лакрицы. </a:t>
            </a:r>
          </a:p>
          <a:p>
            <a:pPr algn="ctr">
              <a:spcBef>
                <a:spcPct val="50000"/>
              </a:spcBef>
              <a:buFont typeface="Arial" charset="0"/>
              <a:buChar char="•"/>
            </a:pP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216_1_~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765175"/>
            <a:ext cx="388937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 descr="0_c63a_56670b2c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765175"/>
            <a:ext cx="3816350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95288" y="5949950"/>
            <a:ext cx="81375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Женщина, которой при жизни был поставлен памятник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539750" y="692150"/>
            <a:ext cx="74882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Астрид Линдгрен ушла из жизни </a:t>
            </a:r>
            <a:b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28 января 2002 года в возрасте 95 лет. </a:t>
            </a:r>
            <a:b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Она похоронена в родных краях, в Виммербю</a:t>
            </a:r>
          </a:p>
        </p:txBody>
      </p:sp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428868"/>
            <a:ext cx="5834063" cy="38877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«Андерсен наших  дней»,-</a:t>
            </a: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4099" name="Rectangle 13"/>
          <p:cNvSpPr>
            <a:spLocks noGrp="1" noChangeArrowheads="1"/>
          </p:cNvSpPr>
          <p:nvPr>
            <p:ph sz="half" idx="1"/>
          </p:nvPr>
        </p:nvSpPr>
        <p:spPr>
          <a:xfrm>
            <a:off x="428625" y="1357313"/>
            <a:ext cx="7643813" cy="2000250"/>
          </a:xfrm>
        </p:spPr>
        <p:txBody>
          <a:bodyPr/>
          <a:lstStyle/>
          <a:p>
            <a:pPr marL="0" indent="-273050" algn="ctr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400" smtClean="0"/>
              <a:t>Так называют её </a:t>
            </a:r>
            <a:r>
              <a:rPr lang="ru-RU" sz="2400" b="1" i="1" smtClean="0"/>
              <a:t> </a:t>
            </a:r>
            <a:r>
              <a:rPr lang="ru-RU" sz="2400" smtClean="0"/>
              <a:t>в её родной стране и за рубежом. </a:t>
            </a:r>
          </a:p>
          <a:p>
            <a:pPr marL="0" indent="-273050" algn="ctr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400" smtClean="0"/>
              <a:t>Как и у датского писателя, сказочные произведения Линдгрен близки к народному творчеству, в них </a:t>
            </a:r>
          </a:p>
          <a:p>
            <a:pPr marL="0" indent="-273050" algn="ctr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400" smtClean="0"/>
              <a:t>ощутима связь фантазии с правдой жизни. </a:t>
            </a:r>
          </a:p>
          <a:p>
            <a:pPr marL="0" indent="-273050" algn="ctr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400" smtClean="0"/>
              <a:t>А сказочное, волшебное рождается в книгах </a:t>
            </a:r>
          </a:p>
          <a:p>
            <a:pPr marL="0" indent="-273050" algn="ctr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400" smtClean="0"/>
              <a:t>Линдгрен из игры, из выдумки  самого ребёнка. </a:t>
            </a:r>
          </a:p>
          <a:p>
            <a:pPr marL="0" indent="-273050" algn="ctr" eaLnBrk="1" hangingPunct="1">
              <a:lnSpc>
                <a:spcPct val="80000"/>
              </a:lnSpc>
              <a:spcBef>
                <a:spcPct val="50000"/>
              </a:spcBef>
              <a:buFont typeface="Arial" charset="0"/>
              <a:buChar char="•"/>
            </a:pPr>
            <a:endParaRPr lang="ru-RU" sz="2400" smtClean="0">
              <a:latin typeface="Calibri" pitchFamily="34" charset="0"/>
            </a:endParaRP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endParaRPr lang="ru-RU" sz="2400" smtClean="0"/>
          </a:p>
        </p:txBody>
      </p:sp>
      <p:pic>
        <p:nvPicPr>
          <p:cNvPr id="4100" name="Picture 17" descr="lindgren_Astri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214686"/>
            <a:ext cx="5429250" cy="3400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Местечко </a:t>
            </a:r>
            <a:r>
              <a:rPr lang="ru-RU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Виммербю</a:t>
            </a: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pic>
        <p:nvPicPr>
          <p:cNvPr id="22531" name="Picture 6" descr="15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836613"/>
            <a:ext cx="381635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7"/>
          <p:cNvSpPr>
            <a:spLocks noChangeArrowheads="1"/>
          </p:cNvSpPr>
          <p:nvPr/>
        </p:nvSpPr>
        <p:spPr bwMode="auto">
          <a:xfrm>
            <a:off x="4643438" y="765175"/>
            <a:ext cx="3600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Этот городок стал местом  объявления  лауреатов ежегодной международной</a:t>
            </a:r>
          </a:p>
          <a:p>
            <a:pPr algn="ctr"/>
            <a:r>
              <a:rPr lang="ru-RU" sz="2400"/>
              <a:t>премии памяти</a:t>
            </a:r>
          </a:p>
          <a:p>
            <a:pPr algn="ctr"/>
            <a:r>
              <a:rPr lang="ru-RU" sz="2400"/>
              <a:t>Астрид  Линдгрен </a:t>
            </a:r>
          </a:p>
          <a:p>
            <a:pPr algn="ctr"/>
            <a:r>
              <a:rPr lang="ru-RU" sz="2400"/>
              <a:t>"За произведения </a:t>
            </a:r>
          </a:p>
          <a:p>
            <a:pPr algn="ctr"/>
            <a:r>
              <a:rPr lang="ru-RU" sz="2400"/>
              <a:t>для детей и юношества». </a:t>
            </a:r>
          </a:p>
          <a:p>
            <a:pPr algn="ctr"/>
            <a:r>
              <a:rPr lang="ru-RU" sz="2400"/>
              <a:t>Решение было </a:t>
            </a:r>
          </a:p>
          <a:p>
            <a:pPr algn="ctr"/>
            <a:r>
              <a:rPr lang="ru-RU" sz="2400"/>
              <a:t>принято шведским</a:t>
            </a:r>
          </a:p>
          <a:p>
            <a:pPr algn="ctr"/>
            <a:r>
              <a:rPr lang="ru-RU" sz="2400"/>
              <a:t>правительством после</a:t>
            </a:r>
          </a:p>
          <a:p>
            <a:pPr algn="ctr"/>
            <a:r>
              <a:rPr lang="ru-RU" sz="2400"/>
              <a:t>кончины  Астрид  Линдгрен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Автор свыше тридцати пяти книг</a:t>
            </a:r>
            <a:b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692150"/>
            <a:ext cx="3887788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4572000" y="692150"/>
            <a:ext cx="3744913" cy="639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/>
              <a:t>Книги Астрид Линдгрен переводятся во всех уголках земного шара, </a:t>
            </a:r>
          </a:p>
          <a:p>
            <a:pPr algn="ctr">
              <a:defRPr/>
            </a:pPr>
            <a:r>
              <a:rPr lang="ru-RU" sz="2400"/>
              <a:t>а герои произведений говорят чуть ли  не на сорока пяти языках, в том  числе и  по- русски.</a:t>
            </a:r>
          </a:p>
          <a:p>
            <a:pPr algn="ctr">
              <a:defRPr/>
            </a:pPr>
            <a:r>
              <a:rPr lang="ru-RU" sz="2400"/>
              <a:t> </a:t>
            </a:r>
          </a:p>
          <a:p>
            <a:pPr algn="ctr">
              <a:defRPr/>
            </a:pPr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Она лауреат многих шведских </a:t>
            </a:r>
          </a:p>
          <a:p>
            <a:pPr algn="ctr">
              <a:defRPr/>
            </a:pPr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национальных и международных премий</a:t>
            </a:r>
            <a:r>
              <a:rPr lang="ru-RU" sz="24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algn="ctr">
              <a:defRPr/>
            </a:pPr>
            <a:endParaRPr lang="ru-RU" sz="2400">
              <a:solidFill>
                <a:srgbClr val="006600"/>
              </a:solidFill>
            </a:endParaRPr>
          </a:p>
          <a:p>
            <a:pPr>
              <a:defRPr/>
            </a:pPr>
            <a:endParaRPr lang="ru-RU" sz="2400"/>
          </a:p>
          <a:p>
            <a:pPr>
              <a:defRPr/>
            </a:pPr>
            <a:endParaRPr lang="ru-RU" sz="2400"/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</p:txBody>
      </p:sp>
      <p:pic>
        <p:nvPicPr>
          <p:cNvPr id="23557" name="Picture 9" descr="http://www.nordvisa.org/Pics/histor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5143500"/>
            <a:ext cx="3571875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71744"/>
            <a:ext cx="3857620" cy="90962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>
                <a:solidFill>
                  <a:schemeClr val="tx2">
                    <a:shade val="85000"/>
                    <a:satMod val="150000"/>
                  </a:schemeClr>
                </a:solidFill>
              </a:rPr>
              <a:t>Библиография:</a:t>
            </a:r>
            <a:br>
              <a:rPr lang="ru-RU" i="1">
                <a:solidFill>
                  <a:schemeClr val="tx2">
                    <a:shade val="85000"/>
                    <a:satMod val="150000"/>
                  </a:schemeClr>
                </a:solidFill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3786188" y="0"/>
            <a:ext cx="5114925" cy="6858000"/>
          </a:xfrm>
        </p:spPr>
        <p:txBody>
          <a:bodyPr/>
          <a:lstStyle/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1300" i="1" smtClean="0"/>
              <a:t>1944 - Бритт-Мари изливает душу</a:t>
            </a:r>
            <a:br>
              <a:rPr lang="ru-RU" sz="1300" i="1" smtClean="0"/>
            </a:br>
            <a:r>
              <a:rPr lang="ru-RU" sz="1300" i="1" smtClean="0"/>
              <a:t>1945 - Черстин и я</a:t>
            </a:r>
            <a:br>
              <a:rPr lang="ru-RU" sz="1300" i="1" smtClean="0"/>
            </a:br>
            <a:r>
              <a:rPr lang="ru-RU" sz="1300" i="1" smtClean="0"/>
              <a:t>1945 - Пеппи поселяется в вилле «Курица»</a:t>
            </a:r>
            <a:br>
              <a:rPr lang="ru-RU" sz="1300" i="1" smtClean="0"/>
            </a:br>
            <a:r>
              <a:rPr lang="ru-RU" sz="1300" i="1" smtClean="0"/>
              <a:t>1946 - Пеппи собирается в путь</a:t>
            </a:r>
            <a:br>
              <a:rPr lang="ru-RU" sz="1300" i="1" smtClean="0"/>
            </a:br>
            <a:r>
              <a:rPr lang="ru-RU" sz="1300" i="1" smtClean="0"/>
              <a:t>1946 - Калле Блюмквист играет</a:t>
            </a:r>
            <a:br>
              <a:rPr lang="ru-RU" sz="1300" i="1" smtClean="0"/>
            </a:br>
            <a:r>
              <a:rPr lang="ru-RU" sz="1300" i="1" smtClean="0"/>
              <a:t>1947 - Мы все из Бюллербю</a:t>
            </a:r>
            <a:br>
              <a:rPr lang="ru-RU" sz="1300" i="1" smtClean="0"/>
            </a:br>
            <a:r>
              <a:rPr lang="ru-RU" sz="1300" i="1" smtClean="0"/>
              <a:t>1948 - Пеппи в стране Веселии</a:t>
            </a:r>
            <a:br>
              <a:rPr lang="ru-RU" sz="1300" i="1" smtClean="0"/>
            </a:br>
            <a:r>
              <a:rPr lang="ru-RU" sz="1300" i="1" smtClean="0"/>
              <a:t>1949 - Снова о детях из Бюллербю</a:t>
            </a:r>
            <a:br>
              <a:rPr lang="ru-RU" sz="1300" i="1" smtClean="0"/>
            </a:br>
            <a:r>
              <a:rPr lang="ru-RU" sz="1300" i="1" smtClean="0"/>
              <a:t>1949 - Крошка Нильс Карлсон</a:t>
            </a:r>
            <a:br>
              <a:rPr lang="ru-RU" sz="1300" i="1" smtClean="0"/>
            </a:br>
            <a:r>
              <a:rPr lang="ru-RU" sz="1300" i="1" smtClean="0"/>
              <a:t>1950 - Бойкая Кайса (или: Кайса Задорочка)</a:t>
            </a:r>
            <a:br>
              <a:rPr lang="ru-RU" sz="1300" i="1" smtClean="0"/>
            </a:br>
            <a:r>
              <a:rPr lang="ru-RU" sz="1300" i="1" smtClean="0"/>
              <a:t>1950 - Кати в Америке</a:t>
            </a:r>
            <a:br>
              <a:rPr lang="ru-RU" sz="1300" i="1" smtClean="0"/>
            </a:br>
            <a:r>
              <a:rPr lang="ru-RU" sz="1300" i="1" smtClean="0"/>
              <a:t>1951 - Калле Блюмквист рискует</a:t>
            </a:r>
            <a:br>
              <a:rPr lang="ru-RU" sz="1300" i="1" smtClean="0"/>
            </a:br>
            <a:r>
              <a:rPr lang="ru-RU" sz="1300" i="1" smtClean="0"/>
              <a:t>1952 - Весело живётся в Бюллербю</a:t>
            </a:r>
            <a:br>
              <a:rPr lang="ru-RU" sz="1300" i="1" smtClean="0"/>
            </a:br>
            <a:r>
              <a:rPr lang="ru-RU" sz="1300" i="1" smtClean="0"/>
              <a:t>1952 - Кати в Италии</a:t>
            </a:r>
            <a:br>
              <a:rPr lang="ru-RU" sz="1300" i="1" smtClean="0"/>
            </a:br>
            <a:r>
              <a:rPr lang="ru-RU" sz="1300" i="1" smtClean="0"/>
              <a:t>1953 - Калле Блюмквист и Расмус</a:t>
            </a:r>
            <a:br>
              <a:rPr lang="ru-RU" sz="1300" i="1" smtClean="0"/>
            </a:br>
            <a:r>
              <a:rPr lang="ru-RU" sz="1300" i="1" smtClean="0"/>
              <a:t>1954 - Мио, мой Мио!</a:t>
            </a:r>
            <a:br>
              <a:rPr lang="ru-RU" sz="1300" i="1" smtClean="0"/>
            </a:br>
            <a:r>
              <a:rPr lang="ru-RU" sz="1300" i="1" smtClean="0"/>
              <a:t>1954 - Кати в Париже</a:t>
            </a:r>
            <a:br>
              <a:rPr lang="ru-RU" sz="1300" i="1" smtClean="0"/>
            </a:br>
            <a:r>
              <a:rPr lang="ru-RU" sz="1300" i="1" smtClean="0"/>
              <a:t>1955 - Малыш и Карлсон, который живёт на крыше</a:t>
            </a:r>
            <a:br>
              <a:rPr lang="ru-RU" sz="1300" i="1" smtClean="0"/>
            </a:br>
            <a:r>
              <a:rPr lang="ru-RU" sz="1300" i="1" smtClean="0"/>
              <a:t>1956 - Расмус-бродяга</a:t>
            </a:r>
            <a:br>
              <a:rPr lang="ru-RU" sz="1300" i="1" smtClean="0"/>
            </a:br>
            <a:r>
              <a:rPr lang="ru-RU" sz="1300" i="1" smtClean="0"/>
              <a:t>1957 - Расмус, Понтус и Глупыш</a:t>
            </a:r>
            <a:br>
              <a:rPr lang="ru-RU" sz="1300" i="1" smtClean="0"/>
            </a:br>
            <a:r>
              <a:rPr lang="ru-RU" sz="1300" i="1" smtClean="0"/>
              <a:t>1958 - Дети с улицы Бузотеров</a:t>
            </a:r>
            <a:br>
              <a:rPr lang="ru-RU" sz="1300" i="1" smtClean="0"/>
            </a:br>
            <a:r>
              <a:rPr lang="ru-RU" sz="1300" i="1" smtClean="0"/>
              <a:t>1959 - Солнечная полянка (или: Южный луг)</a:t>
            </a:r>
            <a:br>
              <a:rPr lang="ru-RU" sz="1300" i="1" smtClean="0"/>
            </a:br>
            <a:r>
              <a:rPr lang="ru-RU" sz="1300" i="1" smtClean="0"/>
              <a:t>1960 - Мадикен</a:t>
            </a:r>
            <a:br>
              <a:rPr lang="ru-RU" sz="1300" i="1" smtClean="0"/>
            </a:br>
            <a:r>
              <a:rPr lang="ru-RU" sz="1300" i="1" smtClean="0"/>
              <a:t>1961 - Лотта с улицы Бузотеров</a:t>
            </a:r>
            <a:br>
              <a:rPr lang="ru-RU" sz="1300" i="1" smtClean="0"/>
            </a:br>
            <a:r>
              <a:rPr lang="ru-RU" sz="1300" i="1" smtClean="0"/>
              <a:t>1962 - Карлсон, который живёт на крыше, опять прилетел</a:t>
            </a:r>
            <a:br>
              <a:rPr lang="ru-RU" sz="1300" i="1" smtClean="0"/>
            </a:br>
            <a:r>
              <a:rPr lang="ru-RU" sz="1300" i="1" smtClean="0"/>
              <a:t>1963 - Эмиль из Лённеберги</a:t>
            </a:r>
            <a:br>
              <a:rPr lang="ru-RU" sz="1300" i="1" smtClean="0"/>
            </a:br>
            <a:r>
              <a:rPr lang="ru-RU" sz="1300" i="1" smtClean="0"/>
              <a:t>1964 - Мы — на острове Салькрока</a:t>
            </a:r>
            <a:br>
              <a:rPr lang="ru-RU" sz="1300" i="1" smtClean="0"/>
            </a:br>
            <a:r>
              <a:rPr lang="ru-RU" sz="1300" i="1" smtClean="0"/>
              <a:t>1966 - Новые проделки Эмиля из Лённеберги</a:t>
            </a:r>
            <a:br>
              <a:rPr lang="ru-RU" sz="1300" i="1" smtClean="0"/>
            </a:br>
            <a:r>
              <a:rPr lang="ru-RU" sz="1300" i="1" smtClean="0"/>
              <a:t>1968 - Карлсон, который живёт на крыше, проказничает опять</a:t>
            </a:r>
            <a:br>
              <a:rPr lang="ru-RU" sz="1300" i="1" smtClean="0"/>
            </a:br>
            <a:r>
              <a:rPr lang="ru-RU" sz="1300" i="1" smtClean="0"/>
              <a:t>1970 - Жив ещё Эмиль из Лённеберги!</a:t>
            </a:r>
            <a:br>
              <a:rPr lang="ru-RU" sz="1300" i="1" smtClean="0"/>
            </a:br>
            <a:r>
              <a:rPr lang="ru-RU" sz="1300" i="1" smtClean="0"/>
              <a:t>1971 - Мои выдумки*</a:t>
            </a:r>
            <a:br>
              <a:rPr lang="ru-RU" sz="1300" i="1" smtClean="0"/>
            </a:br>
            <a:r>
              <a:rPr lang="ru-RU" sz="1300" i="1" smtClean="0"/>
              <a:t>1973 - Самуэль Август из Севедсторпа и Ханна из Хюльта</a:t>
            </a:r>
            <a:br>
              <a:rPr lang="ru-RU" sz="1300" i="1" smtClean="0"/>
            </a:br>
            <a:r>
              <a:rPr lang="ru-RU" sz="1300" i="1" smtClean="0"/>
              <a:t>1976 - Мадикен и Пимс из Юнибаккена</a:t>
            </a:r>
            <a:br>
              <a:rPr lang="ru-RU" sz="1300" i="1" smtClean="0"/>
            </a:br>
            <a:r>
              <a:rPr lang="ru-RU" sz="1300" i="1" smtClean="0"/>
              <a:t>1979 - Пеппи Длинныйчулок устраивает ёлку*</a:t>
            </a:r>
            <a:br>
              <a:rPr lang="ru-RU" sz="1300" i="1" smtClean="0"/>
            </a:br>
            <a:r>
              <a:rPr lang="ru-RU" sz="1300" i="1" smtClean="0"/>
              <a:t>1981 - Ронья, дочь разбойника</a:t>
            </a:r>
            <a:br>
              <a:rPr lang="ru-RU" sz="1300" i="1" smtClean="0"/>
            </a:br>
            <a:r>
              <a:rPr lang="ru-RU" sz="1300" i="1" smtClean="0"/>
              <a:t>1984 - Как маленькая Ида надумала пошалить*</a:t>
            </a:r>
            <a:br>
              <a:rPr lang="ru-RU" sz="1300" i="1" smtClean="0"/>
            </a:br>
            <a:r>
              <a:rPr lang="ru-RU" sz="1300" i="1" smtClean="0"/>
              <a:t>1985 - Эмилева проказа №325*</a:t>
            </a:r>
            <a:br>
              <a:rPr lang="ru-RU" sz="1300" i="1" smtClean="0"/>
            </a:br>
            <a:r>
              <a:rPr lang="ru-RU" sz="1300" i="1" smtClean="0"/>
              <a:t>1986 - «Не будем мелочиться», сказал Эмиль из Лённеберги*</a:t>
            </a:r>
            <a:br>
              <a:rPr lang="ru-RU" sz="1300" i="1" smtClean="0"/>
            </a:br>
            <a:r>
              <a:rPr lang="ru-RU" sz="1300" i="1" smtClean="0"/>
              <a:t>1987 - Ассар Пузырь*</a:t>
            </a:r>
            <a:br>
              <a:rPr lang="ru-RU" sz="1300" i="1" smtClean="0"/>
            </a:br>
            <a:r>
              <a:rPr lang="ru-RU" sz="1300" i="1" smtClean="0"/>
              <a:t>1991 - Как Лисабет запихнула в нос горошину*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1300" i="1" smtClean="0"/>
              <a:t>Книги, помеченные *, на русском языке не издавались.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endParaRPr lang="ru-RU" sz="700" smtClean="0"/>
          </a:p>
        </p:txBody>
      </p:sp>
      <p:pic>
        <p:nvPicPr>
          <p:cNvPr id="24580" name="Picture 2" descr="http://i48.photobucket.com/albums/f249/adorabull1/misc/02306TX-2958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3214688"/>
            <a:ext cx="30654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tx2">
                    <a:shade val="85000"/>
                    <a:satMod val="150000"/>
                  </a:schemeClr>
                </a:solidFill>
              </a:rPr>
              <a:t>Повести и рассказы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28625" y="1285875"/>
            <a:ext cx="8286750" cy="5357813"/>
          </a:xfrm>
        </p:spPr>
        <p:txBody>
          <a:bodyPr/>
          <a:lstStyle/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1950 Спокойной ночи, господин Бродяга!</a:t>
            </a:r>
            <a:br>
              <a:rPr lang="ru-RU" sz="2000" smtClean="0"/>
            </a:br>
            <a:r>
              <a:rPr lang="ru-RU" sz="2000" smtClean="0"/>
              <a:t>1950 Золотко мое (Золотая девонька – другой перевод)</a:t>
            </a:r>
            <a:br>
              <a:rPr lang="ru-RU" sz="2000" smtClean="0"/>
            </a:br>
            <a:r>
              <a:rPr lang="ru-RU" sz="2000" smtClean="0"/>
              <a:t>1950 Кто выше!</a:t>
            </a:r>
            <a:br>
              <a:rPr lang="ru-RU" sz="2000" smtClean="0"/>
            </a:br>
            <a:r>
              <a:rPr lang="ru-RU" sz="2000" smtClean="0"/>
              <a:t>1950 Кайса Задорочка (Бойкая Кайса – другой перевод)</a:t>
            </a:r>
            <a:br>
              <a:rPr lang="ru-RU" sz="2000" smtClean="0"/>
            </a:br>
            <a:r>
              <a:rPr lang="ru-RU" sz="2000" smtClean="0"/>
              <a:t>1950 Мэрит</a:t>
            </a:r>
            <a:br>
              <a:rPr lang="ru-RU" sz="2000" smtClean="0"/>
            </a:br>
            <a:r>
              <a:rPr lang="ru-RU" sz="2000" smtClean="0"/>
              <a:t>1950 Кое-какая живность для Каля-Паралитика (Что-нибудь живое для Каля-колченожки – другой перевод)</a:t>
            </a:r>
            <a:br>
              <a:rPr lang="ru-RU" sz="2000" smtClean="0"/>
            </a:br>
            <a:r>
              <a:rPr lang="ru-RU" sz="2000" smtClean="0"/>
              <a:t>1950 Пелле переезжает в сортир</a:t>
            </a:r>
            <a:br>
              <a:rPr lang="ru-RU" sz="2000" smtClean="0"/>
            </a:br>
            <a:r>
              <a:rPr lang="ru-RU" sz="2000" smtClean="0"/>
              <a:t>1950 Смоландский тореадор</a:t>
            </a:r>
            <a:br>
              <a:rPr lang="ru-RU" sz="2000" smtClean="0"/>
            </a:br>
            <a:r>
              <a:rPr lang="ru-RU" sz="2000" smtClean="0"/>
              <a:t>1950 Старшая сестра и младший брат</a:t>
            </a:r>
            <a:br>
              <a:rPr lang="ru-RU" sz="2000" smtClean="0"/>
            </a:br>
            <a:r>
              <a:rPr lang="ru-RU" sz="2000" smtClean="0"/>
              <a:t>1950 Под вишней</a:t>
            </a:r>
            <a:br>
              <a:rPr lang="ru-RU" sz="2000" smtClean="0"/>
            </a:br>
            <a:r>
              <a:rPr lang="ru-RU" sz="2000" smtClean="0"/>
              <a:t>1950 Несколько слов о Саммельагусте</a:t>
            </a:r>
            <a:br>
              <a:rPr lang="ru-RU" sz="2000" smtClean="0"/>
            </a:br>
            <a:r>
              <a:rPr lang="ru-RU" sz="2000" smtClean="0"/>
              <a:t>1954 Мио, мой Мио! (+укр. вариант перевода)</a:t>
            </a:r>
            <a:br>
              <a:rPr lang="ru-RU" sz="2000" smtClean="0"/>
            </a:br>
            <a:r>
              <a:rPr lang="ru-RU" sz="2000" smtClean="0"/>
              <a:t>1956 Расмус-бродяга (+ укр. вариант перевода)</a:t>
            </a:r>
            <a:br>
              <a:rPr lang="ru-RU" sz="2000" smtClean="0"/>
            </a:br>
            <a:r>
              <a:rPr lang="ru-RU" sz="2000" smtClean="0"/>
              <a:t>1957 Расмус, Понтус и Глупыш</a:t>
            </a:r>
            <a:br>
              <a:rPr lang="ru-RU" sz="2000" smtClean="0"/>
            </a:br>
            <a:r>
              <a:rPr lang="ru-RU" sz="2000" smtClean="0"/>
              <a:t>1973 Братья Львиное сердце (+ другой перевод, + укр. вариант перевода)</a:t>
            </a:r>
            <a:br>
              <a:rPr lang="ru-RU" sz="2000" smtClean="0"/>
            </a:br>
            <a:r>
              <a:rPr lang="ru-RU" sz="2000" smtClean="0"/>
              <a:t>1981 Рони, дочь разбойника (Ронья, дочь разбойника – другой перевод, + укр. вариант перевода)</a:t>
            </a:r>
            <a:br>
              <a:rPr lang="ru-RU" sz="2000" smtClean="0"/>
            </a:br>
            <a:r>
              <a:rPr lang="ru-RU" sz="2000" smtClean="0"/>
              <a:t>Самуэль Август из Севедсторпа и Ханна из Хульта (повесть о родителях А. Линдгрен)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tx2">
                    <a:shade val="85000"/>
                    <a:satMod val="150000"/>
                  </a:schemeClr>
                </a:solidFill>
              </a:rPr>
              <a:t>Сказки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500063" y="1143000"/>
            <a:ext cx="8215312" cy="5572125"/>
          </a:xfrm>
        </p:spPr>
        <p:txBody>
          <a:bodyPr/>
          <a:lstStyle/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400" smtClean="0"/>
              <a:t>1949 Любимая сестра</a:t>
            </a:r>
            <a:br>
              <a:rPr lang="ru-RU" sz="2400" smtClean="0"/>
            </a:br>
            <a:r>
              <a:rPr lang="ru-RU" sz="2400" smtClean="0"/>
              <a:t>1949 В стране между Светом и Тьмой (В сумеречной стране – другой перевод)</a:t>
            </a:r>
            <a:br>
              <a:rPr lang="ru-RU" sz="2400" smtClean="0"/>
            </a:br>
            <a:r>
              <a:rPr lang="ru-RU" sz="2400" smtClean="0"/>
              <a:t>1949 Нет разбойников в лесу! (Нет в лесу никаких разбойников – другой перевод)</a:t>
            </a:r>
            <a:br>
              <a:rPr lang="ru-RU" sz="2400" smtClean="0"/>
            </a:br>
            <a:r>
              <a:rPr lang="ru-RU" sz="2400" smtClean="0"/>
              <a:t>1949 Мирабель (Мирабэль – другой перевод)</a:t>
            </a:r>
            <a:br>
              <a:rPr lang="ru-RU" sz="2400" smtClean="0"/>
            </a:br>
            <a:r>
              <a:rPr lang="ru-RU" sz="2400" smtClean="0"/>
              <a:t>1949 Крошка Нильс Карлсон (+ другой перевод)</a:t>
            </a:r>
            <a:br>
              <a:rPr lang="ru-RU" sz="2400" smtClean="0"/>
            </a:br>
            <a:r>
              <a:rPr lang="ru-RU" sz="2400" smtClean="0"/>
              <a:t>1949 Петер и Петра (+ другой перевод)</a:t>
            </a:r>
            <a:br>
              <a:rPr lang="ru-RU" sz="2400" smtClean="0"/>
            </a:br>
            <a:r>
              <a:rPr lang="ru-RU" sz="2400" smtClean="0"/>
              <a:t>1949 Веселая кукушка (Кукушку-подружка – другой перевод)</a:t>
            </a:r>
            <a:br>
              <a:rPr lang="ru-RU" sz="2400" smtClean="0"/>
            </a:br>
            <a:r>
              <a:rPr lang="ru-RU" sz="2400" smtClean="0"/>
              <a:t>1949 Однажды ночью в мае, Эльфа и носовой платочек)</a:t>
            </a:r>
            <a:br>
              <a:rPr lang="ru-RU" sz="2400" smtClean="0"/>
            </a:br>
            <a:r>
              <a:rPr lang="ru-RU" sz="2400" smtClean="0"/>
              <a:t>1949 Принцесса, не желавшая играть в куклы (Принцесса, которая не хотела играть в куклы – другой перевод)</a:t>
            </a:r>
            <a:br>
              <a:rPr lang="ru-RU" sz="2400" smtClean="0"/>
            </a:br>
            <a:r>
              <a:rPr lang="ru-RU" sz="2400" smtClean="0"/>
              <a:t>1959 Юнкер Нильс из Эки</a:t>
            </a:r>
            <a:br>
              <a:rPr lang="ru-RU" sz="2400" smtClean="0"/>
            </a:br>
            <a:r>
              <a:rPr lang="ru-RU" sz="2400" smtClean="0"/>
              <a:t>1959 Звенит ли моя липа, поет ли мой соловушка... (Звучит ли моя липа, поёт ли соловей – другой перевод)</a:t>
            </a:r>
            <a:br>
              <a:rPr lang="ru-RU" sz="2400" smtClean="0"/>
            </a:br>
            <a:r>
              <a:rPr lang="ru-RU" sz="2400" smtClean="0"/>
              <a:t>1959 Солнечная полянка (Южный Луг – другой перевод)</a:t>
            </a:r>
            <a:br>
              <a:rPr lang="ru-RU" sz="2400" smtClean="0"/>
            </a:br>
            <a:r>
              <a:rPr lang="ru-RU" sz="2400" smtClean="0"/>
              <a:t>1959 Стук-постук (Тук-тук-тук – другой перевод)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-273050" eaLnBrk="1" hangingPunct="1">
              <a:spcBef>
                <a:spcPct val="0"/>
              </a:spcBef>
            </a:pPr>
            <a:endParaRPr lang="ru-RU" smtClean="0"/>
          </a:p>
        </p:txBody>
      </p:sp>
      <p:pic>
        <p:nvPicPr>
          <p:cNvPr id="27652" name="Picture 2" descr="http://www.cwer.ru/media/files/u1577966/lindgren_550x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304800"/>
            <a:ext cx="7115196" cy="11430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tx2">
                    <a:shade val="85000"/>
                    <a:satMod val="150000"/>
                  </a:schemeClr>
                </a:solidFill>
              </a:rPr>
              <a:t>Экранизации</a:t>
            </a:r>
            <a:br>
              <a:rPr lang="ru-RU">
                <a:solidFill>
                  <a:schemeClr val="tx2">
                    <a:shade val="85000"/>
                    <a:satMod val="150000"/>
                  </a:schemeClr>
                </a:solidFill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1785938" y="714375"/>
            <a:ext cx="7358062" cy="6143625"/>
          </a:xfrm>
        </p:spPr>
        <p:txBody>
          <a:bodyPr/>
          <a:lstStyle/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2" tooltip="1968"/>
              </a:rPr>
              <a:t>1968</a:t>
            </a:r>
            <a:r>
              <a:rPr lang="ru-RU" sz="3100" smtClean="0"/>
              <a:t> — </a:t>
            </a:r>
            <a:r>
              <a:rPr lang="ru-RU" sz="2500" smtClean="0">
                <a:hlinkClick r:id="rId3" tooltip="Малыш и Карлсон (мультфильм)"/>
              </a:rPr>
              <a:t>Малыш и Карлсон</a:t>
            </a:r>
            <a:r>
              <a:rPr lang="ru-RU" sz="2500" smtClean="0"/>
              <a:t> (реж. </a:t>
            </a:r>
            <a:r>
              <a:rPr lang="ru-RU" sz="2500" smtClean="0">
                <a:hlinkClick r:id="rId4" tooltip="Степанцев, Борис Павлович"/>
              </a:rPr>
              <a:t>Борис Степанцов</a:t>
            </a:r>
            <a:r>
              <a:rPr lang="ru-RU" sz="3100" smtClean="0"/>
              <a:t>)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5" tooltip="1970"/>
              </a:rPr>
              <a:t>1970</a:t>
            </a:r>
            <a:r>
              <a:rPr lang="ru-RU" sz="3100" smtClean="0"/>
              <a:t> — </a:t>
            </a:r>
            <a:r>
              <a:rPr lang="ru-RU" sz="2500" smtClean="0">
                <a:hlinkClick r:id="rId6" tooltip="Карлсон вернулся (мультфильм)"/>
              </a:rPr>
              <a:t>Карлсон вернулся</a:t>
            </a:r>
            <a:r>
              <a:rPr lang="ru-RU" sz="2500" smtClean="0"/>
              <a:t> (реж. </a:t>
            </a:r>
            <a:r>
              <a:rPr lang="ru-RU" sz="2500" smtClean="0">
                <a:hlinkClick r:id="rId4" tooltip="Степанцев, Борис Павлович"/>
              </a:rPr>
              <a:t>Борис Степанцев</a:t>
            </a:r>
            <a:r>
              <a:rPr lang="ru-RU" sz="2500" smtClean="0"/>
              <a:t>)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7" tooltip="1971"/>
              </a:rPr>
              <a:t>1971</a:t>
            </a:r>
            <a:r>
              <a:rPr lang="ru-RU" sz="3100" smtClean="0"/>
              <a:t> — </a:t>
            </a:r>
            <a:r>
              <a:rPr lang="ru-RU" sz="2500" smtClean="0">
                <a:hlinkClick r:id="rId8" tooltip="Малыш и Карлсон, который живет на крыше (телеспектакль)"/>
              </a:rPr>
              <a:t>Малыш и Карлсон, который живет на крыше</a:t>
            </a:r>
            <a:r>
              <a:rPr lang="ru-RU" sz="2500" smtClean="0"/>
              <a:t> (реж. </a:t>
            </a:r>
            <a:r>
              <a:rPr lang="ru-RU" sz="2500" smtClean="0">
                <a:hlinkClick r:id="rId9" tooltip="Плучек, Валентин Николаевич"/>
              </a:rPr>
              <a:t>Валентин Плучек</a:t>
            </a:r>
            <a:r>
              <a:rPr lang="ru-RU" sz="2500" smtClean="0"/>
              <a:t>, </a:t>
            </a:r>
            <a:r>
              <a:rPr lang="ru-RU" sz="2500" smtClean="0">
                <a:hlinkClick r:id="rId10" tooltip="Маргарита Микаэлян (страница отсутствует)"/>
              </a:rPr>
              <a:t>Маргарита Микаэлян</a:t>
            </a:r>
            <a:r>
              <a:rPr lang="ru-RU" sz="2500" smtClean="0"/>
              <a:t>), фильм-спектакль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11" tooltip="1974"/>
              </a:rPr>
              <a:t>1974</a:t>
            </a:r>
            <a:r>
              <a:rPr lang="ru-RU" sz="3100" smtClean="0"/>
              <a:t> — </a:t>
            </a:r>
            <a:r>
              <a:rPr lang="ru-RU" sz="2500" smtClean="0">
                <a:hlinkClick r:id="rId12" tooltip="Эмиль из Леннеберги"/>
              </a:rPr>
              <a:t>Эмиль из Леннеберги</a:t>
            </a:r>
            <a:r>
              <a:rPr lang="ru-RU" sz="2500" smtClean="0"/>
              <a:t> (реж. Олле Хеллбом)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13" tooltip="1976"/>
              </a:rPr>
              <a:t>1976</a:t>
            </a:r>
            <a:r>
              <a:rPr lang="ru-RU" sz="3100" smtClean="0"/>
              <a:t> — </a:t>
            </a:r>
            <a:r>
              <a:rPr lang="ru-RU" sz="2200" smtClean="0">
                <a:hlinkClick r:id="rId14" tooltip="Приключения Калле-сыщика"/>
              </a:rPr>
              <a:t>Приключения Калле-сыщика</a:t>
            </a:r>
            <a:r>
              <a:rPr lang="ru-RU" sz="2200" smtClean="0"/>
              <a:t> (реж. </a:t>
            </a:r>
            <a:r>
              <a:rPr lang="ru-RU" sz="2200" smtClean="0">
                <a:hlinkClick r:id="rId15" tooltip="Жебрюнас, Арунас Пранович"/>
              </a:rPr>
              <a:t>Арунас Жебрюнас</a:t>
            </a:r>
            <a:r>
              <a:rPr lang="ru-RU" sz="2200" smtClean="0"/>
              <a:t>)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16" tooltip="1977"/>
              </a:rPr>
              <a:t>1977</a:t>
            </a:r>
            <a:r>
              <a:rPr lang="ru-RU" sz="3100" smtClean="0"/>
              <a:t> —</a:t>
            </a:r>
            <a:r>
              <a:rPr lang="ru-RU" sz="2200" smtClean="0"/>
              <a:t> </a:t>
            </a:r>
            <a:r>
              <a:rPr lang="ru-RU" sz="2200" smtClean="0">
                <a:hlinkClick r:id="rId17" tooltip="Братья Львиное сердце"/>
              </a:rPr>
              <a:t>Братья Львиное сердце</a:t>
            </a:r>
            <a:r>
              <a:rPr lang="ru-RU" sz="2200" smtClean="0"/>
              <a:t> (реж. Олле Хеллбом)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18" tooltip="1978"/>
              </a:rPr>
              <a:t>1978</a:t>
            </a:r>
            <a:r>
              <a:rPr lang="ru-RU" sz="3100" smtClean="0"/>
              <a:t> — </a:t>
            </a:r>
            <a:r>
              <a:rPr lang="ru-RU" sz="2200" smtClean="0">
                <a:hlinkClick r:id="rId19" tooltip="Расмус-бродяга (фильм)"/>
              </a:rPr>
              <a:t>Расмус-бродяга (фильм)</a:t>
            </a:r>
            <a:r>
              <a:rPr lang="ru-RU" sz="2200" smtClean="0"/>
              <a:t> (реж. </a:t>
            </a:r>
            <a:r>
              <a:rPr lang="ru-RU" sz="2200" smtClean="0">
                <a:hlinkClick r:id="rId20" tooltip="Муат, Мария Павловна"/>
              </a:rPr>
              <a:t>Мария Муат</a:t>
            </a:r>
            <a:r>
              <a:rPr lang="ru-RU" sz="2200" smtClean="0"/>
              <a:t>)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21" tooltip="1984"/>
              </a:rPr>
              <a:t>1984</a:t>
            </a:r>
            <a:r>
              <a:rPr lang="ru-RU" sz="3100" smtClean="0"/>
              <a:t> — </a:t>
            </a:r>
            <a:r>
              <a:rPr lang="ru-RU" sz="2200" smtClean="0">
                <a:hlinkClick r:id="rId22" tooltip="Пеппи Длинныйчулок (фильм)"/>
              </a:rPr>
              <a:t>Пеппи Длинныйчулок</a:t>
            </a:r>
            <a:r>
              <a:rPr lang="ru-RU" sz="2200" smtClean="0"/>
              <a:t> (реж. </a:t>
            </a:r>
            <a:r>
              <a:rPr lang="ru-RU" sz="2200" smtClean="0">
                <a:hlinkClick r:id="rId10" tooltip="Маргарита Микаэлян (страница отсутствует)"/>
              </a:rPr>
              <a:t>Маргарита Микаэлян</a:t>
            </a:r>
            <a:r>
              <a:rPr lang="ru-RU" sz="2200" smtClean="0"/>
              <a:t>)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23" tooltip="1985"/>
              </a:rPr>
              <a:t>1985</a:t>
            </a:r>
            <a:r>
              <a:rPr lang="ru-RU" sz="3100" smtClean="0"/>
              <a:t> — </a:t>
            </a:r>
            <a:r>
              <a:rPr lang="ru-RU" sz="2200" smtClean="0">
                <a:hlinkClick r:id="rId24" tooltip="Проделки сорванца"/>
              </a:rPr>
              <a:t>Проделки сорванца</a:t>
            </a:r>
            <a:r>
              <a:rPr lang="ru-RU" sz="2200" smtClean="0"/>
              <a:t> (реж. </a:t>
            </a:r>
            <a:r>
              <a:rPr lang="ru-RU" sz="2200" smtClean="0">
                <a:hlinkClick r:id="rId25" tooltip="Брасла, Варис"/>
              </a:rPr>
              <a:t>Варис Брасла</a:t>
            </a:r>
            <a:r>
              <a:rPr lang="ru-RU" sz="2200" smtClean="0"/>
              <a:t>)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3100" smtClean="0">
                <a:hlinkClick r:id="rId26" tooltip="1987"/>
              </a:rPr>
              <a:t>1987</a:t>
            </a:r>
            <a:r>
              <a:rPr lang="ru-RU" sz="3100" smtClean="0"/>
              <a:t> —</a:t>
            </a:r>
            <a:r>
              <a:rPr lang="ru-RU" sz="2200" smtClean="0"/>
              <a:t> </a:t>
            </a:r>
            <a:r>
              <a:rPr lang="ru-RU" sz="2200" smtClean="0">
                <a:hlinkClick r:id="rId27" tooltip="Мио, мой Мио"/>
              </a:rPr>
              <a:t>Мио, мой Мио</a:t>
            </a:r>
            <a:r>
              <a:rPr lang="ru-RU" sz="2200" smtClean="0"/>
              <a:t> (реж., </a:t>
            </a:r>
            <a:r>
              <a:rPr lang="ru-RU" sz="2200" smtClean="0">
                <a:hlinkClick r:id="rId28" tooltip="Грамматиков, Владимир Александрович"/>
              </a:rPr>
              <a:t>Владимир Грамматиков</a:t>
            </a:r>
            <a:r>
              <a:rPr lang="ru-RU" sz="2200" smtClean="0"/>
              <a:t>)</a:t>
            </a:r>
          </a:p>
          <a:p>
            <a:pPr marL="0" indent="-273050" eaLnBrk="1" hangingPunct="1">
              <a:lnSpc>
                <a:spcPct val="80000"/>
              </a:lnSpc>
              <a:spcBef>
                <a:spcPct val="0"/>
              </a:spcBef>
            </a:pPr>
            <a:endParaRPr lang="ru-RU" sz="2400" smtClean="0"/>
          </a:p>
        </p:txBody>
      </p:sp>
      <p:pic>
        <p:nvPicPr>
          <p:cNvPr id="28676" name="Picture 2" descr="http://i958.photobucket.com/albums/ae65/Orlodoffa/filmprojektor.gif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0" y="1071563"/>
            <a:ext cx="1785938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4800" smtClean="0">
                <a:solidFill>
                  <a:srgbClr val="FF0000"/>
                </a:solidFill>
              </a:rPr>
              <a:t>В заключении </a:t>
            </a:r>
          </a:p>
          <a:p>
            <a:pPr algn="ctr">
              <a:buFont typeface="Wingdings 2" pitchFamily="18" charset="2"/>
              <a:buNone/>
            </a:pPr>
            <a:r>
              <a:rPr lang="ru-RU" sz="4800" smtClean="0">
                <a:solidFill>
                  <a:srgbClr val="FF0000"/>
                </a:solidFill>
              </a:rPr>
              <a:t>хотелось </a:t>
            </a:r>
          </a:p>
          <a:p>
            <a:pPr algn="ctr">
              <a:buFont typeface="Wingdings 2" pitchFamily="18" charset="2"/>
              <a:buNone/>
            </a:pPr>
            <a:r>
              <a:rPr lang="ru-RU" sz="4800" smtClean="0">
                <a:solidFill>
                  <a:srgbClr val="FF0000"/>
                </a:solidFill>
              </a:rPr>
              <a:t>бы сказать …</a:t>
            </a:r>
          </a:p>
          <a:p>
            <a:pPr algn="ctr">
              <a:buFont typeface="Wingdings 2" pitchFamily="18" charset="2"/>
              <a:buNone/>
            </a:pPr>
            <a:endParaRPr lang="ru-RU" sz="4800" smtClean="0">
              <a:solidFill>
                <a:srgbClr val="FF0000"/>
              </a:solidFill>
            </a:endParaRPr>
          </a:p>
        </p:txBody>
      </p:sp>
      <p:sp>
        <p:nvSpPr>
          <p:cNvPr id="4" name="Выноска-облако 3">
            <a:hlinkClick r:id="rId2" action="ppaction://hlinkfile"/>
          </p:cNvPr>
          <p:cNvSpPr/>
          <p:nvPr/>
        </p:nvSpPr>
        <p:spPr>
          <a:xfrm>
            <a:off x="5643563" y="4429125"/>
            <a:ext cx="2857500" cy="1398588"/>
          </a:xfrm>
          <a:prstGeom prst="cloudCallout">
            <a:avLst>
              <a:gd name="adj1" fmla="val -56333"/>
              <a:gd name="adj2" fmla="val 83955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Grp="1" noChangeArrowheads="1"/>
          </p:cNvSpPr>
          <p:nvPr>
            <p:ph sz="half" idx="1"/>
          </p:nvPr>
        </p:nvSpPr>
        <p:spPr>
          <a:xfrm>
            <a:off x="0" y="1500188"/>
            <a:ext cx="4038600" cy="4525962"/>
          </a:xfrm>
        </p:spPr>
        <p:txBody>
          <a:bodyPr/>
          <a:lstStyle/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z="2400" smtClean="0"/>
              <a:t>Астрид Эрикссон родилась 14 ноября 1907 года</a:t>
            </a:r>
            <a:br>
              <a:rPr lang="ru-RU" sz="2400" smtClean="0"/>
            </a:br>
            <a:r>
              <a:rPr lang="ru-RU" sz="2400" smtClean="0"/>
              <a:t>на хуторе, близ города Виммербю, в семье земледельца. Девочка хорошо училась в школе, </a:t>
            </a:r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400" smtClean="0"/>
              <a:t>а её сочинения так нравились учителю по литературе, что он  прочил ей славу Сельмы Лагерлёф, известной шведской романистки.</a:t>
            </a:r>
            <a:br>
              <a:rPr lang="ru-RU" sz="2400" smtClean="0"/>
            </a:br>
            <a:endParaRPr lang="ru-RU" sz="2400" smtClean="0"/>
          </a:p>
          <a:p>
            <a:pPr marL="0" indent="-273050" eaLnBrk="1" hangingPunct="1">
              <a:lnSpc>
                <a:spcPct val="90000"/>
              </a:lnSpc>
              <a:spcBef>
                <a:spcPct val="0"/>
              </a:spcBef>
            </a:pPr>
            <a:endParaRPr lang="ru-RU" sz="2400" smtClean="0"/>
          </a:p>
        </p:txBody>
      </p:sp>
      <p:pic>
        <p:nvPicPr>
          <p:cNvPr id="5123" name="Picture 6" descr="Д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1357313"/>
            <a:ext cx="4584700" cy="4357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00108"/>
            <a:ext cx="8229600" cy="44769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</a:rPr>
              <a:t>Начало трудового пути</a:t>
            </a:r>
            <a:br>
              <a:rPr lang="ru-RU">
                <a:solidFill>
                  <a:schemeClr val="bg1"/>
                </a:solidFill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В 17 лет Астрид занялась</a:t>
            </a:r>
          </a:p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журналистикой, работала</a:t>
            </a:r>
          </a:p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в местной газете. Затем </a:t>
            </a:r>
          </a:p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она переехала в Стокгольм,</a:t>
            </a:r>
          </a:p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получила образование </a:t>
            </a:r>
          </a:p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стенографистки и работала</a:t>
            </a:r>
          </a:p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секретарем в разных </a:t>
            </a:r>
          </a:p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столичных фирмах. </a:t>
            </a:r>
          </a:p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В 1931 году Астрид Эрикссон вышла замуж и стала</a:t>
            </a:r>
          </a:p>
          <a:p>
            <a:pPr marL="0" indent="-27305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Астрид Линдгрен. </a:t>
            </a:r>
          </a:p>
          <a:p>
            <a:pPr marL="0" indent="-273050" eaLnBrk="1" hangingPunct="1">
              <a:spcBef>
                <a:spcPct val="0"/>
              </a:spcBef>
            </a:pPr>
            <a:endParaRPr lang="ru-RU" smtClean="0"/>
          </a:p>
        </p:txBody>
      </p:sp>
      <p:pic>
        <p:nvPicPr>
          <p:cNvPr id="6148" name="Picture 7" descr="th_70022_r1_122_645l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071546"/>
            <a:ext cx="3357561" cy="39507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00042"/>
            <a:ext cx="8229600" cy="94775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</a:rPr>
              <a:t>Рождение </a:t>
            </a:r>
            <a:r>
              <a:rPr lang="ru-RU" err="1">
                <a:solidFill>
                  <a:schemeClr val="bg1"/>
                </a:solidFill>
              </a:rPr>
              <a:t>Пеппи</a:t>
            </a:r>
            <a:r>
              <a:rPr lang="ru-RU">
                <a:solidFill>
                  <a:schemeClr val="bg1"/>
                </a:solidFill>
              </a:rPr>
              <a:t/>
            </a:r>
            <a:br>
              <a:rPr lang="ru-RU">
                <a:solidFill>
                  <a:schemeClr val="bg1"/>
                </a:solidFill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4614863" cy="4983163"/>
          </a:xfrm>
        </p:spPr>
        <p:txBody>
          <a:bodyPr/>
          <a:lstStyle/>
          <a:p>
            <a:pPr marL="0" indent="-2730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600" smtClean="0"/>
              <a:t> Астрид Линдгрен, шутя,</a:t>
            </a:r>
          </a:p>
          <a:p>
            <a:pPr marL="0" indent="-2730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600" smtClean="0"/>
              <a:t>вспоминала, что одной из причин, побудивших её к писательству,  стали холодные стокгольмские зимы, болезни дочки Карин, которая все время просила маму </a:t>
            </a:r>
          </a:p>
          <a:p>
            <a:pPr marL="0" indent="-2730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600" smtClean="0"/>
              <a:t> о чем-нибудь рассказать. Именно тогда  мама с дочкой придумали озорную девочку с рыжими косичками.</a:t>
            </a:r>
          </a:p>
          <a:p>
            <a:pPr marL="0" indent="-273050" eaLnBrk="1" hangingPunct="1">
              <a:lnSpc>
                <a:spcPct val="80000"/>
              </a:lnSpc>
              <a:spcBef>
                <a:spcPct val="50000"/>
              </a:spcBef>
              <a:buFont typeface="Arial" charset="0"/>
              <a:buChar char="•"/>
            </a:pPr>
            <a:endParaRPr lang="ru-RU" sz="2600" smtClean="0">
              <a:latin typeface="Calibri" pitchFamily="34" charset="0"/>
            </a:endParaRPr>
          </a:p>
          <a:p>
            <a:pPr marL="0" indent="-273050" eaLnBrk="1" hangingPunct="1">
              <a:spcBef>
                <a:spcPct val="0"/>
              </a:spcBef>
            </a:pPr>
            <a:endParaRPr lang="ru-RU" sz="2600" smtClean="0"/>
          </a:p>
        </p:txBody>
      </p:sp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000125"/>
            <a:ext cx="3671888" cy="48244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Невероятный успех «</a:t>
            </a:r>
            <a:r>
              <a:rPr lang="ru-RU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Пеппи</a:t>
            </a: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»</a:t>
            </a:r>
            <a:b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400550" cy="4525963"/>
          </a:xfrm>
        </p:spPr>
        <p:txBody>
          <a:bodyPr/>
          <a:lstStyle/>
          <a:p>
            <a:pPr marL="0" indent="-2730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Ей присудили несколько</a:t>
            </a:r>
          </a:p>
          <a:p>
            <a:pPr marL="0" indent="-2730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  призов, а автора</a:t>
            </a:r>
          </a:p>
          <a:p>
            <a:pPr marL="0" indent="-2730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 пригласили работать </a:t>
            </a:r>
          </a:p>
          <a:p>
            <a:pPr marL="0" indent="-2730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   в детское книжное</a:t>
            </a:r>
          </a:p>
          <a:p>
            <a:pPr marL="0" indent="-2730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   издательство</a:t>
            </a:r>
            <a:r>
              <a:rPr lang="ru-RU" sz="3200" smtClean="0"/>
              <a:t>. </a:t>
            </a:r>
          </a:p>
          <a:p>
            <a:pPr marL="0" indent="-273050" eaLnBrk="1" hangingPunct="1">
              <a:spcBef>
                <a:spcPct val="0"/>
              </a:spcBef>
            </a:pPr>
            <a:endParaRPr lang="ru-RU" smtClean="0"/>
          </a:p>
        </p:txBody>
      </p:sp>
      <p:pic>
        <p:nvPicPr>
          <p:cNvPr id="8196" name="Picture 6" descr="sof1239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071563"/>
            <a:ext cx="3384550" cy="4897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539750" y="1341438"/>
            <a:ext cx="4032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   </a:t>
            </a:r>
            <a:endParaRPr lang="ru-RU" sz="2800"/>
          </a:p>
        </p:txBody>
      </p:sp>
      <p:pic>
        <p:nvPicPr>
          <p:cNvPr id="8198" name="Picture 9" descr="BS00438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860800"/>
            <a:ext cx="2938462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0" y="571500"/>
            <a:ext cx="5214938" cy="5857875"/>
          </a:xfrm>
        </p:spPr>
        <p:txBody>
          <a:bodyPr/>
          <a:lstStyle/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Затем появились повести о </a:t>
            </a:r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Малыше и Карлсоне (1955-1968),</a:t>
            </a:r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ru-RU" smtClean="0"/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Расмусе-бродяге (1956),</a:t>
            </a:r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ru-RU" smtClean="0"/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 трилогия об Эмиле из Леннеберги (1963-1970), </a:t>
            </a:r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ru-RU" smtClean="0"/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книги "Братья  Львиное сердце«</a:t>
            </a:r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ru-RU" smtClean="0"/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 (1979), "Роня, дочь разбойника»</a:t>
            </a:r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(1981) и т.д</a:t>
            </a:r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ru-RU" smtClean="0"/>
          </a:p>
          <a:p>
            <a:pPr marL="0" indent="-27305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Её книги полюбили не только дети, но и взрослые всего мира.</a:t>
            </a:r>
          </a:p>
          <a:p>
            <a:pPr marL="0" indent="-273050" eaLnBrk="1" hangingPunct="1">
              <a:lnSpc>
                <a:spcPct val="90000"/>
              </a:lnSpc>
              <a:spcBef>
                <a:spcPct val="0"/>
              </a:spcBef>
            </a:pPr>
            <a:endParaRPr lang="ru-RU" smtClean="0"/>
          </a:p>
        </p:txBody>
      </p:sp>
      <p:pic>
        <p:nvPicPr>
          <p:cNvPr id="9219" name="Picture 6" descr="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0" y="357188"/>
            <a:ext cx="1511300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0" y="1285875"/>
            <a:ext cx="151130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 descr="p1882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38" y="1714500"/>
            <a:ext cx="15843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9" descr="4626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25" y="3143250"/>
            <a:ext cx="15843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0" descr="200px-Rony-lindgre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75" y="3571875"/>
            <a:ext cx="15843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39750" y="765175"/>
            <a:ext cx="3744913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/>
              <a:t>Почти все свои книги</a:t>
            </a:r>
          </a:p>
          <a:p>
            <a:pPr algn="ctr">
              <a:defRPr/>
            </a:pPr>
            <a:r>
              <a:rPr lang="ru-RU" sz="2400"/>
              <a:t>Линдгрен посвятила детям (лишь  несколько – юношеству). « Я не писала книг для  взрослых и думаю,</a:t>
            </a:r>
          </a:p>
          <a:p>
            <a:pPr algn="ctr">
              <a:defRPr/>
            </a:pPr>
            <a:r>
              <a:rPr lang="ru-RU" sz="2400"/>
              <a:t>что никогда не стану этого делать», - решительно заявляла Астрид. Она, вместе с героями книг, учила</a:t>
            </a:r>
          </a:p>
          <a:p>
            <a:pPr algn="ctr">
              <a:defRPr/>
            </a:pPr>
            <a:r>
              <a:rPr lang="ru-RU" sz="2400"/>
              <a:t>детей, что </a:t>
            </a:r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«если жить </a:t>
            </a:r>
          </a:p>
          <a:p>
            <a:pPr algn="ctr">
              <a:defRPr/>
            </a:pPr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 по привычке, целой жизнью будет день!»</a:t>
            </a:r>
            <a:b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43" name="Picture 6" descr="1astri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836613"/>
            <a:ext cx="4176712" cy="50403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</a:rPr>
              <a:t>Россия и </a:t>
            </a:r>
            <a:r>
              <a:rPr lang="ru-RU" err="1">
                <a:solidFill>
                  <a:schemeClr val="bg1"/>
                </a:solidFill>
              </a:rPr>
              <a:t>Астрид</a:t>
            </a:r>
            <a:r>
              <a:rPr lang="ru-RU">
                <a:solidFill>
                  <a:schemeClr val="bg1"/>
                </a:solidFill>
              </a:rPr>
              <a:t> Линдгрен</a:t>
            </a:r>
            <a:br>
              <a:rPr lang="ru-RU">
                <a:solidFill>
                  <a:schemeClr val="bg1"/>
                </a:solidFill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11267" name="Rectangle 7"/>
          <p:cNvSpPr>
            <a:spLocks noChangeArrowheads="1"/>
          </p:cNvSpPr>
          <p:nvPr/>
        </p:nvSpPr>
        <p:spPr bwMode="auto">
          <a:xfrm>
            <a:off x="395288" y="1268413"/>
            <a:ext cx="3529012" cy="465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Советские читатели</a:t>
            </a:r>
          </a:p>
          <a:p>
            <a:pPr algn="ctr"/>
            <a:r>
              <a:rPr lang="ru-RU" sz="2400"/>
              <a:t>открыли для себя Астрид Линдгрен </a:t>
            </a:r>
          </a:p>
          <a:p>
            <a:pPr algn="ctr"/>
            <a:r>
              <a:rPr lang="ru-RU" sz="2400"/>
              <a:t>еще в 1950-е</a:t>
            </a:r>
          </a:p>
          <a:p>
            <a:pPr algn="ctr"/>
            <a:r>
              <a:rPr lang="ru-RU" sz="2400"/>
              <a:t>годы, и ее первой</a:t>
            </a:r>
          </a:p>
          <a:p>
            <a:pPr algn="ctr"/>
            <a:r>
              <a:rPr lang="ru-RU" sz="2400"/>
              <a:t>книгой, переведённой</a:t>
            </a:r>
          </a:p>
          <a:p>
            <a:pPr algn="ctr"/>
            <a:r>
              <a:rPr lang="ru-RU" sz="2400"/>
              <a:t>на русский язык, была</a:t>
            </a:r>
          </a:p>
          <a:p>
            <a:pPr algn="ctr"/>
            <a:r>
              <a:rPr lang="ru-RU" sz="2400"/>
              <a:t>повесть</a:t>
            </a:r>
          </a:p>
          <a:p>
            <a:pPr algn="ctr"/>
            <a:r>
              <a:rPr lang="ru-RU" sz="2400"/>
              <a:t> "Малыш и Карлсон, который</a:t>
            </a:r>
          </a:p>
          <a:p>
            <a:pPr algn="ctr"/>
            <a:r>
              <a:rPr lang="ru-RU" sz="2400"/>
              <a:t>живёт на крыше". </a:t>
            </a:r>
          </a:p>
          <a:p>
            <a:pPr algn="ctr">
              <a:spcBef>
                <a:spcPct val="50000"/>
              </a:spcBef>
              <a:buFont typeface="Arial" charset="0"/>
              <a:buChar char="•"/>
            </a:pPr>
            <a:endParaRPr lang="ru-RU" sz="2400">
              <a:latin typeface="Calibri" pitchFamily="34" charset="0"/>
            </a:endParaRPr>
          </a:p>
        </p:txBody>
      </p:sp>
      <p:pic>
        <p:nvPicPr>
          <p:cNvPr id="11268" name="Picture 8" descr="186295dbe69400d8466c8d9c8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285860"/>
            <a:ext cx="3292846" cy="4325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man">
  <a:themeElements>
    <a:clrScheme name="Human">
      <a:dk1>
        <a:sysClr val="windowText" lastClr="000000"/>
      </a:dk1>
      <a:lt1>
        <a:sysClr val="window" lastClr="FFFFFF"/>
      </a:lt1>
      <a:dk2>
        <a:srgbClr val="795339"/>
      </a:dk2>
      <a:lt2>
        <a:srgbClr val="F7EEDD"/>
      </a:lt2>
      <a:accent1>
        <a:srgbClr val="AD2E27"/>
      </a:accent1>
      <a:accent2>
        <a:srgbClr val="3F3D66"/>
      </a:accent2>
      <a:accent3>
        <a:srgbClr val="17517A"/>
      </a:accent3>
      <a:accent4>
        <a:srgbClr val="877E48"/>
      </a:accent4>
      <a:accent5>
        <a:srgbClr val="AF8B1E"/>
      </a:accent5>
      <a:accent6>
        <a:srgbClr val="A35E21"/>
      </a:accent6>
      <a:hlink>
        <a:srgbClr val="9B7300"/>
      </a:hlink>
      <a:folHlink>
        <a:srgbClr val="D6A73B"/>
      </a:folHlink>
    </a:clrScheme>
    <a:fontScheme name="Human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Human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30000"/>
                <a:satMod val="175000"/>
              </a:schemeClr>
            </a:gs>
            <a:gs pos="50000">
              <a:schemeClr val="phClr">
                <a:tint val="55000"/>
                <a:satMod val="200000"/>
              </a:schemeClr>
            </a:gs>
            <a:gs pos="70000">
              <a:schemeClr val="phClr">
                <a:tint val="70000"/>
                <a:satMod val="175000"/>
              </a:schemeClr>
            </a:gs>
            <a:gs pos="100000">
              <a:schemeClr val="phClr">
                <a:tint val="85000"/>
                <a:satMod val="175000"/>
              </a:schemeClr>
            </a:gs>
          </a:gsLst>
          <a:lin ang="8000000" scaled="1"/>
        </a:gradFill>
        <a:gradFill>
          <a:gsLst>
            <a:gs pos="0">
              <a:schemeClr val="phClr">
                <a:shade val="100000"/>
                <a:satMod val="140000"/>
              </a:schemeClr>
            </a:gs>
            <a:gs pos="40000">
              <a:schemeClr val="phClr">
                <a:shade val="65000"/>
                <a:satMod val="140000"/>
              </a:schemeClr>
            </a:gs>
            <a:gs pos="70000">
              <a:schemeClr val="phClr">
                <a:shade val="40000"/>
                <a:satMod val="115000"/>
              </a:schemeClr>
            </a:gs>
            <a:gs pos="100000">
              <a:schemeClr val="phClr">
                <a:shade val="20000"/>
                <a:satMod val="115000"/>
              </a:schemeClr>
            </a:gs>
          </a:gsLst>
          <a:lin ang="8000000" scaled="1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90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400" dir="90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400" dir="9000000">
              <a:srgbClr val="000000">
                <a:alpha val="40000"/>
              </a:srgbClr>
            </a:outerShdw>
          </a:effectLst>
          <a:scene3d>
            <a:camera prst="perspectiveFront">
              <a:rot lat="0" lon="0" rev="0"/>
            </a:camera>
            <a:lightRig rig="brightRoom" dir="tr">
              <a:rot lat="0" lon="0" rev="3540000"/>
            </a:lightRig>
          </a:scene3d>
          <a:sp3d prstMaterial="matte">
            <a:bevelT w="190500" h="44450" prst="cross"/>
          </a:sp3d>
        </a:effectStyle>
      </a:effectStyleLst>
      <a:bgFillStyleLst>
        <a:solidFill>
          <a:schemeClr val="phClr">
            <a:tint val="100000"/>
          </a:schemeClr>
        </a:solidFill>
        <a:gradFill flip="none" rotWithShape="1">
          <a:gsLst>
            <a:gs pos="0">
              <a:schemeClr val="phClr">
                <a:tint val="85000"/>
                <a:satMod val="275000"/>
              </a:schemeClr>
            </a:gs>
            <a:gs pos="3000">
              <a:schemeClr val="phClr">
                <a:tint val="87000"/>
                <a:satMod val="275000"/>
              </a:schemeClr>
            </a:gs>
            <a:gs pos="10000">
              <a:schemeClr val="phClr">
                <a:tint val="90000"/>
                <a:satMod val="275000"/>
              </a:schemeClr>
            </a:gs>
            <a:gs pos="70000">
              <a:schemeClr val="phClr">
                <a:shade val="38000"/>
                <a:satMod val="275000"/>
              </a:schemeClr>
            </a:gs>
            <a:gs pos="90000">
              <a:schemeClr val="phClr">
                <a:shade val="25000"/>
                <a:satMod val="300000"/>
              </a:schemeClr>
            </a:gs>
            <a:gs pos="100000">
              <a:schemeClr val="phClr">
                <a:shade val="22000"/>
                <a:satMod val="300000"/>
              </a:schemeClr>
            </a:gs>
          </a:gsLst>
          <a:path path="circle">
            <a:fillToRect l="60000" t="-3300" b="200000"/>
          </a:path>
          <a:tileRect/>
        </a:gradFill>
        <a:gradFill rotWithShape="1">
          <a:gsLst>
            <a:gs pos="0">
              <a:schemeClr val="phClr">
                <a:tint val="57000"/>
                <a:satMod val="400000"/>
              </a:schemeClr>
            </a:gs>
            <a:gs pos="100000">
              <a:schemeClr val="phClr">
                <a:tint val="87000"/>
                <a:shade val="40000"/>
                <a:satMod val="5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смсчи</Template>
  <TotalTime>640</TotalTime>
  <Words>579</Words>
  <Application>Microsoft Office PowerPoint</Application>
  <PresentationFormat>Экран (4:3)</PresentationFormat>
  <Paragraphs>160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Human</vt:lpstr>
      <vt:lpstr>Слайд 1</vt:lpstr>
      <vt:lpstr>«Андерсен наших  дней»,-</vt:lpstr>
      <vt:lpstr>Слайд 3</vt:lpstr>
      <vt:lpstr>Начало трудового пути </vt:lpstr>
      <vt:lpstr>Рождение Пеппи </vt:lpstr>
      <vt:lpstr>Невероятный успех «Пеппи» </vt:lpstr>
      <vt:lpstr>Слайд 7</vt:lpstr>
      <vt:lpstr>Слайд 8</vt:lpstr>
      <vt:lpstr>Россия и Астрид Линдгрен </vt:lpstr>
      <vt:lpstr>В гостях у Карлсона</vt:lpstr>
      <vt:lpstr>Слайд 11</vt:lpstr>
      <vt:lpstr>Слайд 12</vt:lpstr>
      <vt:lpstr>Премии и награды </vt:lpstr>
      <vt:lpstr>Слайд 14</vt:lpstr>
      <vt:lpstr>Имени Астрид… </vt:lpstr>
      <vt:lpstr>Музей Астрид Линдгрен </vt:lpstr>
      <vt:lpstr>Мир Астрид Линдгрен  </vt:lpstr>
      <vt:lpstr>Слайд 18</vt:lpstr>
      <vt:lpstr>Слайд 19</vt:lpstr>
      <vt:lpstr>Местечко Виммербю </vt:lpstr>
      <vt:lpstr>Автор свыше тридцати пяти книг </vt:lpstr>
      <vt:lpstr>Библиография: </vt:lpstr>
      <vt:lpstr>Повести и рассказы</vt:lpstr>
      <vt:lpstr>Сказки</vt:lpstr>
      <vt:lpstr>Слайд 25</vt:lpstr>
      <vt:lpstr>Экранизации 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Николай</cp:lastModifiedBy>
  <cp:revision>62</cp:revision>
  <dcterms:created xsi:type="dcterms:W3CDTF">2010-10-20T13:46:13Z</dcterms:created>
  <dcterms:modified xsi:type="dcterms:W3CDTF">2013-03-02T11:25:48Z</dcterms:modified>
</cp:coreProperties>
</file>