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7" r:id="rId6"/>
    <p:sldId id="263" r:id="rId7"/>
    <p:sldId id="264" r:id="rId8"/>
    <p:sldId id="265" r:id="rId9"/>
    <p:sldId id="266" r:id="rId10"/>
    <p:sldId id="260" r:id="rId11"/>
    <p:sldId id="261" r:id="rId12"/>
    <p:sldId id="270" r:id="rId13"/>
    <p:sldId id="262" r:id="rId14"/>
    <p:sldId id="268" r:id="rId15"/>
    <p:sldId id="269" r:id="rId16"/>
    <p:sldId id="272" r:id="rId17"/>
    <p:sldId id="273" r:id="rId18"/>
    <p:sldId id="274" r:id="rId19"/>
    <p:sldId id="275" r:id="rId20"/>
    <p:sldId id="276" r:id="rId21"/>
    <p:sldId id="289" r:id="rId22"/>
    <p:sldId id="284" r:id="rId23"/>
    <p:sldId id="285" r:id="rId24"/>
    <p:sldId id="286" r:id="rId25"/>
    <p:sldId id="287" r:id="rId26"/>
    <p:sldId id="301" r:id="rId27"/>
    <p:sldId id="277" r:id="rId28"/>
    <p:sldId id="278" r:id="rId29"/>
    <p:sldId id="303" r:id="rId30"/>
    <p:sldId id="290" r:id="rId31"/>
    <p:sldId id="291" r:id="rId32"/>
    <p:sldId id="292" r:id="rId33"/>
    <p:sldId id="279" r:id="rId34"/>
    <p:sldId id="306" r:id="rId35"/>
    <p:sldId id="304" r:id="rId36"/>
    <p:sldId id="282" r:id="rId37"/>
    <p:sldId id="283" r:id="rId38"/>
    <p:sldId id="280" r:id="rId39"/>
    <p:sldId id="293" r:id="rId40"/>
    <p:sldId id="294" r:id="rId41"/>
    <p:sldId id="296" r:id="rId42"/>
    <p:sldId id="295" r:id="rId43"/>
    <p:sldId id="297" r:id="rId44"/>
    <p:sldId id="298" r:id="rId45"/>
    <p:sldId id="299" r:id="rId46"/>
    <p:sldId id="300" r:id="rId47"/>
    <p:sldId id="307" r:id="rId48"/>
    <p:sldId id="308" r:id="rId49"/>
    <p:sldId id="309" r:id="rId50"/>
    <p:sldId id="310" r:id="rId51"/>
    <p:sldId id="312" r:id="rId52"/>
    <p:sldId id="313" r:id="rId53"/>
    <p:sldId id="311" r:id="rId54"/>
    <p:sldId id="314" r:id="rId55"/>
    <p:sldId id="315" r:id="rId5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6600"/>
    <a:srgbClr val="A50021"/>
    <a:srgbClr val="990000"/>
    <a:srgbClr val="FFFF00"/>
    <a:srgbClr val="800000"/>
    <a:srgbClr val="CCFF99"/>
    <a:srgbClr val="FF9999"/>
    <a:srgbClr val="FFFF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4" d="100"/>
          <a:sy n="94" d="100"/>
        </p:scale>
        <p:origin x="-39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D26381-534D-436F-9702-F51604F492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EE42DB-54AB-49BC-B2F5-87D91B3D6D4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0B136F-FD92-4AB7-9860-3A97E1B2749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CE5A082C-CC24-46C4-B356-934488D8BD4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6723AF5-3728-46DF-8935-B6A6409EE9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FE2FB9A9-0710-4268-9EC5-9D22C9B8EF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 preserve="1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374F5FD-C021-462A-B11B-F497C41413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BCAFC5A-4C73-442A-A9E1-238021CCBB9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088E39-B58B-4579-9E25-27B149A428A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8A5930-C005-47E9-87B4-0D313357C05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FAED89-8384-40A9-A047-63EF0218B9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E7C403-4298-497C-86F4-C237A668B7C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CA7DF0-A4E1-4594-ABBC-BBC84C61301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D101C4E-20EF-49A8-8EE6-FA00CC8AA0F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2BBD7-1846-4976-87C3-D48F5F5621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3C35D6-BDB2-4C16-82FB-A348FB2CD9A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70B31195-1529-4A70-AC96-AC25762D4655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reekroman.ru/img/gallery/large/demeter07.jpg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li-pet/view/143952/?page=0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dreamworlds.ru/uploads/posts/2008-08/1218985456_vrubel_pan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cgtalk.ru/forum/attachment.php?s=eb6d3d81c5189d9e0d6262a47bdd2683&amp;attachmentid=21275&amp;d=1224367571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eg"/><Relationship Id="rId4" Type="http://schemas.openxmlformats.org/officeDocument/2006/relationships/hyperlink" Target="http://sigils.ru/symbols/img/aurora2.jp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postcards.rin.ru/postcards/pictures_sm/2923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hyperlink" Target="http://vision.rambler.ru/public/malena7621/1/2/00000002.jpg" TargetMode="External"/><Relationship Id="rId4" Type="http://schemas.openxmlformats.org/officeDocument/2006/relationships/image" Target="../media/image3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artclassic.edu.ru/catalog.asp?cat_ob_no=12916&amp;ob_no=12917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artclassic.edu.ru/catalog.asp?cat_ob_no=12916&amp;ob_no=12917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eg"/><Relationship Id="rId4" Type="http://schemas.openxmlformats.org/officeDocument/2006/relationships/hyperlink" Target="http://artclassic.edu.ru/catalog.asp?cat_ob_no=12916&amp;ob_no=12918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3" Type="http://schemas.openxmlformats.org/officeDocument/2006/relationships/hyperlink" Target="http://myfhology.narod.ru/gods/greece-gods/persefona.html" TargetMode="External"/><Relationship Id="rId7" Type="http://schemas.openxmlformats.org/officeDocument/2006/relationships/hyperlink" Target="http://bio.1september.ru/2002/05/17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3.jpeg"/><Relationship Id="rId5" Type="http://schemas.openxmlformats.org/officeDocument/2006/relationships/hyperlink" Target="http://myfhology.narod.ru/gods/greece-gods/artemida.html" TargetMode="External"/><Relationship Id="rId4" Type="http://schemas.openxmlformats.org/officeDocument/2006/relationships/hyperlink" Target="http://myfhology.narod.ru/gods/greece-gods/zevs.html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artclassic.edu.ru/attach.asp?a_no=6242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hellados.ru/img/pic/hermes_2.jpg" TargetMode="External"/><Relationship Id="rId2" Type="http://schemas.openxmlformats.org/officeDocument/2006/relationships/image" Target="http://www.tns-counter.ru/V13a****yandex_ru/ru/CP1251/tmsec=yandex_images/0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hyperlink" Target="http://www.aviacosmofond.ru/demo/ha/lesson14/germes.jpg" TargetMode="External"/><Relationship Id="rId4" Type="http://schemas.openxmlformats.org/officeDocument/2006/relationships/image" Target="../media/image58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sigils.ru/symbols/img/mercury02.jpg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1.jpe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hyperlink" Target="http://mucho-dyke.narod.ru/hermes_01.jpg" TargetMode="External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dreamworlds.ru/uploads/posts/2008-11/thumbs/1225621008_f21.jpg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hyperlink" Target="http://www.greekroman.ru/img/gallery/large/demeter07.jpg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roboz.ru/images/tr0309-5.jpg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hyperlink" Target="http://www.gnozis.info/files/images/athene08.preview.jpg" TargetMode="External"/><Relationship Id="rId4" Type="http://schemas.openxmlformats.org/officeDocument/2006/relationships/image" Target="../media/image64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://zagadki.claw.ru/imgsm/017-4.jpg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6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reiki.ru/gallery/data/media/33/athena_type_velletri.jpg" TargetMode="External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7.jpe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ravoslavie.ru/sas/image/100173/17395.b.jpg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jpeg"/><Relationship Id="rId5" Type="http://schemas.openxmlformats.org/officeDocument/2006/relationships/hyperlink" Target="http://www.chelarbitr.ru/upload/214/site/imggallery/image/203_small.jpg" TargetMode="External"/><Relationship Id="rId4" Type="http://schemas.openxmlformats.org/officeDocument/2006/relationships/image" Target="../media/image69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http://godsbay.ru/antique/images/antiq55.jpg" TargetMode="External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1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14348" y="571480"/>
            <a:ext cx="7772400" cy="1470025"/>
          </a:xfrm>
        </p:spPr>
        <p:txBody>
          <a:bodyPr/>
          <a:lstStyle/>
          <a:p>
            <a:r>
              <a:rPr lang="ru-RU" sz="6000" b="1" i="1" dirty="0" smtClean="0">
                <a:solidFill>
                  <a:srgbClr val="FFFF00"/>
                </a:solidFill>
              </a:rPr>
              <a:t>Античность. Мифология. Боги Древней Греции</a:t>
            </a:r>
            <a:endParaRPr lang="ru-RU" sz="6000" b="1" i="1" dirty="0">
              <a:solidFill>
                <a:srgbClr val="FFFF00"/>
              </a:solidFill>
            </a:endParaRPr>
          </a:p>
        </p:txBody>
      </p:sp>
      <p:pic>
        <p:nvPicPr>
          <p:cNvPr id="5" name="Picture 10" descr="Картинка 12 из 11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81878" y="3429000"/>
            <a:ext cx="1662122" cy="2597282"/>
          </a:xfrm>
          <a:prstGeom prst="rect">
            <a:avLst/>
          </a:prstGeom>
          <a:noFill/>
        </p:spPr>
      </p:pic>
      <p:pic>
        <p:nvPicPr>
          <p:cNvPr id="6" name="Picture 8" descr="517pa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500438"/>
            <a:ext cx="3573919" cy="2311393"/>
          </a:xfrm>
          <a:prstGeom prst="rect">
            <a:avLst/>
          </a:prstGeom>
          <a:noFill/>
        </p:spPr>
      </p:pic>
      <p:pic>
        <p:nvPicPr>
          <p:cNvPr id="7" name="Picture 9" descr="bd2e5778ffb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3429000"/>
            <a:ext cx="2474700" cy="295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476250"/>
            <a:ext cx="4038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    </a:t>
            </a:r>
            <a:r>
              <a:rPr lang="ru-RU" sz="2400">
                <a:solidFill>
                  <a:schemeClr val="accent2"/>
                </a:solidFill>
              </a:rPr>
              <a:t>Однажды Аид влюбился в нимфу Менту или Мяту, которая была связана с водой царства мертвых. </a:t>
            </a:r>
          </a:p>
          <a:p>
            <a:pPr>
              <a:buFontTx/>
              <a:buNone/>
            </a:pPr>
            <a:r>
              <a:rPr lang="ru-RU" sz="2400">
                <a:solidFill>
                  <a:schemeClr val="accent2"/>
                </a:solidFill>
              </a:rPr>
              <a:t>    Узнав об этом, Персефона в порыве ревности превратила нимфу в благоухающее растение </a:t>
            </a:r>
          </a:p>
        </p:txBody>
      </p:sp>
      <p:pic>
        <p:nvPicPr>
          <p:cNvPr id="6152" name="Picture 8" descr="Церера и Персефона. Церера (Деметра) - богиня плодородия и земледелия - и ее дочь Прозерпина (Персефона) - аллегория Лета. [Парк МСХА Тимирязева, 13 октября 2000 года]"/>
          <p:cNvPicPr>
            <a:picLocks noChangeAspect="1" noChangeArrowheads="1"/>
          </p:cNvPicPr>
          <p:nvPr/>
        </p:nvPicPr>
        <p:blipFill>
          <a:blip r:embed="rId2" cstate="print"/>
          <a:srcRect t="7628"/>
          <a:stretch>
            <a:fillRect/>
          </a:stretch>
        </p:blipFill>
        <p:spPr bwMode="auto">
          <a:xfrm>
            <a:off x="179388" y="0"/>
            <a:ext cx="4854575" cy="6651625"/>
          </a:xfrm>
          <a:prstGeom prst="rect">
            <a:avLst/>
          </a:prstGeom>
          <a:noFill/>
        </p:spPr>
      </p:pic>
      <p:pic>
        <p:nvPicPr>
          <p:cNvPr id="6154" name="Picture 10" descr="0_23251_f9f250f5_XL">
            <a:hlinkClick r:id="rId3" tooltip="Перейти к следующему фото автора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56325" y="4508500"/>
            <a:ext cx="2036763" cy="1814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6600" b="1" i="1">
                <a:solidFill>
                  <a:srgbClr val="008000"/>
                </a:solidFill>
                <a:latin typeface="Consolas" pitchFamily="49" charset="0"/>
              </a:rPr>
              <a:t>Пан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513"/>
            <a:ext cx="8229600" cy="554513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rgbClr val="336600"/>
                </a:solidFill>
              </a:rPr>
              <a:t>Пан ("понравившийся всем") в греческой мифологии -  божество стад, лесов и полей, сын вестника богов Гермеса и нимфы Дриопы. 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336600"/>
                </a:solidFill>
              </a:rPr>
              <a:t>Этот покровитель горных лесов и пастбищ, коз и овец был козлоног и рогат. Дриопа ужаснулась, увидев новорожденного сына, заросшего волосами и бородатого. </a:t>
            </a:r>
          </a:p>
          <a:p>
            <a:pPr>
              <a:lnSpc>
                <a:spcPct val="90000"/>
              </a:lnSpc>
            </a:pPr>
            <a:r>
              <a:rPr lang="ru-RU" sz="2800">
                <a:solidFill>
                  <a:srgbClr val="336600"/>
                </a:solidFill>
              </a:rPr>
              <a:t>Однако Гермес и боги-олимпийцы лишь рассмеялись и нарекли младенца Паном. Вместе с сатирами и силенами, демонами стихийных плодоносных сил земли, Пан входил в свиту Диониса.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89FF89"/>
            </a:gs>
            <a:gs pos="100000">
              <a:srgbClr val="89FF89">
                <a:gamma/>
                <a:shade val="89804"/>
                <a:invGamma/>
              </a:srgbClr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5949950"/>
            <a:ext cx="8229600" cy="1052513"/>
          </a:xfrm>
        </p:spPr>
        <p:txBody>
          <a:bodyPr/>
          <a:lstStyle/>
          <a:p>
            <a:r>
              <a:rPr lang="ru-RU" sz="2000" b="1"/>
              <a:t>Рубенс Петер Пауль </a:t>
            </a:r>
            <a:br>
              <a:rPr lang="ru-RU" sz="2000" b="1"/>
            </a:br>
            <a:r>
              <a:rPr lang="ru-RU" sz="2000" b="1"/>
              <a:t>(1577-1640) </a:t>
            </a:r>
            <a:r>
              <a:rPr lang="ru-RU" sz="2000"/>
              <a:t> «</a:t>
            </a:r>
            <a:r>
              <a:rPr lang="ru-RU" sz="2000" b="1"/>
              <a:t>Церера и Пан»</a:t>
            </a:r>
            <a:r>
              <a:rPr lang="ru-RU" sz="4000" b="1"/>
              <a:t/>
            </a:r>
            <a:br>
              <a:rPr lang="ru-RU" sz="4000" b="1"/>
            </a:br>
            <a:r>
              <a:rPr lang="ru-RU" sz="1800" b="1"/>
              <a:t>Музей Прадо, Мадрид, Испания</a:t>
            </a:r>
            <a:r>
              <a:rPr lang="ru-RU" sz="1800"/>
              <a:t> </a:t>
            </a:r>
            <a:r>
              <a:rPr lang="ru-RU" sz="1800" b="1"/>
              <a:t/>
            </a:r>
            <a:br>
              <a:rPr lang="ru-RU" sz="1800" b="1"/>
            </a:br>
            <a:endParaRPr lang="ru-RU" sz="1800" b="1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341438"/>
            <a:ext cx="8229600" cy="4525962"/>
          </a:xfrm>
        </p:spPr>
        <p:txBody>
          <a:bodyPr/>
          <a:lstStyle/>
          <a:p>
            <a:endParaRPr lang="ru-RU"/>
          </a:p>
        </p:txBody>
      </p:sp>
      <p:pic>
        <p:nvPicPr>
          <p:cNvPr id="28677" name="Picture 5" descr="515cerera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3850" cy="58356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01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 sz="2000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5084763"/>
            <a:ext cx="8229600" cy="2187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chemeClr val="accent2"/>
                </a:solidFill>
              </a:rPr>
              <a:t>Игривый и жизнерадостный, он был известен своим пристрастием к вину и веселью, пылкой влюбленностью и преследованием нимф. Одна из них, Сиринга, в страхе перед козлоногим богом превратилась в тростник, из которого Пан сделал свирель. </a:t>
            </a:r>
          </a:p>
        </p:txBody>
      </p:sp>
      <p:pic>
        <p:nvPicPr>
          <p:cNvPr id="8200" name="Picture 8" descr="517pa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8913"/>
            <a:ext cx="7302500" cy="4722812"/>
          </a:xfrm>
          <a:prstGeom prst="rect">
            <a:avLst/>
          </a:prstGeom>
          <a:noFill/>
        </p:spPr>
      </p:pic>
      <p:sp>
        <p:nvSpPr>
          <p:cNvPr id="8203" name="Rectangle 11"/>
          <p:cNvSpPr>
            <a:spLocks noChangeArrowheads="1"/>
          </p:cNvSpPr>
          <p:nvPr/>
        </p:nvSpPr>
        <p:spPr bwMode="auto">
          <a:xfrm>
            <a:off x="7380288" y="88900"/>
            <a:ext cx="1763712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 sz="1600" b="1">
                <a:solidFill>
                  <a:schemeClr val="accent2"/>
                </a:solidFill>
              </a:rPr>
              <a:t>Рубенс Петр Пауль</a:t>
            </a:r>
          </a:p>
          <a:p>
            <a:pPr algn="ctr"/>
            <a:r>
              <a:rPr lang="ru-RU" sz="1600" b="1">
                <a:solidFill>
                  <a:schemeClr val="accent2"/>
                </a:solidFill>
              </a:rPr>
              <a:t>(1577-1640)</a:t>
            </a:r>
            <a:r>
              <a:rPr lang="ru-RU" sz="1600">
                <a:solidFill>
                  <a:schemeClr val="accent2"/>
                </a:solidFill>
              </a:rPr>
              <a:t> </a:t>
            </a:r>
            <a:endParaRPr lang="ru-RU" sz="1600" b="1">
              <a:solidFill>
                <a:schemeClr val="accent2"/>
              </a:solidFill>
            </a:endParaRPr>
          </a:p>
          <a:p>
            <a:pPr algn="ctr"/>
            <a:r>
              <a:rPr lang="ru-RU" sz="1600" b="1">
                <a:solidFill>
                  <a:schemeClr val="accent2"/>
                </a:solidFill>
              </a:rPr>
              <a:t>«Пан и Сиринга»</a:t>
            </a:r>
          </a:p>
          <a:p>
            <a:pPr algn="ctr" eaLnBrk="0" hangingPunct="0"/>
            <a:endParaRPr lang="ru-RU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6" name="Rectangle 4"/>
          <p:cNvSpPr>
            <a:spLocks noGrp="1" noChangeArrowheads="1"/>
          </p:cNvSpPr>
          <p:nvPr>
            <p:ph type="title"/>
          </p:nvPr>
        </p:nvSpPr>
        <p:spPr>
          <a:xfrm>
            <a:off x="611188" y="4868863"/>
            <a:ext cx="2160587" cy="576262"/>
          </a:xfrm>
        </p:spPr>
        <p:txBody>
          <a:bodyPr/>
          <a:lstStyle/>
          <a:p>
            <a:r>
              <a:rPr lang="ru-RU" sz="2000">
                <a:solidFill>
                  <a:schemeClr val="tx1"/>
                </a:solidFill>
              </a:rPr>
              <a:t>Врубель «Пан»</a:t>
            </a: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372225" y="333375"/>
            <a:ext cx="2916238" cy="652462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   </a:t>
            </a:r>
            <a:r>
              <a:rPr lang="ru-RU" sz="2400">
                <a:solidFill>
                  <a:srgbClr val="336600"/>
                </a:solidFill>
              </a:rPr>
              <a:t>Непременный судья пастушеских музыкальных состязаний, он вызвал на соревнование Аполлона и, по мнению судьи, царя Мидаса, победил его. В отместку бог наградил судью ослиными ушами. </a:t>
            </a:r>
          </a:p>
        </p:txBody>
      </p:sp>
      <p:pic>
        <p:nvPicPr>
          <p:cNvPr id="23559" name="Picture 7" descr="Нимфы">
            <a:hlinkClick r:id="rId3"/>
          </p:cNvPr>
          <p:cNvPicPr>
            <a:picLocks noChangeAspect="1" noChangeArrowheads="1"/>
          </p:cNvPicPr>
          <p:nvPr>
            <p:ph sz="half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79388" y="333375"/>
            <a:ext cx="3602037" cy="4525963"/>
          </a:xfrm>
          <a:noFill/>
          <a:ln/>
        </p:spPr>
      </p:pic>
      <p:pic>
        <p:nvPicPr>
          <p:cNvPr id="23560" name="Picture 8" descr="pandaphnissupkk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51275" y="1412875"/>
            <a:ext cx="2752725" cy="5238750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395288" y="5949950"/>
            <a:ext cx="36004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336600"/>
                </a:solidFill>
              </a:rPr>
              <a:t>«Пан, обучающий Дафниса        игре на свирели»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r>
              <a:rPr lang="ru-RU" sz="2400"/>
              <a:t>Пан, обучающий Дафниса игре на свирели </a:t>
            </a:r>
          </a:p>
        </p:txBody>
      </p:sp>
      <p:sp>
        <p:nvSpPr>
          <p:cNvPr id="2458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1052513"/>
            <a:ext cx="4038600" cy="4525962"/>
          </a:xfrm>
        </p:spPr>
        <p:txBody>
          <a:bodyPr/>
          <a:lstStyle/>
          <a:p>
            <a:pPr>
              <a:buFontTx/>
              <a:buNone/>
            </a:pPr>
            <a:r>
              <a:rPr lang="ru-RU" sz="2400"/>
              <a:t>    Как божество стихийных сил природы, звуком своей свирели Пан наводил на людей беспричинный, так называемый панический страх, особенно в знойный летний полдень, когда замирали леса и поля. Пан помогал в битвах, наводя ужас на врагов; </a:t>
            </a:r>
          </a:p>
        </p:txBody>
      </p:sp>
      <p:pic>
        <p:nvPicPr>
          <p:cNvPr id="24587" name="Picture 11" descr="П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549275"/>
            <a:ext cx="4286250" cy="5715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6600" b="1" i="1">
                <a:solidFill>
                  <a:srgbClr val="0000FF"/>
                </a:solidFill>
                <a:latin typeface="Kunstler Script" pitchFamily="66" charset="0"/>
              </a:rPr>
              <a:t>Посейдон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>
                <a:solidFill>
                  <a:schemeClr val="accent2"/>
                </a:solidFill>
              </a:rPr>
              <a:t>Посейдон, в древнегреческой мифологии бог подводного царства. Посейдон считался владыкой морей и океанов. </a:t>
            </a:r>
            <a:br>
              <a:rPr lang="ru-RU" sz="2800">
                <a:solidFill>
                  <a:schemeClr val="accent2"/>
                </a:solidFill>
              </a:rPr>
            </a:br>
            <a:r>
              <a:rPr lang="ru-RU" sz="2800">
                <a:solidFill>
                  <a:schemeClr val="accent2"/>
                </a:solidFill>
              </a:rPr>
              <a:t>Подводный царь родился от брака богини земли Реи и титана Кроноса и сразу после рождения был вместе со своими братьями и сестрами проглочен отцом, который боялся, что они отнимут у него власть над миром. Всех их освободил впоследствии Зевс.</a:t>
            </a:r>
            <a:br>
              <a:rPr lang="ru-RU" sz="2800">
                <a:solidFill>
                  <a:schemeClr val="accent2"/>
                </a:solidFill>
              </a:rPr>
            </a:br>
            <a:endParaRPr lang="ru-RU" sz="280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4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468313" y="1052513"/>
            <a:ext cx="4038600" cy="5576887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solidFill>
                  <a:schemeClr val="accent2"/>
                </a:solidFill>
              </a:rPr>
              <a:t>   Бог морей был равен по красоте самому Зевсу.</a:t>
            </a:r>
          </a:p>
          <a:p>
            <a:pPr>
              <a:buFontTx/>
              <a:buNone/>
            </a:pPr>
            <a:r>
              <a:rPr lang="ru-RU" sz="2800">
                <a:solidFill>
                  <a:schemeClr val="accent2"/>
                </a:solidFill>
              </a:rPr>
              <a:t>   По морю он передвигался на колеснице, в которую были впряжены дивные кони.</a:t>
            </a:r>
            <a:br>
              <a:rPr lang="ru-RU" sz="2800">
                <a:solidFill>
                  <a:schemeClr val="accent2"/>
                </a:solidFill>
              </a:rPr>
            </a:br>
            <a:endParaRPr lang="ru-RU" sz="2800">
              <a:solidFill>
                <a:schemeClr val="accent2"/>
              </a:solidFill>
            </a:endParaRPr>
          </a:p>
        </p:txBody>
      </p:sp>
      <p:pic>
        <p:nvPicPr>
          <p:cNvPr id="32778" name="Picture 10" descr="Neptu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9700" y="404813"/>
            <a:ext cx="2800350" cy="58769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000"/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435600" y="836613"/>
            <a:ext cx="3251200" cy="52895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chemeClr val="accent2"/>
                </a:solidFill>
              </a:rPr>
              <a:t>    </a:t>
            </a:r>
            <a:r>
              <a:rPr lang="ru-RU" sz="2400" b="1">
                <a:solidFill>
                  <a:schemeClr val="accent2"/>
                </a:solidFill>
              </a:rPr>
              <a:t>При помощи волшебного трезубца Посейдон управлял морской пучиной: если на море был шторм, то стоило ему протянуть перед собой трезубец, как взбесившееся море успокаивалось.</a:t>
            </a:r>
            <a:br>
              <a:rPr lang="ru-RU" sz="2400" b="1">
                <a:solidFill>
                  <a:schemeClr val="accent2"/>
                </a:solidFill>
              </a:rPr>
            </a:br>
            <a:endParaRPr lang="ru-RU" sz="2400" b="1">
              <a:solidFill>
                <a:schemeClr val="accent2"/>
              </a:solidFill>
            </a:endParaRPr>
          </a:p>
        </p:txBody>
      </p:sp>
      <p:pic>
        <p:nvPicPr>
          <p:cNvPr id="33800" name="Picture 8" descr="Нажмите на изображение для увеличения&#10;Название:  Poseidon_sculpture_Copenhagen_2005.jpg&#10;Просмотров: 14&#10;Размер: 129.3 Кбайт&#10;ID: 2127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550" y="2133600"/>
            <a:ext cx="2838450" cy="2857500"/>
          </a:xfrm>
          <a:prstGeom prst="rect">
            <a:avLst/>
          </a:prstGeom>
          <a:noFill/>
        </p:spPr>
      </p:pic>
      <p:pic>
        <p:nvPicPr>
          <p:cNvPr id="33802" name="Picture 10" descr="neptun01"/>
          <p:cNvPicPr>
            <a:picLocks noChangeAspect="1" noChangeArrowheads="1"/>
          </p:cNvPicPr>
          <p:nvPr/>
        </p:nvPicPr>
        <p:blipFill>
          <a:blip r:embed="rId4" cstate="print"/>
          <a:srcRect l="11514" r="2458"/>
          <a:stretch>
            <a:fillRect/>
          </a:stretch>
        </p:blipFill>
        <p:spPr bwMode="auto">
          <a:xfrm>
            <a:off x="250825" y="620713"/>
            <a:ext cx="5111750" cy="55705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9600" u="sng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Decadance Cursiv" pitchFamily="2" charset="0"/>
              </a:rPr>
              <a:t>Аврора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28775"/>
            <a:ext cx="8229600" cy="57324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990000"/>
                </a:solidFill>
              </a:rPr>
              <a:t>Аврора в древнегреческой мифологии - богиня утренней зари.</a:t>
            </a:r>
            <a:br>
              <a:rPr lang="ru-RU" sz="2400">
                <a:solidFill>
                  <a:srgbClr val="990000"/>
                </a:solidFill>
              </a:rPr>
            </a:br>
            <a:r>
              <a:rPr lang="ru-RU" sz="2400">
                <a:solidFill>
                  <a:srgbClr val="990000"/>
                </a:solidFill>
              </a:rPr>
              <a:t/>
            </a:r>
            <a:br>
              <a:rPr lang="ru-RU" sz="2400">
                <a:solidFill>
                  <a:srgbClr val="990000"/>
                </a:solidFill>
              </a:rPr>
            </a:br>
            <a:r>
              <a:rPr lang="ru-RU" sz="2400">
                <a:solidFill>
                  <a:srgbClr val="990000"/>
                </a:solidFill>
              </a:rPr>
              <a:t>Слово "аврора" происходит от латинского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990000"/>
                </a:solidFill>
              </a:rPr>
              <a:t> aura, что означает "предрассветный ветерок".</a:t>
            </a:r>
            <a:br>
              <a:rPr lang="ru-RU" sz="2400">
                <a:solidFill>
                  <a:srgbClr val="990000"/>
                </a:solidFill>
              </a:rPr>
            </a:br>
            <a:r>
              <a:rPr lang="ru-RU" sz="2400">
                <a:solidFill>
                  <a:srgbClr val="990000"/>
                </a:solidFill>
              </a:rPr>
              <a:t/>
            </a:r>
            <a:br>
              <a:rPr lang="ru-RU" sz="2400">
                <a:solidFill>
                  <a:srgbClr val="990000"/>
                </a:solidFill>
              </a:rPr>
            </a:br>
            <a:r>
              <a:rPr lang="ru-RU" sz="2400">
                <a:solidFill>
                  <a:srgbClr val="990000"/>
                </a:solidFill>
              </a:rPr>
              <a:t>Древние греки именовали Аврору румяной зарей, розоперстой богиней Эос.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990000"/>
                </a:solidFill>
              </a:rPr>
              <a:t> Аврора была дочерью титана Гиппериона и Тейи (в другом варианте: солнца - Гелиоса и луны - Селены).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990000"/>
                </a:solidFill>
              </a:rPr>
              <a:t> От Астрея и Авроры произошли все звезды, горящие на темном ночном небосводе, и все ветры: бурный северный Борей, восточный Эвр, влажный южный Нот и западный ласковый ветер Зефир, несущий обильные дожди. </a:t>
            </a:r>
          </a:p>
        </p:txBody>
      </p:sp>
      <p:pic>
        <p:nvPicPr>
          <p:cNvPr id="37892" name="Picture 4" descr="auror"/>
          <p:cNvPicPr>
            <a:picLocks noChangeAspect="1" noChangeArrowheads="1"/>
          </p:cNvPicPr>
          <p:nvPr/>
        </p:nvPicPr>
        <p:blipFill>
          <a:blip r:embed="rId3" cstate="print"/>
          <a:srcRect l="2119"/>
          <a:stretch>
            <a:fillRect/>
          </a:stretch>
        </p:blipFill>
        <p:spPr bwMode="auto">
          <a:xfrm>
            <a:off x="7164388" y="260350"/>
            <a:ext cx="1979612" cy="2928938"/>
          </a:xfrm>
          <a:prstGeom prst="rect">
            <a:avLst/>
          </a:prstGeom>
          <a:noFill/>
        </p:spPr>
      </p:pic>
      <p:pic>
        <p:nvPicPr>
          <p:cNvPr id="37893" name="Picture 5" descr="Аврора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b="3519"/>
          <a:stretch>
            <a:fillRect/>
          </a:stretch>
        </p:blipFill>
        <p:spPr bwMode="auto">
          <a:xfrm>
            <a:off x="155575" y="46038"/>
            <a:ext cx="1714500" cy="1654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6600" b="1" i="1" u="sng">
                <a:solidFill>
                  <a:srgbClr val="FFFF00"/>
                </a:solidFill>
              </a:rPr>
              <a:t>Аид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125538"/>
            <a:ext cx="8229600" cy="5732462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FFFFCC"/>
                </a:solidFill>
              </a:rPr>
              <a:t>Аид, Плутон ("невидимый", "ужасный"), в греческой мифологии бог царства мертвых.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FFFFCC"/>
                </a:solidFill>
              </a:rPr>
              <a:t> Сын Кроноса и Реи, брат Зевса, Посейдона, Геры, Деметры и Гестии. При разделе мира после свержения отца Зевс забрал себе небо, Посейдон — море, а Аид — подземное царство; землей братья договорились править вместе.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FFFFCC"/>
                </a:solidFill>
              </a:rPr>
              <a:t>Вторым именем Аида было Полидегмон ("получатель множества даров"), что связано с бесчисленными тенями умерших, обитающих в его владениях.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FFFFCC"/>
                </a:solidFill>
              </a:rPr>
              <a:t>Посланец богов Гермес препровождал души умерших к паромщику Харону, который перевозил через подземную реку Стикс лишь тех, кто мог заплатить за переправу.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FFFFCC"/>
                </a:solidFill>
              </a:rPr>
              <a:t>Вход в подземное царство мертвых охранял трехголовый пес Кербер (Цербер), никому не позволявший вернуться в мир живых 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6" name="Rectangle 4"/>
          <p:cNvSpPr>
            <a:spLocks noGrp="1" noChangeArrowheads="1"/>
          </p:cNvSpPr>
          <p:nvPr>
            <p:ph type="title"/>
          </p:nvPr>
        </p:nvSpPr>
        <p:spPr>
          <a:xfrm>
            <a:off x="5219700" y="5229225"/>
            <a:ext cx="3744913" cy="360363"/>
          </a:xfrm>
        </p:spPr>
        <p:txBody>
          <a:bodyPr/>
          <a:lstStyle/>
          <a:p>
            <a:endParaRPr lang="ru-RU"/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179388" y="5764213"/>
            <a:ext cx="9144000" cy="218757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solidFill>
                  <a:schemeClr val="accent2"/>
                </a:solidFill>
              </a:rPr>
              <a:t>    </a:t>
            </a:r>
            <a:r>
              <a:rPr lang="ru-RU" sz="2000">
                <a:solidFill>
                  <a:srgbClr val="990000"/>
                </a:solidFill>
              </a:rPr>
              <a:t>Однажды, случайно бросив лучи под свод пещеры, увидела Селена Эндимиона и, пораженная его умиротворяющей красотой, потеряла покой.</a:t>
            </a:r>
          </a:p>
        </p:txBody>
      </p:sp>
      <p:pic>
        <p:nvPicPr>
          <p:cNvPr id="38920" name="Picture 8" descr=" (567x393, 72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288" y="115888"/>
            <a:ext cx="8299450" cy="5761037"/>
          </a:xfrm>
          <a:prstGeom prst="rect">
            <a:avLst/>
          </a:prstGeom>
          <a:noFill/>
        </p:spPr>
      </p:pic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5651500" y="188913"/>
            <a:ext cx="2978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chemeClr val="bg1"/>
                </a:solidFill>
              </a:rPr>
              <a:t>Франсуа Буше(1703-1770)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805488"/>
            <a:ext cx="5327650" cy="777875"/>
          </a:xfrm>
        </p:spPr>
        <p:txBody>
          <a:bodyPr/>
          <a:lstStyle/>
          <a:p>
            <a:r>
              <a:rPr lang="ru-RU" sz="2000">
                <a:solidFill>
                  <a:srgbClr val="990000"/>
                </a:solidFill>
              </a:rPr>
              <a:t>Франсуа Буше “Аврора и Кефал”, 1764</a:t>
            </a:r>
            <a:r>
              <a:rPr lang="ru-RU"/>
              <a:t> </a:t>
            </a:r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692150"/>
            <a:ext cx="4038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chemeClr val="accent2"/>
                </a:solidFill>
              </a:rPr>
              <a:t>    </a:t>
            </a:r>
            <a:r>
              <a:rPr lang="ru-RU" sz="2400">
                <a:solidFill>
                  <a:srgbClr val="990000"/>
                </a:solidFill>
              </a:rPr>
              <a:t>С тех пор в часы, когда ее не видно из-за туч, богиня, остановив колесницу, спускалась в пещеру, нежно склонялась над спящим юношей, целовала смежившиеся очи и произносила те слова, которые поэты дарят своим возлюбленным. </a:t>
            </a:r>
          </a:p>
        </p:txBody>
      </p:sp>
      <p:pic>
        <p:nvPicPr>
          <p:cNvPr id="62471" name="Picture 7" descr="Аврора_Кефал_Буше (567x661, 87Kb)"/>
          <p:cNvPicPr>
            <a:picLocks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79388" y="115888"/>
            <a:ext cx="5035550" cy="5868987"/>
          </a:xfrm>
          <a:noFill/>
          <a:ln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497638"/>
            <a:ext cx="5940425" cy="360362"/>
          </a:xfrm>
        </p:spPr>
        <p:txBody>
          <a:bodyPr/>
          <a:lstStyle/>
          <a:p>
            <a:r>
              <a:rPr lang="ru-RU" sz="2000">
                <a:solidFill>
                  <a:srgbClr val="990000"/>
                </a:solidFill>
              </a:rPr>
              <a:t>Жерар де Лайресс “Селена и Эндимион”, 1680. г.</a:t>
            </a:r>
            <a:r>
              <a:rPr lang="ru-RU" sz="4000"/>
              <a:t> </a:t>
            </a:r>
          </a:p>
        </p:txBody>
      </p:sp>
      <p:sp>
        <p:nvSpPr>
          <p:cNvPr id="52229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/>
          </a:p>
        </p:txBody>
      </p:sp>
      <p:sp>
        <p:nvSpPr>
          <p:cNvPr id="522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04813"/>
            <a:ext cx="4038600" cy="572135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990000"/>
                </a:solidFill>
              </a:rPr>
              <a:t>    Слышит их Эндимион, но, зачарованный Гипносом, не в силах приподнять век и ответить на ласки. Поэтому всегда тоскует Селена, и ее тоска порождает среди всего живого такую же тоску. Воют, закинув головы, псы и волки. Люди, охваченные непонятным беспокойством, не находят себе места и подчас совершают такое, о чем сами забывают с приходом Гелиоса.</a:t>
            </a:r>
          </a:p>
        </p:txBody>
      </p:sp>
      <p:pic>
        <p:nvPicPr>
          <p:cNvPr id="52232" name="Picture 8" descr="Жерар Де Лайресс Селена и �ндименон 1680 сс (467x697, 43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115888"/>
            <a:ext cx="4067175" cy="60674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6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6021388"/>
            <a:ext cx="4824412" cy="504825"/>
          </a:xfrm>
        </p:spPr>
        <p:txBody>
          <a:bodyPr/>
          <a:lstStyle/>
          <a:p>
            <a:r>
              <a:rPr lang="ru-RU" sz="1800" b="1">
                <a:solidFill>
                  <a:srgbClr val="990000"/>
                </a:solidFill>
              </a:rPr>
              <a:t>А. И. Иванов “Селена и Эндимион”, 1797</a:t>
            </a:r>
            <a:r>
              <a:rPr lang="ru-RU" sz="4000"/>
              <a:t> </a:t>
            </a:r>
          </a:p>
        </p:txBody>
      </p:sp>
      <p:sp>
        <p:nvSpPr>
          <p:cNvPr id="5427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333375"/>
            <a:ext cx="4038600" cy="5821363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solidFill>
                  <a:schemeClr val="accent2"/>
                </a:solidFill>
              </a:rPr>
              <a:t>    </a:t>
            </a:r>
            <a:r>
              <a:rPr lang="ru-RU" sz="2800">
                <a:solidFill>
                  <a:srgbClr val="990000"/>
                </a:solidFill>
              </a:rPr>
              <a:t>Эос (у древних римлян - Аврора) — в древнегреческой мифологии богиня зари, сестра Гелиоса и Селены</a:t>
            </a:r>
            <a:br>
              <a:rPr lang="ru-RU" sz="2800">
                <a:solidFill>
                  <a:srgbClr val="990000"/>
                </a:solidFill>
              </a:rPr>
            </a:br>
            <a:r>
              <a:rPr lang="ru-RU" sz="2800">
                <a:solidFill>
                  <a:srgbClr val="990000"/>
                </a:solidFill>
              </a:rPr>
              <a:t>По многочисленным мифам, Эос имела пылкое сердце и легко увлекалась всяким красивым смертным юношей. </a:t>
            </a:r>
          </a:p>
        </p:txBody>
      </p:sp>
      <p:pic>
        <p:nvPicPr>
          <p:cNvPr id="54280" name="Picture 8" descr=" (425x523, 61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333375"/>
            <a:ext cx="4533900" cy="5578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075363"/>
            <a:ext cx="4859338" cy="782637"/>
          </a:xfrm>
        </p:spPr>
        <p:txBody>
          <a:bodyPr/>
          <a:lstStyle/>
          <a:p>
            <a:r>
              <a:rPr lang="ru-RU" sz="1800" b="1">
                <a:solidFill>
                  <a:srgbClr val="990000"/>
                </a:solidFill>
              </a:rPr>
              <a:t>Edward Poynter “The Vision of Endymion”, 1913</a:t>
            </a:r>
            <a:r>
              <a:rPr lang="ru-RU" sz="4000"/>
              <a:t> </a:t>
            </a:r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404813"/>
            <a:ext cx="4038600" cy="5721350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solidFill>
                  <a:srgbClr val="990000"/>
                </a:solidFill>
              </a:rPr>
              <a:t>   Обясняли это тем, что Эос неоднократно делила ложе с Аресом, и Афродита, чьим любовником он был, в отместку внушила Эос вечную неразборчивую страсть к молодым смертным.</a:t>
            </a:r>
          </a:p>
        </p:txBody>
      </p:sp>
      <p:pic>
        <p:nvPicPr>
          <p:cNvPr id="56328" name="Picture 8" descr=" (425x572, 82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4210050" cy="56657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Rectangle 4"/>
          <p:cNvSpPr>
            <a:spLocks noGrp="1" noChangeArrowheads="1"/>
          </p:cNvSpPr>
          <p:nvPr>
            <p:ph type="title"/>
          </p:nvPr>
        </p:nvSpPr>
        <p:spPr>
          <a:xfrm>
            <a:off x="3779838" y="188913"/>
            <a:ext cx="5364162" cy="503237"/>
          </a:xfrm>
        </p:spPr>
        <p:txBody>
          <a:bodyPr/>
          <a:lstStyle/>
          <a:p>
            <a:r>
              <a:rPr lang="ru-RU" sz="2000"/>
              <a:t>     </a:t>
            </a:r>
            <a:r>
              <a:rPr lang="ru-RU" sz="2000">
                <a:solidFill>
                  <a:srgbClr val="800000"/>
                </a:solidFill>
              </a:rPr>
              <a:t>П.Н.Герен (1774-1833)</a:t>
            </a:r>
            <a:br>
              <a:rPr lang="ru-RU" sz="2000">
                <a:solidFill>
                  <a:srgbClr val="800000"/>
                </a:solidFill>
              </a:rPr>
            </a:br>
            <a:r>
              <a:rPr lang="ru-RU" sz="2000">
                <a:solidFill>
                  <a:srgbClr val="800000"/>
                </a:solidFill>
              </a:rPr>
              <a:t>    “Аврора и Кефал”</a:t>
            </a:r>
            <a:r>
              <a:rPr lang="ru-RU" sz="4000"/>
              <a:t> </a:t>
            </a:r>
          </a:p>
        </p:txBody>
      </p:sp>
      <p:sp>
        <p:nvSpPr>
          <p:cNvPr id="58379" name="Rectangle 11"/>
          <p:cNvSpPr>
            <a:spLocks noGrp="1" noChangeArrowheads="1"/>
          </p:cNvSpPr>
          <p:nvPr>
            <p:ph type="clipArt" sz="half" idx="1"/>
          </p:nvPr>
        </p:nvSpPr>
        <p:spPr/>
      </p:sp>
      <p:sp>
        <p:nvSpPr>
          <p:cNvPr id="58380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1700213"/>
            <a:ext cx="4643437" cy="5805487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/>
              <a:t>     </a:t>
            </a:r>
            <a:r>
              <a:rPr lang="ru-RU" sz="2000">
                <a:solidFill>
                  <a:srgbClr val="990000"/>
                </a:solidFill>
              </a:rPr>
              <a:t>Кефал - сын Гермеса, муж Прокриды, дочери царя Эрехфея.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     Прокрида изменила </a:t>
            </a:r>
            <a:r>
              <a:rPr lang="ru-RU" sz="2000" b="1" i="1">
                <a:solidFill>
                  <a:srgbClr val="990000"/>
                </a:solidFill>
              </a:rPr>
              <a:t>Кефалу</a:t>
            </a:r>
            <a:r>
              <a:rPr lang="ru-RU" sz="2000">
                <a:solidFill>
                  <a:srgbClr val="990000"/>
                </a:solidFill>
              </a:rPr>
              <a:t> с Птелеонтом, соблазнившись золотым венцом, и затем бежала от гнева мужа к царю Миносу.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     Потом она примирилась с </a:t>
            </a:r>
            <a:r>
              <a:rPr lang="ru-RU" sz="2000" b="1" i="1">
                <a:solidFill>
                  <a:srgbClr val="990000"/>
                </a:solidFill>
              </a:rPr>
              <a:t>Кефалом</a:t>
            </a:r>
            <a:r>
              <a:rPr lang="ru-RU" sz="2000">
                <a:solidFill>
                  <a:srgbClr val="990000"/>
                </a:solidFill>
              </a:rPr>
              <a:t>, вернулась к нему и нечаянно была им убита на охоте тем самым копьём, которое она получила в дар от любившего ее Миноса.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     За это решением ареопага </a:t>
            </a:r>
            <a:r>
              <a:rPr lang="ru-RU" sz="2000" b="1" i="1">
                <a:solidFill>
                  <a:srgbClr val="990000"/>
                </a:solidFill>
              </a:rPr>
              <a:t>Кефал</a:t>
            </a:r>
            <a:r>
              <a:rPr lang="ru-RU" sz="2000">
                <a:solidFill>
                  <a:srgbClr val="990000"/>
                </a:solidFill>
              </a:rPr>
              <a:t> был изгнан из страны.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990000"/>
                </a:solidFill>
              </a:rPr>
              <a:t>     В </a:t>
            </a:r>
            <a:r>
              <a:rPr lang="ru-RU" sz="2000" b="1" i="1">
                <a:solidFill>
                  <a:srgbClr val="990000"/>
                </a:solidFill>
              </a:rPr>
              <a:t>Кефала</a:t>
            </a:r>
            <a:r>
              <a:rPr lang="ru-RU" sz="2000">
                <a:solidFill>
                  <a:srgbClr val="990000"/>
                </a:solidFill>
              </a:rPr>
              <a:t> была влюблена богиня </a:t>
            </a:r>
            <a:r>
              <a:rPr lang="ru-RU" sz="2000" i="1">
                <a:solidFill>
                  <a:srgbClr val="990000"/>
                </a:solidFill>
              </a:rPr>
              <a:t>Эос, </a:t>
            </a:r>
            <a:r>
              <a:rPr lang="ru-RU" sz="2000">
                <a:solidFill>
                  <a:srgbClr val="990000"/>
                </a:solidFill>
              </a:rPr>
              <a:t>похитившая его </a:t>
            </a:r>
          </a:p>
        </p:txBody>
      </p:sp>
      <p:pic>
        <p:nvPicPr>
          <p:cNvPr id="58376" name="Picture 8" descr=" (443x646, 77Kb)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25400"/>
            <a:ext cx="4718050" cy="6883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0" y="6308725"/>
            <a:ext cx="9144000" cy="2187575"/>
          </a:xfrm>
        </p:spPr>
        <p:txBody>
          <a:bodyPr/>
          <a:lstStyle/>
          <a:p>
            <a:r>
              <a:rPr lang="ru-RU" sz="2000">
                <a:solidFill>
                  <a:srgbClr val="990000"/>
                </a:solidFill>
              </a:rPr>
              <a:t>Н.Пуссен «Аврора и Кефал» (ок.1630). Лондон. Национальная галерея.</a:t>
            </a:r>
          </a:p>
        </p:txBody>
      </p:sp>
      <p:pic>
        <p:nvPicPr>
          <p:cNvPr id="90120" name="Picture 8" descr="Пуссен, Никола. Кефал и Авро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0"/>
            <a:ext cx="8382000" cy="62341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8000" b="1" i="1" u="sng">
                <a:solidFill>
                  <a:srgbClr val="A5002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Афродита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92150"/>
            <a:ext cx="9144000" cy="5732463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 b="1">
              <a:solidFill>
                <a:srgbClr val="990000"/>
              </a:solidFill>
            </a:endParaRPr>
          </a:p>
          <a:p>
            <a:pPr>
              <a:lnSpc>
                <a:spcPct val="80000"/>
              </a:lnSpc>
            </a:pPr>
            <a:endParaRPr lang="ru-RU" sz="1600" b="1">
              <a:solidFill>
                <a:srgbClr val="990000"/>
              </a:solidFill>
            </a:endParaRPr>
          </a:p>
          <a:p>
            <a:pPr>
              <a:lnSpc>
                <a:spcPct val="80000"/>
              </a:lnSpc>
            </a:pPr>
            <a:endParaRPr lang="ru-RU" sz="1600" b="1">
              <a:solidFill>
                <a:srgbClr val="990000"/>
              </a:solidFill>
            </a:endParaRPr>
          </a:p>
          <a:p>
            <a:pPr>
              <a:lnSpc>
                <a:spcPct val="80000"/>
              </a:lnSpc>
            </a:pPr>
            <a:endParaRPr lang="ru-RU" sz="1600" b="1">
              <a:solidFill>
                <a:srgbClr val="990000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0000"/>
                </a:solidFill>
              </a:rPr>
              <a:t>Афродита ("пеннорожденная"), в греческой мифологии богиня красоты и любви, пронизывающей весь мир.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0000"/>
                </a:solidFill>
              </a:rPr>
              <a:t> По одной из версий, богиня родилась из крови Урана, оскопленного титаном Кроносом: кровь попала в море, образовав пену (по-гречески — афрос). 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0000"/>
                </a:solidFill>
              </a:rPr>
              <a:t>Афродита являлась не только покровительницей любви, о чем сообщал автор поэмы "О природе вещей" Тит Лукреций Кар, но и богиней плодородия, вечной весны и жизни. 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0000"/>
                </a:solidFill>
              </a:rPr>
              <a:t>Согласно легенде, она обычно появлялась в окружении своих обычных спутниц - нимф, ор и харит.</a:t>
            </a:r>
          </a:p>
          <a:p>
            <a:pPr>
              <a:lnSpc>
                <a:spcPct val="80000"/>
              </a:lnSpc>
            </a:pPr>
            <a:r>
              <a:rPr lang="ru-RU" sz="2400" b="1">
                <a:solidFill>
                  <a:srgbClr val="990000"/>
                </a:solidFill>
              </a:rPr>
              <a:t> В мифах Афродита выступала богиней браков и родов.</a:t>
            </a:r>
            <a:br>
              <a:rPr lang="ru-RU" sz="2400" b="1">
                <a:solidFill>
                  <a:srgbClr val="990000"/>
                </a:solidFill>
              </a:rPr>
            </a:br>
            <a:endParaRPr lang="ru-RU" sz="2400" b="1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5935663"/>
            <a:ext cx="5113338" cy="922337"/>
          </a:xfrm>
        </p:spPr>
        <p:txBody>
          <a:bodyPr/>
          <a:lstStyle/>
          <a:p>
            <a:r>
              <a:rPr lang="ru-RU" sz="1800" b="1">
                <a:solidFill>
                  <a:srgbClr val="990000"/>
                </a:solidFill>
              </a:rPr>
              <a:t>Афродита - богиня красоты и любви (Венера Таврическая) </a:t>
            </a:r>
            <a:r>
              <a:rPr lang="en-US" sz="1800" b="1">
                <a:solidFill>
                  <a:srgbClr val="990000"/>
                </a:solidFill>
              </a:rPr>
              <a:t>II</a:t>
            </a:r>
            <a:r>
              <a:rPr lang="ru-RU" sz="1800" b="1">
                <a:solidFill>
                  <a:srgbClr val="990000"/>
                </a:solidFill>
              </a:rPr>
              <a:t> в. Древний Рим. </a:t>
            </a:r>
            <a:r>
              <a:rPr lang="ru-RU" sz="1800">
                <a:solidFill>
                  <a:srgbClr val="990000"/>
                </a:solidFill>
              </a:rPr>
              <a:t/>
            </a:r>
            <a:br>
              <a:rPr lang="ru-RU" sz="1800">
                <a:solidFill>
                  <a:srgbClr val="990000"/>
                </a:solidFill>
              </a:rPr>
            </a:br>
            <a:endParaRPr lang="ru-RU" sz="1800">
              <a:solidFill>
                <a:srgbClr val="990000"/>
              </a:solidFill>
            </a:endParaRPr>
          </a:p>
        </p:txBody>
      </p:sp>
      <p:sp>
        <p:nvSpPr>
          <p:cNvPr id="4096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260350"/>
            <a:ext cx="4038600" cy="58658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A50021"/>
                </a:solidFill>
              </a:rPr>
              <a:t>Увидев прекрасную богиню на Олимпе, все боги влюбились в нее, но Афродита стала женой Гефеста - самого искусного и самому некрасивого из всех богов, хотя в дальнейшем она рождала детей и от других богов, включая Диониса и Ареса.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rgbClr val="A50021"/>
                </a:solidFill>
              </a:rPr>
              <a:t> В античной литературе также можно встретить упоминания о том, что  Афродита состояла в браке и с  Аресом, иногда даже называются дети, которые были рождены от этого брака: Эрот (или Эрос), Антерос (ненависть), Гармония, Фобос (страх), Деймос (ужас).</a:t>
            </a:r>
            <a:br>
              <a:rPr lang="ru-RU" sz="2000">
                <a:solidFill>
                  <a:srgbClr val="A50021"/>
                </a:solidFill>
              </a:rPr>
            </a:br>
            <a:endParaRPr lang="ru-RU" sz="2000">
              <a:solidFill>
                <a:srgbClr val="A50021"/>
              </a:solidFill>
            </a:endParaRPr>
          </a:p>
        </p:txBody>
      </p:sp>
      <p:pic>
        <p:nvPicPr>
          <p:cNvPr id="40968" name="Picture 8" descr="hm89_0_0_18_0_bi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188" y="188913"/>
            <a:ext cx="3609975" cy="5672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-1331913" y="6007100"/>
            <a:ext cx="8229601" cy="850900"/>
          </a:xfrm>
        </p:spPr>
        <p:txBody>
          <a:bodyPr/>
          <a:lstStyle/>
          <a:p>
            <a:r>
              <a:rPr lang="ru-RU" sz="2000">
                <a:solidFill>
                  <a:srgbClr val="800000"/>
                </a:solidFill>
              </a:rPr>
              <a:t>С.Боттичелли «Рождение Венеры».</a:t>
            </a:r>
          </a:p>
        </p:txBody>
      </p:sp>
      <p:pic>
        <p:nvPicPr>
          <p:cNvPr id="94213" name="Picture 5" descr="Картинка 10 из 174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8913"/>
            <a:ext cx="5427663" cy="6046787"/>
          </a:xfrm>
          <a:prstGeom prst="rect">
            <a:avLst/>
          </a:prstGeom>
          <a:noFill/>
        </p:spPr>
      </p:pic>
      <p:pic>
        <p:nvPicPr>
          <p:cNvPr id="94215" name="Picture 7" descr="Картинка 15 из 174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3636"/>
          <a:stretch>
            <a:fillRect/>
          </a:stretch>
        </p:blipFill>
        <p:spPr bwMode="auto">
          <a:xfrm>
            <a:off x="5508625" y="1844675"/>
            <a:ext cx="3492500" cy="2719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611188" y="5084763"/>
            <a:ext cx="8229600" cy="21875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FFFFCC"/>
                </a:solidFill>
              </a:rPr>
              <a:t>Подобно древним египтянам, греки полагали, что царство мертвых расположено в недрах земли, а вход в него — на крайнем западе (запад, закат — символы умирания), за рекой Океан, омывающей землю. </a:t>
            </a:r>
          </a:p>
        </p:txBody>
      </p:sp>
      <p:pic>
        <p:nvPicPr>
          <p:cNvPr id="4104" name="Picture 8" descr="00000000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350" y="0"/>
            <a:ext cx="6513513" cy="518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6" name="Rectangle 4"/>
          <p:cNvSpPr>
            <a:spLocks noGrp="1" noChangeArrowheads="1"/>
          </p:cNvSpPr>
          <p:nvPr>
            <p:ph type="title"/>
          </p:nvPr>
        </p:nvSpPr>
        <p:spPr>
          <a:xfrm>
            <a:off x="5148263" y="333375"/>
            <a:ext cx="3538537" cy="1143000"/>
          </a:xfrm>
        </p:spPr>
        <p:txBody>
          <a:bodyPr/>
          <a:lstStyle/>
          <a:p>
            <a:r>
              <a:rPr lang="ru-RU" sz="2000">
                <a:solidFill>
                  <a:srgbClr val="990000"/>
                </a:solidFill>
              </a:rPr>
              <a:t>Вильям Бугро «Рождение Венеры».</a:t>
            </a:r>
            <a:br>
              <a:rPr lang="ru-RU" sz="2000">
                <a:solidFill>
                  <a:srgbClr val="990000"/>
                </a:solidFill>
              </a:rPr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64517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1800"/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692150"/>
            <a:ext cx="4824412" cy="6453188"/>
          </a:xfrm>
        </p:spPr>
        <p:txBody>
          <a:bodyPr/>
          <a:lstStyle/>
          <a:p>
            <a:r>
              <a:rPr lang="ru-RU" sz="2400" b="1" u="sng">
                <a:solidFill>
                  <a:srgbClr val="A50021"/>
                </a:solidFill>
              </a:rPr>
              <a:t>Афродита</a:t>
            </a:r>
            <a:r>
              <a:rPr lang="ru-RU" sz="2400">
                <a:solidFill>
                  <a:srgbClr val="A50021"/>
                </a:solidFill>
              </a:rPr>
              <a:t> (в римской мифологии Венера) – богиня красоты и любви – родилась из крови оскопленного Кроном Урана, которая попала в море и образовала пену; отсюда ее прозвище "пенорожденная" и Анадиомена - "появившаяся на поверхности моря". </a:t>
            </a:r>
          </a:p>
          <a:p>
            <a:r>
              <a:rPr lang="ru-RU" sz="2400">
                <a:solidFill>
                  <a:srgbClr val="A50021"/>
                </a:solidFill>
              </a:rPr>
              <a:t>Любимые цветы Афродиты – роза, в которую она превратила тело погибшего возлюбленного Адониса, и печальные анемоны, выросшие из ее слез.</a:t>
            </a:r>
            <a:br>
              <a:rPr lang="ru-RU" sz="2400">
                <a:solidFill>
                  <a:srgbClr val="A50021"/>
                </a:solidFill>
              </a:rPr>
            </a:br>
            <a:endParaRPr lang="ru-RU" sz="2400">
              <a:solidFill>
                <a:srgbClr val="A50021"/>
              </a:solidFill>
            </a:endParaRPr>
          </a:p>
        </p:txBody>
      </p:sp>
      <p:pic>
        <p:nvPicPr>
          <p:cNvPr id="64520" name="Picture 8" descr="Богиня красоты в классике мировой живописи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4762500" cy="6715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7" name="Rectangle 7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endParaRPr lang="ru-RU" sz="2800"/>
          </a:p>
        </p:txBody>
      </p:sp>
      <p:sp>
        <p:nvSpPr>
          <p:cNvPr id="66568" name="Rectangle 8"/>
          <p:cNvSpPr>
            <a:spLocks noGrp="1" noChangeArrowheads="1"/>
          </p:cNvSpPr>
          <p:nvPr>
            <p:ph type="body" sz="half" idx="2"/>
          </p:nvPr>
        </p:nvSpPr>
        <p:spPr>
          <a:xfrm>
            <a:off x="6084888" y="0"/>
            <a:ext cx="4859337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rgbClr val="A50021"/>
                </a:solidFill>
              </a:rPr>
              <a:t>      Ф.Буше </a:t>
            </a:r>
          </a:p>
          <a:p>
            <a:pPr>
              <a:buFontTx/>
              <a:buNone/>
            </a:pPr>
            <a:r>
              <a:rPr lang="ru-RU" sz="2400">
                <a:solidFill>
                  <a:srgbClr val="A50021"/>
                </a:solidFill>
              </a:rPr>
              <a:t>«Туалет Венеры»</a:t>
            </a:r>
          </a:p>
        </p:txBody>
      </p:sp>
      <p:pic>
        <p:nvPicPr>
          <p:cNvPr id="66565" name="Picture 5" descr="attac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445125" cy="6894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5876925"/>
            <a:ext cx="8229600" cy="1143000"/>
          </a:xfrm>
        </p:spPr>
        <p:txBody>
          <a:bodyPr/>
          <a:lstStyle/>
          <a:p>
            <a:r>
              <a:rPr lang="ru-RU" sz="2400">
                <a:hlinkClick r:id="rId3"/>
              </a:rPr>
              <a:t>Буше Франсуа</a:t>
            </a:r>
            <a:r>
              <a:rPr lang="ru-RU" sz="2400"/>
              <a:t>. </a:t>
            </a:r>
            <a:r>
              <a:rPr lang="ru-RU" sz="2400">
                <a:solidFill>
                  <a:schemeClr val="hlink"/>
                </a:solidFill>
              </a:rPr>
              <a:t>«</a:t>
            </a:r>
            <a:r>
              <a:rPr lang="ru-RU" sz="2400" b="1">
                <a:hlinkClick r:id="rId4"/>
              </a:rPr>
              <a:t>Триумф Венеры». 1740</a:t>
            </a:r>
            <a:r>
              <a:rPr lang="ru-RU"/>
              <a:t> </a:t>
            </a:r>
          </a:p>
        </p:txBody>
      </p:sp>
      <p:pic>
        <p:nvPicPr>
          <p:cNvPr id="68613" name="Picture 5" descr="attach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260350"/>
            <a:ext cx="7316787" cy="59959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4284663" y="274638"/>
            <a:ext cx="4402137" cy="1143000"/>
          </a:xfrm>
        </p:spPr>
        <p:txBody>
          <a:bodyPr/>
          <a:lstStyle/>
          <a:p>
            <a:r>
              <a:rPr lang="ru-RU" sz="2000" u="sng">
                <a:solidFill>
                  <a:srgbClr val="990000"/>
                </a:solidFill>
              </a:rPr>
              <a:t>«Венера и Адонис», фрагмент. Автор - Peter Paul Rubens</a:t>
            </a:r>
            <a:r>
              <a:rPr lang="ru-RU" sz="4000" u="sng">
                <a:solidFill>
                  <a:srgbClr val="990000"/>
                </a:solidFill>
              </a:rPr>
              <a:t>.</a:t>
            </a:r>
            <a:r>
              <a:rPr lang="ru-RU" sz="4000"/>
              <a:t> </a:t>
            </a:r>
          </a:p>
        </p:txBody>
      </p:sp>
      <p:sp>
        <p:nvSpPr>
          <p:cNvPr id="419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284663" y="1639888"/>
            <a:ext cx="4859337" cy="521811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rgbClr val="990000"/>
                </a:solidFill>
              </a:rPr>
              <a:t>Возможно, самой большой любовью Афродиты был прекрасный Адонис, сын красавицы Мирры, превращенной богами в мирровое дерево, дающее благотворную смолу — мирру. 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rgbClr val="990000"/>
                </a:solidFill>
              </a:rPr>
              <a:t>Вскоре Адонис погиб на охоте от раны, нанесенной диким вепрем. Из капель крови юноши расцвели розы, а из слез Афродиты — анемоны. 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rgbClr val="990000"/>
                </a:solidFill>
              </a:rPr>
              <a:t>По иной версии, причиной смерти Адониса был гнев Ареса, приревновавшего Афродиту. </a:t>
            </a:r>
            <a:br>
              <a:rPr lang="ru-RU" sz="2000">
                <a:solidFill>
                  <a:srgbClr val="990000"/>
                </a:solidFill>
              </a:rPr>
            </a:br>
            <a:endParaRPr lang="ru-RU" sz="2000">
              <a:solidFill>
                <a:srgbClr val="990000"/>
              </a:solidFill>
            </a:endParaRPr>
          </a:p>
        </p:txBody>
      </p:sp>
      <p:pic>
        <p:nvPicPr>
          <p:cNvPr id="41992" name="Picture 8" descr="venus_adoni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4300"/>
            <a:ext cx="4308475" cy="6743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-180975" y="260350"/>
            <a:ext cx="4676775" cy="5865813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    Из треснувшего ствола рождается ребёнок удивительной красоты — Адонис.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    Афродита передаёт младенца в ларце на воспитание </a:t>
            </a:r>
            <a:r>
              <a:rPr lang="ru-RU" sz="2000">
                <a:solidFill>
                  <a:srgbClr val="800000"/>
                </a:solidFill>
                <a:hlinkClick r:id="rId3"/>
              </a:rPr>
              <a:t>Персефоне</a:t>
            </a:r>
            <a:r>
              <a:rPr lang="ru-RU" sz="2000">
                <a:solidFill>
                  <a:srgbClr val="800000"/>
                </a:solidFill>
              </a:rPr>
              <a:t>, не пожелавшей в дальнейшем расстаться с Адонисом.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    Спор богинь разрешает </a:t>
            </a:r>
            <a:r>
              <a:rPr lang="ru-RU" sz="2000">
                <a:solidFill>
                  <a:srgbClr val="800000"/>
                </a:solidFill>
                <a:hlinkClick r:id="rId4"/>
              </a:rPr>
              <a:t>Зевс</a:t>
            </a:r>
            <a:r>
              <a:rPr lang="ru-RU" sz="2000">
                <a:solidFill>
                  <a:srgbClr val="800000"/>
                </a:solidFill>
              </a:rPr>
              <a:t>, предназначив Адонису часть года проводить в царстве мёртвых у Персефоны и часть года на земле с Афродитой, спутником и возлюбленным которой он становится.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    Разгневанная оказанным Афродите предпочтением, </a:t>
            </a:r>
            <a:r>
              <a:rPr lang="ru-RU" sz="2000">
                <a:solidFill>
                  <a:srgbClr val="800000"/>
                </a:solidFill>
                <a:hlinkClick r:id="rId5"/>
              </a:rPr>
              <a:t>Артемида</a:t>
            </a:r>
            <a:r>
              <a:rPr lang="ru-RU" sz="2000">
                <a:solidFill>
                  <a:srgbClr val="800000"/>
                </a:solidFill>
              </a:rPr>
              <a:t> насылает на юношу дикого кабана, который смертельно его ранит . </a:t>
            </a:r>
          </a:p>
          <a:p>
            <a:pPr>
              <a:lnSpc>
                <a:spcPct val="90000"/>
              </a:lnSpc>
            </a:pPr>
            <a:endParaRPr lang="ru-RU" sz="2000"/>
          </a:p>
        </p:txBody>
      </p:sp>
      <p:pic>
        <p:nvPicPr>
          <p:cNvPr id="99335" name="Picture 7" descr="Адонис и Венера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33375"/>
            <a:ext cx="2054225" cy="3760788"/>
          </a:xfrm>
          <a:prstGeom prst="rect">
            <a:avLst/>
          </a:prstGeom>
          <a:noFill/>
        </p:spPr>
      </p:pic>
      <p:pic>
        <p:nvPicPr>
          <p:cNvPr id="99337" name="Picture 9" descr="Картинка 16 из 4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77050" y="2781300"/>
            <a:ext cx="1971675" cy="3757613"/>
          </a:xfrm>
          <a:prstGeom prst="rect">
            <a:avLst/>
          </a:prstGeom>
          <a:noFill/>
        </p:spPr>
      </p:pic>
      <p:sp>
        <p:nvSpPr>
          <p:cNvPr id="99338" name="Rectangle 10"/>
          <p:cNvSpPr>
            <a:spLocks noChangeArrowheads="1"/>
          </p:cNvSpPr>
          <p:nvPr/>
        </p:nvSpPr>
        <p:spPr bwMode="auto">
          <a:xfrm>
            <a:off x="3708400" y="6237288"/>
            <a:ext cx="2965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>
                <a:solidFill>
                  <a:srgbClr val="800000"/>
                </a:solidFill>
              </a:rPr>
              <a:t>Скульптура Дж.Маццуолы</a:t>
            </a:r>
          </a:p>
        </p:txBody>
      </p:sp>
      <p:sp>
        <p:nvSpPr>
          <p:cNvPr id="99339" name="Rectangle 11"/>
          <p:cNvSpPr>
            <a:spLocks noChangeArrowheads="1"/>
          </p:cNvSpPr>
          <p:nvPr/>
        </p:nvSpPr>
        <p:spPr bwMode="auto">
          <a:xfrm>
            <a:off x="6732588" y="188913"/>
            <a:ext cx="22606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u="sng">
                <a:solidFill>
                  <a:srgbClr val="800000"/>
                </a:solidFill>
              </a:rPr>
              <a:t>«Венера и Адонис»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6165850"/>
            <a:ext cx="10298113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 sz="2000">
                <a:solidFill>
                  <a:srgbClr val="800000"/>
                </a:solidFill>
              </a:rPr>
              <a:t>    «Смерть Адониса» , Лосенко А.П.,1764. Музей Республики Беларусь. </a:t>
            </a:r>
          </a:p>
        </p:txBody>
      </p:sp>
      <p:pic>
        <p:nvPicPr>
          <p:cNvPr id="95237" name="Picture 5" descr="Картинка 13 из 4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260350"/>
            <a:ext cx="7808912" cy="58451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4"/>
          <p:cNvSpPr>
            <a:spLocks noGrp="1" noChangeArrowheads="1"/>
          </p:cNvSpPr>
          <p:nvPr>
            <p:ph type="title"/>
          </p:nvPr>
        </p:nvSpPr>
        <p:spPr>
          <a:xfrm>
            <a:off x="5076825" y="620713"/>
            <a:ext cx="3609975" cy="1143000"/>
          </a:xfrm>
        </p:spPr>
        <p:txBody>
          <a:bodyPr/>
          <a:lstStyle/>
          <a:p>
            <a:r>
              <a:rPr lang="ru-RU" sz="2000">
                <a:solidFill>
                  <a:srgbClr val="990000"/>
                </a:solidFill>
              </a:rPr>
              <a:t>«Суд Париса». Автор - Hendrick von Balen, 1599</a:t>
            </a:r>
            <a:br>
              <a:rPr lang="ru-RU" sz="2000">
                <a:solidFill>
                  <a:srgbClr val="990000"/>
                </a:solidFill>
              </a:rPr>
            </a:br>
            <a:r>
              <a:rPr lang="ru-RU" sz="2000">
                <a:solidFill>
                  <a:srgbClr val="990000"/>
                </a:solidFill>
              </a:rPr>
              <a:t>Слева направо: Гермес, Парис, Афина, Гера и </a:t>
            </a:r>
            <a:r>
              <a:rPr lang="ru-RU" sz="2000" b="1">
                <a:solidFill>
                  <a:srgbClr val="990000"/>
                </a:solidFill>
              </a:rPr>
              <a:t>Афродита с Эротом</a:t>
            </a:r>
            <a:r>
              <a:rPr lang="ru-RU" sz="4000"/>
              <a:t> </a:t>
            </a:r>
          </a:p>
        </p:txBody>
      </p:sp>
      <p:sp>
        <p:nvSpPr>
          <p:cNvPr id="48133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1800"/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2420938"/>
            <a:ext cx="4284662" cy="4957762"/>
          </a:xfrm>
        </p:spPr>
        <p:txBody>
          <a:bodyPr/>
          <a:lstStyle/>
          <a:p>
            <a:pPr>
              <a:buFontTx/>
              <a:buNone/>
            </a:pPr>
            <a:r>
              <a:rPr lang="ru-RU" sz="2000">
                <a:solidFill>
                  <a:srgbClr val="A50021"/>
                </a:solidFill>
              </a:rPr>
              <a:t>     Афродита была одной из трех богинь, заспоривших о своей красоте. Посулив Парису, сыну троянского царя, прекраснейшую женщину на земле, Елену, жену спартанского царя Менелая, она выиграла спор, и похищение Парисом Елены послужило поводом к началу Троянской войны. </a:t>
            </a:r>
            <a:br>
              <a:rPr lang="ru-RU" sz="2000">
                <a:solidFill>
                  <a:srgbClr val="A50021"/>
                </a:solidFill>
              </a:rPr>
            </a:br>
            <a:endParaRPr lang="ru-RU" sz="2000">
              <a:solidFill>
                <a:srgbClr val="A50021"/>
              </a:solidFill>
            </a:endParaRPr>
          </a:p>
        </p:txBody>
      </p:sp>
      <p:pic>
        <p:nvPicPr>
          <p:cNvPr id="48136" name="Picture 8" descr="paris_judgemen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0"/>
            <a:ext cx="4948237" cy="6575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3" name="Rectangle 11"/>
          <p:cNvSpPr>
            <a:spLocks noGrp="1" noChangeArrowheads="1"/>
          </p:cNvSpPr>
          <p:nvPr>
            <p:ph type="body" sz="half" idx="2"/>
          </p:nvPr>
        </p:nvSpPr>
        <p:spPr>
          <a:xfrm>
            <a:off x="468313" y="4149725"/>
            <a:ext cx="8229600" cy="2187575"/>
          </a:xfrm>
        </p:spPr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rgbClr val="A50021"/>
                </a:solidFill>
              </a:rPr>
              <a:t>    Суд Париса (Парис - Сын царя Трои. Зевс поручил Парису рассудить споривших между собой о красоте Геру, Афину и Афродиту). c.1639. Масло на холсте. Музей Дель Прадо, Мадрид </a:t>
            </a:r>
            <a:br>
              <a:rPr lang="ru-RU" sz="2400">
                <a:solidFill>
                  <a:srgbClr val="A50021"/>
                </a:solidFill>
              </a:rPr>
            </a:br>
            <a:endParaRPr lang="ru-RU" sz="2400">
              <a:solidFill>
                <a:srgbClr val="A50021"/>
              </a:solidFill>
            </a:endParaRPr>
          </a:p>
        </p:txBody>
      </p:sp>
      <p:pic>
        <p:nvPicPr>
          <p:cNvPr id="49160" name="Picture 8" descr="Изображе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450" y="333375"/>
            <a:ext cx="6896100" cy="35353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i="1" u="sng">
                <a:solidFill>
                  <a:srgbClr val="CCFF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Kunstler Script" pitchFamily="66" charset="0"/>
              </a:rPr>
              <a:t>Диана</a:t>
            </a:r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>
                <a:solidFill>
                  <a:srgbClr val="CCFF99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Диана</a:t>
            </a:r>
            <a:r>
              <a:rPr lang="ru-RU" sz="2800">
                <a:solidFill>
                  <a:srgbClr val="CCFF99"/>
                </a:solidFill>
              </a:rPr>
              <a:t>, в римской мифологии богиня природы и охоты, считалась олицетворением луны, как ее брат Аполлон в период позднеримской античности отождествлялся с солнцем. Диане еще сопутствовал эпитет "богиня трех дорог", толковавшийся как знак тройной власти Дианы: на небе, на земле и под землей. Богиня также слыла покровительницей плененных Римом латинян, плебеев и рабов.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ChangeArrowheads="1"/>
          </p:cNvSpPr>
          <p:nvPr>
            <p:ph type="title"/>
          </p:nvPr>
        </p:nvSpPr>
        <p:spPr>
          <a:xfrm>
            <a:off x="4500563" y="188913"/>
            <a:ext cx="4835525" cy="633412"/>
          </a:xfrm>
        </p:spPr>
        <p:txBody>
          <a:bodyPr/>
          <a:lstStyle/>
          <a:p>
            <a:r>
              <a:rPr lang="ru-RU" sz="2000" b="1">
                <a:solidFill>
                  <a:srgbClr val="CCFF99"/>
                </a:solidFill>
              </a:rPr>
              <a:t>Волков Р.М.</a:t>
            </a:r>
            <a:br>
              <a:rPr lang="ru-RU" sz="2000" b="1">
                <a:solidFill>
                  <a:srgbClr val="CCFF99"/>
                </a:solidFill>
              </a:rPr>
            </a:br>
            <a:r>
              <a:rPr lang="ru-RU" sz="2000" b="1">
                <a:solidFill>
                  <a:srgbClr val="CCFF99"/>
                </a:solidFill>
              </a:rPr>
              <a:t>«Диана, окружённая нимфами, и</a:t>
            </a:r>
            <a:r>
              <a:rPr lang="ru-RU" sz="2000">
                <a:solidFill>
                  <a:srgbClr val="CCFF99"/>
                </a:solidFill>
              </a:rPr>
              <a:t> </a:t>
            </a:r>
            <a:r>
              <a:rPr lang="ru-RU" sz="2000" b="1">
                <a:solidFill>
                  <a:srgbClr val="CCFF99"/>
                </a:solidFill>
              </a:rPr>
              <a:t>Актеон».</a:t>
            </a:r>
          </a:p>
        </p:txBody>
      </p:sp>
      <p:sp>
        <p:nvSpPr>
          <p:cNvPr id="716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1268413"/>
            <a:ext cx="4572000" cy="5876925"/>
          </a:xfrm>
        </p:spPr>
        <p:txBody>
          <a:bodyPr/>
          <a:lstStyle/>
          <a:p>
            <a:pPr>
              <a:buFontTx/>
              <a:buNone/>
            </a:pPr>
            <a:r>
              <a:rPr lang="ru-RU" sz="2800">
                <a:solidFill>
                  <a:srgbClr val="336600"/>
                </a:solidFill>
              </a:rPr>
              <a:t>   </a:t>
            </a:r>
            <a:r>
              <a:rPr lang="ru-RU" sz="2800">
                <a:solidFill>
                  <a:srgbClr val="CCFF99"/>
                </a:solidFill>
              </a:rPr>
              <a:t>С Дианой связан миф о несчастном охотнике Актеоне. </a:t>
            </a:r>
          </a:p>
          <a:p>
            <a:pPr>
              <a:buFontTx/>
              <a:buNone/>
            </a:pPr>
            <a:r>
              <a:rPr lang="ru-RU" sz="2800">
                <a:solidFill>
                  <a:srgbClr val="CCFF99"/>
                </a:solidFill>
              </a:rPr>
              <a:t>    Юношу, увидевшего купающуюся прекрасную богиню, Артемида (Диана) в гневе превратила в оленя, которого растерзали собственные псы. </a:t>
            </a:r>
          </a:p>
        </p:txBody>
      </p:sp>
      <p:pic>
        <p:nvPicPr>
          <p:cNvPr id="71688" name="Picture 8" descr="Диана, окруженная нимфами, и Актеон"/>
          <p:cNvPicPr>
            <a:picLocks noChangeAspect="1" noChangeArrowheads="1"/>
          </p:cNvPicPr>
          <p:nvPr/>
        </p:nvPicPr>
        <p:blipFill>
          <a:blip r:embed="rId3" cstate="print"/>
          <a:srcRect t="8763"/>
          <a:stretch>
            <a:fillRect/>
          </a:stretch>
        </p:blipFill>
        <p:spPr bwMode="auto">
          <a:xfrm>
            <a:off x="0" y="0"/>
            <a:ext cx="4897438" cy="69246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-180975" y="6151563"/>
            <a:ext cx="6840538" cy="706437"/>
          </a:xfrm>
        </p:spPr>
        <p:txBody>
          <a:bodyPr/>
          <a:lstStyle/>
          <a:p>
            <a:r>
              <a:rPr lang="ru-RU" sz="2000"/>
              <a:t>Рембрандт, «Похищение Персефоны», 1632 год.</a:t>
            </a:r>
            <a:br>
              <a:rPr lang="ru-RU" sz="2000"/>
            </a:br>
            <a:endParaRPr lang="ru-RU" sz="2000"/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920750"/>
            <a:ext cx="4495800" cy="59372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chemeClr val="accent2"/>
                </a:solidFill>
              </a:rPr>
              <a:t>Самый популярный миф об Аиде связан с похищением им Персефоны, дочери Зевса и богини плодородия Деметры. Зевс обещал ему свою красавицу-дочь, не спросив согласия ее матери.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chemeClr val="accent2"/>
                </a:solidFill>
              </a:rPr>
              <a:t>Когда Аид силой увел невесту, Деметра от горя чуть не лишилась рассудка, забыла о своих обязанностях, и землю охватил голод. </a:t>
            </a:r>
          </a:p>
          <a:p>
            <a:pPr>
              <a:lnSpc>
                <a:spcPct val="80000"/>
              </a:lnSpc>
            </a:pPr>
            <a:r>
              <a:rPr lang="ru-RU" sz="2000">
                <a:solidFill>
                  <a:schemeClr val="accent2"/>
                </a:solidFill>
              </a:rPr>
              <a:t>Спор Аида и Деметры по поводу судьбы Персефоны разрешил Зевс. Две трети года она обязана проводить с матерью и одну треть — с мужем. Так возникло чередование времен года.</a:t>
            </a:r>
            <a:r>
              <a:rPr lang="ru-RU" sz="1800"/>
              <a:t> </a:t>
            </a:r>
          </a:p>
        </p:txBody>
      </p:sp>
      <p:pic>
        <p:nvPicPr>
          <p:cNvPr id="5128" name="Picture 8" descr="persefona50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333375"/>
            <a:ext cx="4838700" cy="5191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8" name="Picture 10" descr="113,62 К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0"/>
            <a:ext cx="6877050" cy="6450013"/>
          </a:xfrm>
          <a:prstGeom prst="rect">
            <a:avLst/>
          </a:prstGeom>
          <a:noFill/>
        </p:spPr>
      </p:pic>
      <p:sp>
        <p:nvSpPr>
          <p:cNvPr id="73742" name="Rectangle 14"/>
          <p:cNvSpPr>
            <a:spLocks noGrp="1" noChangeArrowheads="1"/>
          </p:cNvSpPr>
          <p:nvPr>
            <p:ph type="title"/>
          </p:nvPr>
        </p:nvSpPr>
        <p:spPr>
          <a:xfrm>
            <a:off x="1476375" y="6308725"/>
            <a:ext cx="6769100" cy="692150"/>
          </a:xfrm>
        </p:spPr>
        <p:txBody>
          <a:bodyPr/>
          <a:lstStyle/>
          <a:p>
            <a:r>
              <a:rPr lang="ru-RU" sz="2000" b="1">
                <a:solidFill>
                  <a:srgbClr val="CCFF99"/>
                </a:solidFill>
              </a:rPr>
              <a:t>Тициан «Диана и Актеон».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86500"/>
            <a:ext cx="8229600" cy="1143000"/>
          </a:xfrm>
        </p:spPr>
        <p:txBody>
          <a:bodyPr/>
          <a:lstStyle/>
          <a:p>
            <a:r>
              <a:rPr lang="ru-RU" sz="2000" b="1">
                <a:solidFill>
                  <a:srgbClr val="336600"/>
                </a:solidFill>
              </a:rPr>
              <a:t>Бернандино Цезари 1603-1606 «Диана и Актеон»</a:t>
            </a:r>
            <a:r>
              <a:rPr lang="ru-RU" sz="2000" b="1"/>
              <a:t/>
            </a:r>
            <a:br>
              <a:rPr lang="ru-RU" sz="2000" b="1"/>
            </a:br>
            <a:endParaRPr lang="ru-RU" sz="2000" b="1"/>
          </a:p>
        </p:txBody>
      </p:sp>
      <p:pic>
        <p:nvPicPr>
          <p:cNvPr id="78853" name="Picture 5" descr="123,04 КБ"/>
          <p:cNvPicPr>
            <a:picLocks noChangeAspect="1" noChangeArrowheads="1"/>
          </p:cNvPicPr>
          <p:nvPr/>
        </p:nvPicPr>
        <p:blipFill>
          <a:blip r:embed="rId2" cstate="print"/>
          <a:srcRect r="1099"/>
          <a:stretch>
            <a:fillRect/>
          </a:stretch>
        </p:blipFill>
        <p:spPr bwMode="auto">
          <a:xfrm>
            <a:off x="0" y="0"/>
            <a:ext cx="9144000" cy="65055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5949950"/>
            <a:ext cx="6491288" cy="720725"/>
          </a:xfrm>
        </p:spPr>
        <p:txBody>
          <a:bodyPr/>
          <a:lstStyle/>
          <a:p>
            <a:r>
              <a:rPr lang="ru-RU" sz="2000" b="1">
                <a:solidFill>
                  <a:srgbClr val="336600"/>
                </a:solidFill>
              </a:rPr>
              <a:t>Луках -Кранах старший «Диана и Актеон».</a:t>
            </a:r>
            <a:r>
              <a:rPr lang="ru-RU"/>
              <a:t> </a:t>
            </a:r>
          </a:p>
        </p:txBody>
      </p:sp>
      <p:pic>
        <p:nvPicPr>
          <p:cNvPr id="75781" name="Picture 5" descr="139,62 КБ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8763" cy="61071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85098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-171450"/>
            <a:ext cx="8229600" cy="1143000"/>
          </a:xfrm>
        </p:spPr>
        <p:txBody>
          <a:bodyPr/>
          <a:lstStyle/>
          <a:p>
            <a:r>
              <a:rPr lang="ru-RU" sz="7200" i="1" u="sng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Kunstler Script" pitchFamily="66" charset="0"/>
              </a:rPr>
              <a:t>Грации</a:t>
            </a:r>
          </a:p>
        </p:txBody>
      </p:sp>
      <p:sp>
        <p:nvSpPr>
          <p:cNvPr id="80902" name="Rectangle 6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ru-RU" sz="2400"/>
          </a:p>
        </p:txBody>
      </p:sp>
      <p:sp>
        <p:nvSpPr>
          <p:cNvPr id="8089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427538" y="1052513"/>
            <a:ext cx="4716462" cy="58054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    Грации, в римской мифологии (в древнегреческой - хариты) благодетельные богини, олицетворяющие радостное, доброе и вечно юное начало жизни, дочери Юпитера, нимф и богинь. Имена граций (харит), их происхождение и число в разных мифах различны.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400">
                <a:solidFill>
                  <a:srgbClr val="800000"/>
                </a:solidFill>
              </a:rPr>
              <a:t>    В древние времена богинь изображали в ниспадающих мягкими складками хитонах, а позднее - обнаженными, чтобы ничто не скрывало их прелестей.</a:t>
            </a:r>
            <a:br>
              <a:rPr lang="ru-RU" sz="2400">
                <a:solidFill>
                  <a:srgbClr val="800000"/>
                </a:solidFill>
              </a:rPr>
            </a:br>
            <a:endParaRPr lang="ru-RU" sz="2400">
              <a:solidFill>
                <a:srgbClr val="800000"/>
              </a:solidFill>
            </a:endParaRPr>
          </a:p>
        </p:txBody>
      </p:sp>
      <p:pic>
        <p:nvPicPr>
          <p:cNvPr id="80904" name="Picture 8" descr="image6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125538"/>
            <a:ext cx="4278312" cy="519906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71373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333375"/>
            <a:ext cx="4500562" cy="6224588"/>
          </a:xfrm>
        </p:spPr>
        <p:txBody>
          <a:bodyPr/>
          <a:lstStyle/>
          <a:p>
            <a:pPr>
              <a:buFontTx/>
              <a:buNone/>
            </a:pPr>
            <a:r>
              <a:rPr lang="ru-RU" sz="2400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</a:t>
            </a:r>
            <a:r>
              <a:rPr lang="ru-RU" sz="2400" u="sng">
                <a:solidFill>
                  <a:srgbClr val="80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Три Грации</a:t>
            </a:r>
            <a:r>
              <a:rPr lang="ru-RU" sz="2400">
                <a:solidFill>
                  <a:srgbClr val="800000"/>
                </a:solidFill>
              </a:rPr>
              <a:t> олицетворяют Красоту, Любовь и Удовольствие. Грации состоят в свите Венеры. В неоплатонизме они символизируют три аспекта любви. В средневековом искусстве - грации - это Добродетель, Красота и Любовь, а их атрибутами являются роза, мирт и яблоко, иногда - игральные кости.</a:t>
            </a:r>
            <a:br>
              <a:rPr lang="ru-RU" sz="2400">
                <a:solidFill>
                  <a:srgbClr val="800000"/>
                </a:solidFill>
              </a:rPr>
            </a:br>
            <a:endParaRPr lang="ru-RU" sz="2400">
              <a:solidFill>
                <a:srgbClr val="800000"/>
              </a:solidFill>
            </a:endParaRPr>
          </a:p>
        </p:txBody>
      </p:sp>
      <p:pic>
        <p:nvPicPr>
          <p:cNvPr id="81932" name="Picture 12" descr="&quot;Три грации&quot; фрагмен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750" y="260350"/>
            <a:ext cx="3070225" cy="2566988"/>
          </a:xfrm>
          <a:prstGeom prst="rect">
            <a:avLst/>
          </a:prstGeom>
          <a:noFill/>
        </p:spPr>
      </p:pic>
      <p:pic>
        <p:nvPicPr>
          <p:cNvPr id="81933" name="Picture 13" descr="Мифология древнего Рима - Граци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413" y="2665413"/>
            <a:ext cx="2516187" cy="4192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9176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9" name="Rectangle 5"/>
          <p:cNvSpPr>
            <a:spLocks noGrp="1" noChangeArrowheads="1"/>
          </p:cNvSpPr>
          <p:nvPr>
            <p:ph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ru-RU" sz="2800"/>
          </a:p>
        </p:txBody>
      </p:sp>
      <p:sp>
        <p:nvSpPr>
          <p:cNvPr id="8295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787900" y="765175"/>
            <a:ext cx="4500563" cy="5821363"/>
          </a:xfrm>
        </p:spPr>
        <p:txBody>
          <a:bodyPr/>
          <a:lstStyle/>
          <a:p>
            <a:r>
              <a:rPr lang="ru-RU" sz="2800"/>
              <a:t>"</a:t>
            </a:r>
            <a:r>
              <a:rPr lang="ru-RU" sz="2800">
                <a:solidFill>
                  <a:srgbClr val="800000"/>
                </a:solidFill>
              </a:rPr>
              <a:t>Грации либо обнажены, когда желают показать, чтобы в них нет обмана, либо одеты в полупрозрачные одежды, когда хотят подчеркнуть свои прелести и достоинства" (Сенека </a:t>
            </a:r>
          </a:p>
        </p:txBody>
      </p:sp>
      <p:pic>
        <p:nvPicPr>
          <p:cNvPr id="82954" name="Picture 10" descr="«Три грации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333375"/>
            <a:ext cx="4635500" cy="6172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46275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04025" y="549275"/>
            <a:ext cx="1944688" cy="1143000"/>
          </a:xfrm>
        </p:spPr>
        <p:txBody>
          <a:bodyPr/>
          <a:lstStyle/>
          <a:p>
            <a:r>
              <a:rPr lang="ru-RU" sz="2000" b="1">
                <a:solidFill>
                  <a:srgbClr val="800000"/>
                </a:solidFill>
              </a:rPr>
              <a:t>Рафаэль Санти</a:t>
            </a:r>
            <a:br>
              <a:rPr lang="ru-RU" sz="2000" b="1">
                <a:solidFill>
                  <a:srgbClr val="800000"/>
                </a:solidFill>
              </a:rPr>
            </a:br>
            <a:r>
              <a:rPr lang="ru-RU" sz="2000" b="1">
                <a:solidFill>
                  <a:srgbClr val="800000"/>
                </a:solidFill>
              </a:rPr>
              <a:t>«Три грации»</a:t>
            </a:r>
            <a:r>
              <a:rPr lang="ru-RU" sz="2000">
                <a:solidFill>
                  <a:srgbClr val="800000"/>
                </a:solidFill>
              </a:rPr>
              <a:t/>
            </a:r>
            <a:br>
              <a:rPr lang="ru-RU" sz="2000">
                <a:solidFill>
                  <a:srgbClr val="800000"/>
                </a:solidFill>
              </a:rPr>
            </a:br>
            <a:r>
              <a:rPr lang="ru-RU" sz="2000">
                <a:solidFill>
                  <a:srgbClr val="800000"/>
                </a:solidFill>
              </a:rPr>
              <a:t>(</a:t>
            </a:r>
            <a:r>
              <a:rPr lang="ru-RU" sz="2000" b="1">
                <a:solidFill>
                  <a:srgbClr val="800000"/>
                </a:solidFill>
              </a:rPr>
              <a:t>1503-1504)</a:t>
            </a:r>
            <a:br>
              <a:rPr lang="ru-RU" sz="2000" b="1">
                <a:solidFill>
                  <a:srgbClr val="800000"/>
                </a:solidFill>
              </a:rPr>
            </a:br>
            <a:endParaRPr lang="ru-RU" sz="2000" b="1">
              <a:solidFill>
                <a:srgbClr val="800000"/>
              </a:solidFill>
            </a:endParaRPr>
          </a:p>
        </p:txBody>
      </p:sp>
      <p:pic>
        <p:nvPicPr>
          <p:cNvPr id="88069" name="Picture 5" descr="Рафаэль Санти: Три граци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115888"/>
            <a:ext cx="6502400" cy="6742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link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9600" b="1" i="1" u="sng">
                <a:solidFill>
                  <a:srgbClr val="FFFF00"/>
                </a:solidFill>
                <a:latin typeface="Annabelle" pitchFamily="66" charset="0"/>
              </a:rPr>
              <a:t>Гермес</a:t>
            </a:r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55650" y="2332038"/>
            <a:ext cx="8229600" cy="452596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FFFF99"/>
                </a:solidFill>
              </a:rPr>
              <a:t>Гермес, в греческой мифологии вестник богов, покровитель путников, проводник душ умерших ,сын Зевса и прекрасной нимфы гор Майи, дед отважного Одиссея.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FFFF99"/>
                </a:solidFill>
              </a:rPr>
              <a:t>Гермеса обычно изображают юношей в шляпе с загнутыми полями, в золотых крылатых сандалиях и с золотым магическим жезлом, подарком Аполлона, украшенным двумя змеями.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rgbClr val="FFFF99"/>
                </a:solidFill>
              </a:rPr>
              <a:t>Поскольку изъявление божественной воли иногда происходит во сне, то бог с помощью своего жезла насылал на людей вещие сны. Он — посредник между миром живых и миром мертвых, </a:t>
            </a:r>
          </a:p>
        </p:txBody>
      </p:sp>
      <p:pic>
        <p:nvPicPr>
          <p:cNvPr id="101381" name="Picture 5" descr="Картинка 2 из 38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88913"/>
            <a:ext cx="1936750" cy="2165350"/>
          </a:xfrm>
          <a:prstGeom prst="rect">
            <a:avLst/>
          </a:prstGeom>
          <a:noFill/>
        </p:spPr>
      </p:pic>
      <p:pic>
        <p:nvPicPr>
          <p:cNvPr id="101385" name="Picture 9" descr="Картинка 73 из 38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 l="7764"/>
          <a:stretch>
            <a:fillRect/>
          </a:stretch>
        </p:blipFill>
        <p:spPr bwMode="auto">
          <a:xfrm>
            <a:off x="6948488" y="188913"/>
            <a:ext cx="2044700" cy="20970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260350"/>
            <a:ext cx="4500562" cy="640873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>
                <a:solidFill>
                  <a:srgbClr val="FFFF99"/>
                </a:solidFill>
              </a:rPr>
              <a:t>Известен миф о любви Ио и Зевса, которая состоялась благодаря Гермесу. Ио, в греческой мифологии дочь аргосского царя Инаха, была возлюбленной Зевса. Бог Зевс, страшась гнева ревнивой Геры, превратил царевну в белоснежную телку, но Гера, разгадав хитрость, потребовала ее себе в дар и приставила к ней стража, великана Аргоса, чье тело было испещрено множеством глаз, причем одновременно спали лишь два глаза. По воле Зевса и благодаря  своей хитрости Гермес освободил красавицу Ио от ужасного Аргоса и убил его. Освобожденная Ио странствовала по Греции, Азии и Египту, преследуемая оводом, насланным Герой. Лишь в далеком Египте она смогла принять свой прежний облик. </a:t>
            </a:r>
          </a:p>
        </p:txBody>
      </p:sp>
      <p:pic>
        <p:nvPicPr>
          <p:cNvPr id="102408" name="Picture 8" descr="Картинка 178 из 38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3868" b="-1462"/>
          <a:stretch>
            <a:fillRect/>
          </a:stretch>
        </p:blipFill>
        <p:spPr bwMode="auto">
          <a:xfrm>
            <a:off x="250825" y="404813"/>
            <a:ext cx="4638675" cy="57769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3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333375"/>
            <a:ext cx="4038600" cy="6264275"/>
          </a:xfrm>
        </p:spPr>
        <p:txBody>
          <a:bodyPr/>
          <a:lstStyle/>
          <a:p>
            <a:r>
              <a:rPr lang="ru-RU" sz="2400">
                <a:solidFill>
                  <a:srgbClr val="FFFF99"/>
                </a:solidFill>
              </a:rPr>
              <a:t>В эпоху классической мифологии роль Гермеса переосмысливается. Он превращается в покровителя героев: вручает Персею меч для убийства горгоны Медузы; Одиссею открывает тайну волшебной травы, чтобы тот смог спастись от чар Кирки; охраняет героев во время странствий. </a:t>
            </a:r>
          </a:p>
        </p:txBody>
      </p:sp>
      <p:pic>
        <p:nvPicPr>
          <p:cNvPr id="103432" name="Picture 8" descr="Картинка 72 из 387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550" y="836613"/>
            <a:ext cx="3184525" cy="54086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99"/>
            </a:gs>
            <a:gs pos="100000">
              <a:srgbClr val="FFFF99">
                <a:gamma/>
                <a:shade val="78039"/>
                <a:invGamma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500563" y="0"/>
            <a:ext cx="4824412" cy="68580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Аид видел, как резвилась в Нисейской долине Персефона, и решил</a:t>
            </a:r>
            <a:br>
              <a:rPr lang="ru-RU" sz="2000"/>
            </a:br>
            <a:r>
              <a:rPr lang="ru-RU" sz="2000"/>
              <a:t>тотчас похитить ее.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Он упросил богиню Земли Гею вырастить необычной красы</a:t>
            </a:r>
            <a:br>
              <a:rPr lang="ru-RU" sz="2000"/>
            </a:br>
            <a:r>
              <a:rPr lang="ru-RU" sz="2000"/>
              <a:t>цветок.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Согласилась богиня Гея, и вырос дивный</a:t>
            </a:r>
            <a:br>
              <a:rPr lang="ru-RU" sz="2000"/>
            </a:br>
            <a:r>
              <a:rPr lang="ru-RU" sz="2000"/>
              <a:t>цветок в Нисейской долине; его пьянящий аромат далеко разлился</a:t>
            </a:r>
            <a:br>
              <a:rPr lang="ru-RU" sz="2000"/>
            </a:br>
            <a:r>
              <a:rPr lang="ru-RU" sz="2000"/>
              <a:t>во все стороны.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Персефона увидала цветок; вот она протянула руку и схватила</a:t>
            </a:r>
            <a:br>
              <a:rPr lang="ru-RU" sz="2000"/>
            </a:br>
            <a:r>
              <a:rPr lang="ru-RU" sz="2000"/>
              <a:t>его за стебелек, вот уже сорван цветок.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2000"/>
              <a:t>     Вдруг разверзлась земля, и на</a:t>
            </a:r>
            <a:br>
              <a:rPr lang="ru-RU" sz="2000"/>
            </a:br>
            <a:r>
              <a:rPr lang="ru-RU" sz="2000"/>
              <a:t>черных конях появился из земли в</a:t>
            </a:r>
            <a:br>
              <a:rPr lang="ru-RU" sz="2000"/>
            </a:br>
            <a:r>
              <a:rPr lang="ru-RU" sz="2000"/>
              <a:t>золотой колеснице владыка царства теней умерших, мрачный Аид.</a:t>
            </a:r>
            <a:br>
              <a:rPr lang="ru-RU" sz="2000"/>
            </a:br>
            <a:r>
              <a:rPr lang="ru-RU" sz="2000"/>
              <a:t>Он схватил юную Персефону, поднял ее на свою колесницу и в</a:t>
            </a:r>
            <a:br>
              <a:rPr lang="ru-RU" sz="2000"/>
            </a:br>
            <a:r>
              <a:rPr lang="ru-RU" sz="2000"/>
              <a:t>мгновение ока скрылся на своих быстрых конях в недрах земли .</a:t>
            </a:r>
          </a:p>
        </p:txBody>
      </p:sp>
      <p:pic>
        <p:nvPicPr>
          <p:cNvPr id="20488" name="Picture 8" descr="Картинка 4 из 117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260350"/>
            <a:ext cx="1533525" cy="3810000"/>
          </a:xfrm>
          <a:prstGeom prst="rect">
            <a:avLst/>
          </a:prstGeom>
          <a:noFill/>
        </p:spPr>
      </p:pic>
      <p:pic>
        <p:nvPicPr>
          <p:cNvPr id="20490" name="Picture 10" descr="Картинка 12 из 11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35150" y="692150"/>
            <a:ext cx="3041650" cy="4752975"/>
          </a:xfrm>
          <a:prstGeom prst="rect">
            <a:avLst/>
          </a:prstGeom>
          <a:noFill/>
        </p:spPr>
      </p:pic>
      <p:sp>
        <p:nvSpPr>
          <p:cNvPr id="20491" name="Rectangle 11"/>
          <p:cNvSpPr>
            <a:spLocks noChangeArrowheads="1"/>
          </p:cNvSpPr>
          <p:nvPr/>
        </p:nvSpPr>
        <p:spPr bwMode="auto">
          <a:xfrm>
            <a:off x="2484438" y="5516563"/>
            <a:ext cx="21590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/>
            <a:r>
              <a:rPr lang="ru-RU"/>
              <a:t>Деметра и </a:t>
            </a:r>
            <a:r>
              <a:rPr lang="ru-RU" b="1"/>
              <a:t>Персефона</a:t>
            </a:r>
            <a:r>
              <a:rPr lang="ru-RU"/>
              <a:t> и облачении охотниц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7200" b="1" i="1" u="sng">
                <a:solidFill>
                  <a:srgbClr val="FF9999"/>
                </a:solidFill>
              </a:rPr>
              <a:t>Афина</a:t>
            </a: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-180975" y="2133600"/>
            <a:ext cx="7561263" cy="452596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Афина, в греческой мифологии богиня мудрости, справедливой войны и ремесел, дочь Зевса и титаниды Метиды. Зевс, узнав, что сын от Метиды лишит его власти, проглотил беременную супругу, а затем сам произвел на свет совершенно взрослую Афину, вышедшую с помощью Гефеста из его головы в полном боевом облачении. </a:t>
            </a:r>
            <a:br>
              <a:rPr lang="ru-RU" sz="2000"/>
            </a:br>
            <a:r>
              <a:rPr lang="ru-RU" sz="2000"/>
              <a:t>Афина являлась как бы частью Зевса, исполнительницей его замыслов и воли. Она — мысль Зевса, осуществленная в действии. Ее атрибуты — змея и сова, а также эгида, щит из козьей шкуры, украшенный головой змееволосой Медузы, обладающий магической силой, устрашающий богов и людей. По одной из версий, статуя Афины, палладий, якобы упала с небес; отсюда ее имя — Афина Паллада. </a:t>
            </a:r>
            <a:br>
              <a:rPr lang="ru-RU" sz="2000"/>
            </a:br>
            <a:endParaRPr lang="ru-RU" sz="2000"/>
          </a:p>
        </p:txBody>
      </p:sp>
      <p:pic>
        <p:nvPicPr>
          <p:cNvPr id="104455" name="Picture 7" descr="Картинка 23 из 64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88913"/>
            <a:ext cx="2114550" cy="1847850"/>
          </a:xfrm>
          <a:prstGeom prst="rect">
            <a:avLst/>
          </a:prstGeom>
          <a:noFill/>
        </p:spPr>
      </p:pic>
      <p:pic>
        <p:nvPicPr>
          <p:cNvPr id="104456" name="Picture 8" descr="Картинка 1 из 64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08850" y="3141663"/>
            <a:ext cx="1727200" cy="29622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rgbClr val="A50021"/>
                </a:solidFill>
              </a:rPr>
              <a:t>Классическая Афина покровительствует героям и защищает общественный порядок. Она выручала из беды Беллерофонта, Ясона, Геракла и Персея. Именно она помогла своему любимцу Одиссею преодолеть все трудности и добраться до Итаки после Троянской войны. </a:t>
            </a:r>
          </a:p>
        </p:txBody>
      </p:sp>
      <p:pic>
        <p:nvPicPr>
          <p:cNvPr id="110602" name="Picture 10" descr="Картинка 5 из 8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1268413"/>
            <a:ext cx="3246437" cy="422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22" name="Rectangle 6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341438"/>
            <a:ext cx="4038600" cy="4525962"/>
          </a:xfrm>
        </p:spPr>
        <p:txBody>
          <a:bodyPr/>
          <a:lstStyle/>
          <a:p>
            <a:r>
              <a:rPr lang="ru-RU" sz="2400">
                <a:solidFill>
                  <a:srgbClr val="800000"/>
                </a:solidFill>
              </a:rPr>
              <a:t>Самая значительная поддержка была оказана Афиной матереубийце Оресту. Она помогла Прометею похитить божественный огонь, защищала греков-ахейцев во время Троянской войны; она — покровительница гончаров, ткачих и рукодельниц. </a:t>
            </a:r>
          </a:p>
        </p:txBody>
      </p:sp>
      <p:pic>
        <p:nvPicPr>
          <p:cNvPr id="111624" name="Picture 8" descr="Картинка 25 из 64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3838" y="0"/>
            <a:ext cx="5110162" cy="6816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8000" b="1" i="1" u="sng">
                <a:solidFill>
                  <a:srgbClr val="990000"/>
                </a:solidFill>
              </a:rPr>
              <a:t>Фемида</a:t>
            </a: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5654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ru-RU">
                <a:solidFill>
                  <a:srgbClr val="800000"/>
                </a:solidFill>
              </a:rPr>
              <a:t>  Фемида, в древнегреческой мифологии богиня правосудия.</a:t>
            </a:r>
            <a:br>
              <a:rPr lang="ru-RU">
                <a:solidFill>
                  <a:srgbClr val="800000"/>
                </a:solidFill>
              </a:rPr>
            </a:br>
            <a:r>
              <a:rPr lang="ru-RU">
                <a:solidFill>
                  <a:srgbClr val="800000"/>
                </a:solidFill>
              </a:rPr>
              <a:t>Греки называли богиню разными именами, например Темида, Темис. Фемида была дочерью бога неба Урана и Геи, второй жены Зевса и матери многочисленного потомства. Ее дочерьми были богини судьбы - мойры.</a:t>
            </a:r>
            <a:br>
              <a:rPr lang="ru-RU">
                <a:solidFill>
                  <a:srgbClr val="800000"/>
                </a:solidFill>
              </a:rPr>
            </a:br>
            <a:endParaRPr lang="ru-RU">
              <a:solidFill>
                <a:srgbClr val="800000"/>
              </a:solidFill>
            </a:endParaRPr>
          </a:p>
        </p:txBody>
      </p:sp>
      <p:pic>
        <p:nvPicPr>
          <p:cNvPr id="105477" name="Picture 5" descr="Картинка 12 из 223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r="2368" b="3430"/>
          <a:stretch>
            <a:fillRect/>
          </a:stretch>
        </p:blipFill>
        <p:spPr bwMode="auto">
          <a:xfrm>
            <a:off x="0" y="0"/>
            <a:ext cx="1439863" cy="2592388"/>
          </a:xfrm>
          <a:prstGeom prst="rect">
            <a:avLst/>
          </a:prstGeom>
          <a:noFill/>
        </p:spPr>
      </p:pic>
      <p:pic>
        <p:nvPicPr>
          <p:cNvPr id="105483" name="Picture 11" descr="Картинка 35 из 227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35825" y="188913"/>
            <a:ext cx="1628775" cy="2466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692150"/>
            <a:ext cx="4038600" cy="5434013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В одной из легенд Фемида выступает в роли матери титана Прометея, посвятившей сына в тайну судьбы Зевса. Громовержец должен был погибнуть от одного из своих детей, рожденных Фетидой.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rgbClr val="800000"/>
                </a:solidFill>
              </a:rPr>
              <a:t> В мифе о Прометее рассказывается, что герой открыл эту тайну только после тысячелетних мучений, на которые обрек его Зевс.</a:t>
            </a:r>
            <a:br>
              <a:rPr lang="ru-RU" sz="2400">
                <a:solidFill>
                  <a:srgbClr val="800000"/>
                </a:solidFill>
              </a:rPr>
            </a:br>
            <a:endParaRPr lang="ru-RU" sz="2400">
              <a:solidFill>
                <a:srgbClr val="800000"/>
              </a:solidFill>
            </a:endParaRPr>
          </a:p>
        </p:txBody>
      </p:sp>
      <p:pic>
        <p:nvPicPr>
          <p:cNvPr id="115720" name="Picture 8" descr="Фемида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333375"/>
            <a:ext cx="3573462" cy="5240338"/>
          </a:xfrm>
          <a:prstGeom prst="rect">
            <a:avLst/>
          </a:prstGeom>
          <a:noFill/>
        </p:spPr>
      </p:pic>
      <p:sp>
        <p:nvSpPr>
          <p:cNvPr id="115721" name="Rectangle 9"/>
          <p:cNvSpPr>
            <a:spLocks noChangeArrowheads="1"/>
          </p:cNvSpPr>
          <p:nvPr/>
        </p:nvSpPr>
        <p:spPr bwMode="auto">
          <a:xfrm>
            <a:off x="827088" y="5589588"/>
            <a:ext cx="3600450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r>
              <a:rPr lang="ru-RU"/>
              <a:t>          </a:t>
            </a:r>
            <a:r>
              <a:rPr lang="ru-RU" sz="2000">
                <a:solidFill>
                  <a:schemeClr val="hlink"/>
                </a:solidFill>
              </a:rPr>
              <a:t>«</a:t>
            </a:r>
            <a:r>
              <a:rPr lang="ru-RU" sz="2000">
                <a:solidFill>
                  <a:schemeClr val="hlink"/>
                </a:solidFill>
                <a:hlinkClick r:id="rId3" tooltip="Антон Лосенко Фемида"/>
              </a:rPr>
              <a:t>Фемида»</a:t>
            </a:r>
            <a:br>
              <a:rPr lang="ru-RU" sz="2000">
                <a:solidFill>
                  <a:schemeClr val="hlink"/>
                </a:solidFill>
                <a:hlinkClick r:id="rId3" tooltip="Антон Лосенко Фемида"/>
              </a:rPr>
            </a:br>
            <a:r>
              <a:rPr lang="ru-RU" sz="2000">
                <a:solidFill>
                  <a:schemeClr val="hlink"/>
                </a:solidFill>
                <a:hlinkClick r:id="rId3" tooltip="Антон Лосенко Фемида"/>
              </a:rPr>
              <a:t>    Антон Лосенко</a:t>
            </a:r>
            <a:r>
              <a:rPr lang="ru-RU" sz="2000">
                <a:solidFill>
                  <a:schemeClr val="hlink"/>
                </a:solidFill>
              </a:rPr>
              <a:t>, </a:t>
            </a:r>
          </a:p>
          <a:p>
            <a:r>
              <a:rPr lang="ru-RU" sz="2000">
                <a:solidFill>
                  <a:schemeClr val="hlink"/>
                </a:solidFill>
              </a:rPr>
              <a:t>            1765</a:t>
            </a:r>
            <a:br>
              <a:rPr lang="ru-RU" sz="2000">
                <a:solidFill>
                  <a:schemeClr val="hlink"/>
                </a:solidFill>
              </a:rPr>
            </a:br>
            <a:r>
              <a:rPr lang="ru-RU"/>
              <a:t/>
            </a:r>
            <a:br>
              <a:rPr lang="ru-RU"/>
            </a:br>
            <a:endParaRPr lang="ru-RU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538" y="1600200"/>
            <a:ext cx="4259262" cy="4525963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2800" b="1" i="1">
                <a:solidFill>
                  <a:srgbClr val="990000"/>
                </a:solidFill>
              </a:rPr>
              <a:t>Работа выполнена учителем русского языка и литературы</a:t>
            </a:r>
          </a:p>
          <a:p>
            <a:pPr algn="ctr">
              <a:buFontTx/>
              <a:buNone/>
            </a:pPr>
            <a:r>
              <a:rPr lang="ru-RU" sz="2800" b="1" i="1">
                <a:solidFill>
                  <a:srgbClr val="990000"/>
                </a:solidFill>
              </a:rPr>
              <a:t> МОУ СОШ №1 г.Лобня </a:t>
            </a:r>
          </a:p>
          <a:p>
            <a:pPr algn="ctr">
              <a:buFontTx/>
              <a:buNone/>
            </a:pPr>
            <a:r>
              <a:rPr lang="ru-RU" sz="2800" b="1" i="1" u="sng">
                <a:solidFill>
                  <a:srgbClr val="990000"/>
                </a:solidFill>
              </a:rPr>
              <a:t>Бычковой Наталией Михайловной.</a:t>
            </a:r>
          </a:p>
          <a:p>
            <a:pPr algn="ctr">
              <a:buFontTx/>
              <a:buNone/>
            </a:pPr>
            <a:r>
              <a:rPr lang="ru-RU" sz="2800" b="1" i="1">
                <a:solidFill>
                  <a:srgbClr val="990000"/>
                </a:solidFill>
              </a:rPr>
              <a:t>2009 г.</a:t>
            </a:r>
          </a:p>
          <a:p>
            <a:pPr algn="ctr">
              <a:buFontTx/>
              <a:buNone/>
            </a:pPr>
            <a:endParaRPr lang="ru-RU" sz="2800" b="1" i="1">
              <a:solidFill>
                <a:srgbClr val="990000"/>
              </a:solidFill>
            </a:endParaRPr>
          </a:p>
          <a:p>
            <a:endParaRPr lang="ru-RU" sz="2800" b="1" i="1">
              <a:solidFill>
                <a:srgbClr val="9900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188913"/>
            <a:ext cx="4038600" cy="6669087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>
                <a:solidFill>
                  <a:schemeClr val="accent2"/>
                </a:solidFill>
              </a:rPr>
              <a:t>Согласно мифу, у богини Деметры и Зевса была юная, прекрасная дочь Персефона. Зевс предназначил Персефону в жены своему брату Аиду, властителю царства теней умерших. Однажды Аид похитил Персефону, и никто, кроме бога солнца Гелиоса, этого не видел. </a:t>
            </a:r>
          </a:p>
          <a:p>
            <a:pPr>
              <a:lnSpc>
                <a:spcPct val="90000"/>
              </a:lnSpc>
            </a:pPr>
            <a:r>
              <a:rPr lang="ru-RU" sz="2000">
                <a:solidFill>
                  <a:schemeClr val="accent2"/>
                </a:solidFill>
              </a:rPr>
              <a:t>Опечаленная исчезновением дочери, Деметра отправилась на поиски. Девять дней она безуспешно разыскивала свою дочь, а на десятый день узнала у всевидящего Гелиоса, кто похитил Персефону.</a:t>
            </a:r>
            <a:br>
              <a:rPr lang="ru-RU" sz="2000">
                <a:solidFill>
                  <a:schemeClr val="accent2"/>
                </a:solidFill>
              </a:rPr>
            </a:br>
            <a:endParaRPr lang="ru-RU" sz="2000">
              <a:solidFill>
                <a:schemeClr val="accent2"/>
              </a:solidFill>
            </a:endParaRPr>
          </a:p>
        </p:txBody>
      </p:sp>
      <p:pic>
        <p:nvPicPr>
          <p:cNvPr id="12297" name="Picture 9" descr="bd2e5778ffb4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404813"/>
            <a:ext cx="5070475" cy="6049962"/>
          </a:xfrm>
          <a:noFill/>
          <a:ln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5105400" y="0"/>
            <a:ext cx="4038600" cy="68580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>
                <a:solidFill>
                  <a:schemeClr val="accent2"/>
                </a:solidFill>
              </a:rPr>
              <a:t>Деметра разгневалась на громовержца Зевса за то, что он без ее согласия отдал Персефону в жены Аиду.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accent2"/>
                </a:solidFill>
              </a:rPr>
              <a:t>Она покинула богов и Олимп и в образе старухи стала странствовать по земле.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accent2"/>
                </a:solidFill>
              </a:rPr>
              <a:t> Погруженная в печаль, Деметра ничего не видела и не слышала вокруг. </a:t>
            </a:r>
          </a:p>
          <a:p>
            <a:pPr>
              <a:lnSpc>
                <a:spcPct val="80000"/>
              </a:lnSpc>
            </a:pPr>
            <a:r>
              <a:rPr lang="ru-RU" sz="2400">
                <a:solidFill>
                  <a:schemeClr val="accent2"/>
                </a:solidFill>
              </a:rPr>
              <a:t>А тем временем земля перестала давать урожай, наступил страшный голод. «Замерла жизнь на земле. Гибель грозила всему людскому роду».</a:t>
            </a:r>
            <a:br>
              <a:rPr lang="ru-RU" sz="2400">
                <a:solidFill>
                  <a:schemeClr val="accent2"/>
                </a:solidFill>
              </a:rPr>
            </a:br>
            <a:endParaRPr lang="ru-RU" sz="2400">
              <a:solidFill>
                <a:schemeClr val="accent2"/>
              </a:solidFill>
            </a:endParaRPr>
          </a:p>
        </p:txBody>
      </p:sp>
      <p:pic>
        <p:nvPicPr>
          <p:cNvPr id="14344" name="Picture 8" descr="200px-Kmakovs_17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404813"/>
            <a:ext cx="4826000" cy="59372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0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40200" y="620713"/>
            <a:ext cx="5003800" cy="6569075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ru-RU" sz="1800"/>
              <a:t>     </a:t>
            </a:r>
            <a:r>
              <a:rPr lang="ru-RU" sz="1800">
                <a:solidFill>
                  <a:schemeClr val="accent2"/>
                </a:solidFill>
              </a:rPr>
              <a:t>Однажды Деметра пришла к городу Элевсину.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>
                <a:solidFill>
                  <a:schemeClr val="accent2"/>
                </a:solidFill>
              </a:rPr>
              <a:t>      Жена элевсинского царя Келея взяла Деметру в няньки к своему сыну. Деметра стала воспитывать Демофона и, решив сделать ребенка бессмертным и неуязвимым, натирала его амброзией и держала ночью над огнем.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>
                <a:solidFill>
                  <a:schemeClr val="accent2"/>
                </a:solidFill>
              </a:rPr>
              <a:t>     Как-то раз Метанейра увидела сына, объятого пламенем, и тогда Деметра призналась, что она — богиня, «дающая силы и радость смертным и бессмертным», и приняла свой обычный образ. Но печаль по нежно любимой дочери не покинула Деметру.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>
                <a:solidFill>
                  <a:schemeClr val="accent2"/>
                </a:solidFill>
              </a:rPr>
              <a:t>      По-прежнему бесплодна была земля. Голод становился все сильнее. Люди перестали приносить жертвы богам.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ru-RU" sz="1800">
                <a:solidFill>
                  <a:schemeClr val="accent2"/>
                </a:solidFill>
              </a:rPr>
              <a:t>      И тогда Зевс послал в царство Аида Гермеса с повелением вернуть Персефону матери с условием, чтобы она часть года проводила на земле с Деметрой, а остальное время оставалась с Аидом в подземном царстве.</a:t>
            </a:r>
            <a:br>
              <a:rPr lang="ru-RU" sz="1800">
                <a:solidFill>
                  <a:schemeClr val="accent2"/>
                </a:solidFill>
              </a:rPr>
            </a:br>
            <a:endParaRPr lang="ru-RU" sz="1800">
              <a:solidFill>
                <a:schemeClr val="accent2"/>
              </a:solidFill>
            </a:endParaRPr>
          </a:p>
        </p:txBody>
      </p:sp>
      <p:pic>
        <p:nvPicPr>
          <p:cNvPr id="16391" name="Picture 7" descr="demeter_persephone_2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51050" y="3270250"/>
            <a:ext cx="850900" cy="1185863"/>
          </a:xfrm>
          <a:noFill/>
          <a:ln/>
        </p:spPr>
      </p:pic>
      <p:pic>
        <p:nvPicPr>
          <p:cNvPr id="16392" name="Picture 8" descr="demeter_persephone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20713"/>
            <a:ext cx="4102100" cy="5511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6165850"/>
            <a:ext cx="4976813" cy="431800"/>
          </a:xfrm>
        </p:spPr>
        <p:txBody>
          <a:bodyPr/>
          <a:lstStyle/>
          <a:p>
            <a:r>
              <a:rPr lang="ru-RU" sz="2000">
                <a:solidFill>
                  <a:schemeClr val="accent2"/>
                </a:solidFill>
              </a:rPr>
              <a:t>Говард Дэвид Джонсон</a:t>
            </a:r>
            <a:br>
              <a:rPr lang="ru-RU" sz="2000">
                <a:solidFill>
                  <a:schemeClr val="accent2"/>
                </a:solidFill>
              </a:rPr>
            </a:br>
            <a:r>
              <a:rPr lang="ru-RU" sz="2000">
                <a:solidFill>
                  <a:schemeClr val="accent2"/>
                </a:solidFill>
              </a:rPr>
              <a:t> «Деметра. ищущая Персефону»</a:t>
            </a:r>
            <a:r>
              <a:rPr lang="ru-RU" sz="4000"/>
              <a:t> </a:t>
            </a: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932363" y="981075"/>
            <a:ext cx="4038600" cy="4525963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>
                <a:solidFill>
                  <a:schemeClr val="accent2"/>
                </a:solidFill>
              </a:rPr>
              <a:t>Возвратившись на Олимп вместе со своей дочерью, Деметра вернула земле плодородие, и снова все зацвело, зазеленело, природа пробудилась. </a:t>
            </a:r>
          </a:p>
          <a:p>
            <a:pPr>
              <a:lnSpc>
                <a:spcPct val="90000"/>
              </a:lnSpc>
            </a:pPr>
            <a:r>
              <a:rPr lang="ru-RU" sz="2400">
                <a:solidFill>
                  <a:schemeClr val="accent2"/>
                </a:solidFill>
              </a:rPr>
              <a:t>«Все живое ликовало и славило великую богиню Деметру и дочь ее Персефону». </a:t>
            </a:r>
          </a:p>
        </p:txBody>
      </p:sp>
      <p:pic>
        <p:nvPicPr>
          <p:cNvPr id="18442" name="Picture 10" descr="demeter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188913"/>
            <a:ext cx="4519613" cy="57515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</TotalTime>
  <Words>2537</Words>
  <Application>Microsoft Office PowerPoint</Application>
  <PresentationFormat>Экран (4:3)</PresentationFormat>
  <Paragraphs>143</Paragraphs>
  <Slides>55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55</vt:i4>
      </vt:variant>
    </vt:vector>
  </HeadingPairs>
  <TitlesOfParts>
    <vt:vector size="61" baseType="lpstr">
      <vt:lpstr>Arial</vt:lpstr>
      <vt:lpstr>Consolas</vt:lpstr>
      <vt:lpstr>Kunstler Script</vt:lpstr>
      <vt:lpstr>Decadance Cursiv</vt:lpstr>
      <vt:lpstr>Annabelle</vt:lpstr>
      <vt:lpstr>Оформление по умолчанию</vt:lpstr>
      <vt:lpstr>Античность. Мифология. Боги Древней Греции</vt:lpstr>
      <vt:lpstr>Аид</vt:lpstr>
      <vt:lpstr>Слайд 3</vt:lpstr>
      <vt:lpstr>Рембрандт, «Похищение Персефоны», 1632 год. </vt:lpstr>
      <vt:lpstr>Слайд 5</vt:lpstr>
      <vt:lpstr>Слайд 6</vt:lpstr>
      <vt:lpstr>Слайд 7</vt:lpstr>
      <vt:lpstr>Слайд 8</vt:lpstr>
      <vt:lpstr>Говард Дэвид Джонсон  «Деметра. ищущая Персефону» </vt:lpstr>
      <vt:lpstr>Слайд 10</vt:lpstr>
      <vt:lpstr>Пан</vt:lpstr>
      <vt:lpstr>Рубенс Петер Пауль  (1577-1640)  «Церера и Пан» Музей Прадо, Мадрид, Испания  </vt:lpstr>
      <vt:lpstr>Слайд 13</vt:lpstr>
      <vt:lpstr>Врубель «Пан»</vt:lpstr>
      <vt:lpstr>Слайд 15</vt:lpstr>
      <vt:lpstr>Посейдон</vt:lpstr>
      <vt:lpstr>Слайд 17</vt:lpstr>
      <vt:lpstr>Слайд 18</vt:lpstr>
      <vt:lpstr>Аврора</vt:lpstr>
      <vt:lpstr>Слайд 20</vt:lpstr>
      <vt:lpstr>Франсуа Буше “Аврора и Кефал”, 1764 </vt:lpstr>
      <vt:lpstr>Жерар де Лайресс “Селена и Эндимион”, 1680. г. </vt:lpstr>
      <vt:lpstr>А. И. Иванов “Селена и Эндимион”, 1797 </vt:lpstr>
      <vt:lpstr>Edward Poynter “The Vision of Endymion”, 1913 </vt:lpstr>
      <vt:lpstr>     П.Н.Герен (1774-1833)     “Аврора и Кефал” </vt:lpstr>
      <vt:lpstr>Слайд 26</vt:lpstr>
      <vt:lpstr>Афродита</vt:lpstr>
      <vt:lpstr>Афродита - богиня красоты и любви (Венера Таврическая) II в. Древний Рим.  </vt:lpstr>
      <vt:lpstr>С.Боттичелли «Рождение Венеры».</vt:lpstr>
      <vt:lpstr>Вильям Бугро «Рождение Венеры».  </vt:lpstr>
      <vt:lpstr>Слайд 31</vt:lpstr>
      <vt:lpstr>Буше Франсуа. «Триумф Венеры». 1740 </vt:lpstr>
      <vt:lpstr>«Венера и Адонис», фрагмент. Автор - Peter Paul Rubens. </vt:lpstr>
      <vt:lpstr>Слайд 34</vt:lpstr>
      <vt:lpstr>Слайд 35</vt:lpstr>
      <vt:lpstr>«Суд Париса». Автор - Hendrick von Balen, 1599 Слева направо: Гермес, Парис, Афина, Гера и Афродита с Эротом </vt:lpstr>
      <vt:lpstr>Слайд 37</vt:lpstr>
      <vt:lpstr>Диана</vt:lpstr>
      <vt:lpstr>Волков Р.М. «Диана, окружённая нимфами, и Актеон».</vt:lpstr>
      <vt:lpstr>Тициан «Диана и Актеон».</vt:lpstr>
      <vt:lpstr>Бернандино Цезари 1603-1606 «Диана и Актеон» </vt:lpstr>
      <vt:lpstr>Луках -Кранах старший «Диана и Актеон». </vt:lpstr>
      <vt:lpstr>Грации</vt:lpstr>
      <vt:lpstr>Слайд 44</vt:lpstr>
      <vt:lpstr>Слайд 45</vt:lpstr>
      <vt:lpstr>Рафаэль Санти «Три грации» (1503-1504) </vt:lpstr>
      <vt:lpstr>Гермес</vt:lpstr>
      <vt:lpstr>Слайд 48</vt:lpstr>
      <vt:lpstr>Слайд 49</vt:lpstr>
      <vt:lpstr>Афина</vt:lpstr>
      <vt:lpstr>Слайд 51</vt:lpstr>
      <vt:lpstr>Слайд 52</vt:lpstr>
      <vt:lpstr>Фемида</vt:lpstr>
      <vt:lpstr>Слайд 54</vt:lpstr>
      <vt:lpstr>Слайд 55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Мифология (часть 2)</dc:title>
  <dc:creator>Admin</dc:creator>
  <cp:lastModifiedBy>Admin</cp:lastModifiedBy>
  <cp:revision>213</cp:revision>
  <dcterms:created xsi:type="dcterms:W3CDTF">2009-03-24T19:41:10Z</dcterms:created>
  <dcterms:modified xsi:type="dcterms:W3CDTF">2012-01-18T12:11:50Z</dcterms:modified>
</cp:coreProperties>
</file>