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74" r:id="rId10"/>
    <p:sldId id="263" r:id="rId11"/>
    <p:sldId id="270" r:id="rId12"/>
    <p:sldId id="272" r:id="rId13"/>
    <p:sldId id="271" r:id="rId14"/>
    <p:sldId id="275" r:id="rId15"/>
    <p:sldId id="264" r:id="rId16"/>
    <p:sldId id="265" r:id="rId17"/>
    <p:sldId id="273" r:id="rId18"/>
    <p:sldId id="266" r:id="rId19"/>
    <p:sldId id="267" r:id="rId20"/>
    <p:sldId id="26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660"/>
  </p:normalViewPr>
  <p:slideViewPr>
    <p:cSldViewPr>
      <p:cViewPr varScale="1">
        <p:scale>
          <a:sx n="100" d="100"/>
          <a:sy n="100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CF3BEC-1994-470D-9201-DC617512C4D5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18F9CD-7559-4C92-9BE4-E23667B1B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154C9-305C-4845-94F6-4BB0FBE49CBA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999BF-12A6-4106-B47B-4CA67FF46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5013E-99B5-46C8-8033-548A4C93B436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F5094-054E-47A5-9A77-E51312721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DA544-3843-4492-8215-E919B9D765D6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9C0F9-2770-4009-873C-90CFC7A1A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5791200 h 3648"/>
              <a:gd name="T2" fmla="*/ 1137151 w 2736"/>
              <a:gd name="T3" fmla="*/ 3200400 h 3648"/>
              <a:gd name="T4" fmla="*/ 4321175 w 2736"/>
              <a:gd name="T5" fmla="*/ 0 h 3648"/>
              <a:gd name="T6" fmla="*/ 4321175 w 2736"/>
              <a:gd name="T7" fmla="*/ 152400 h 3648"/>
              <a:gd name="T8" fmla="*/ 1175056 w 2736"/>
              <a:gd name="T9" fmla="*/ 3235325 h 3648"/>
              <a:gd name="T10" fmla="*/ 75810 w 2736"/>
              <a:gd name="T11" fmla="*/ 5791200 h 3648"/>
              <a:gd name="T12" fmla="*/ 0 w 2736"/>
              <a:gd name="T13" fmla="*/ 5791200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" name="Полилиния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6538193 h 4128"/>
              <a:gd name="T2" fmla="*/ 0 w 3504"/>
              <a:gd name="T3" fmla="*/ 6615113 h 4128"/>
              <a:gd name="T4" fmla="*/ 5513388 w 3504"/>
              <a:gd name="T5" fmla="*/ 4230596 h 4128"/>
              <a:gd name="T6" fmla="*/ 4531552 w 3504"/>
              <a:gd name="T7" fmla="*/ 0 h 4128"/>
              <a:gd name="T8" fmla="*/ 4456026 w 3504"/>
              <a:gd name="T9" fmla="*/ 0 h 4128"/>
              <a:gd name="T10" fmla="*/ 5452023 w 3504"/>
              <a:gd name="T11" fmla="*/ 4196943 h 4128"/>
              <a:gd name="T12" fmla="*/ 0 w 3504"/>
              <a:gd name="T13" fmla="*/ 6538193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олилиния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06B65F-1478-49B3-A4CA-DADE93763BAF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50DDF2-6583-4DBF-8B55-1EBBFE899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43C3F3-0ADF-46E5-95D0-BBA28F1629EB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D52072-4B37-40B0-A351-04F4BD2C8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D929D5-8663-4163-8CDF-E9C29617F029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0CCD24-AE56-416B-9057-2295B8082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EF615-8CE2-4BA2-8B28-A2212EECC61A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F15C2-8484-47F2-A935-2AC805F87C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C07296-D049-4375-883D-207A066740AF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8097BA-F3DF-4194-9C03-578A31B17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86BD3-1969-4969-AF26-2F2B1C7EE482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51707-8AC8-46C8-80DC-BD7559AF0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6200000">
              <a:off x="6663593" y="12906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>
              <a:off x="6744513" y="12896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rot="16200000">
              <a:off x="6663593" y="12906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>
              <a:off x="6744513" y="12896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rot="16200000">
              <a:off x="6663592" y="12906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 flipH="1">
              <a:off x="6744512" y="1289665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FA1110-F456-48D7-948C-6555006E20B2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716680-5C3C-487F-9E84-9A906DF99C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6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7BFBF108-C13B-4B29-A232-3F1255208C28}" type="datetimeFigureOut">
              <a:rPr lang="ru-RU"/>
              <a:pPr>
                <a:defRPr/>
              </a:pPr>
              <a:t>04.12.2011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63C34F7-060F-4632-A212-E50ECFAAA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2" r:id="rId1"/>
    <p:sldLayoutId id="2147483847" r:id="rId2"/>
    <p:sldLayoutId id="2147483853" r:id="rId3"/>
    <p:sldLayoutId id="2147483854" r:id="rId4"/>
    <p:sldLayoutId id="2147483855" r:id="rId5"/>
    <p:sldLayoutId id="2147483848" r:id="rId6"/>
    <p:sldLayoutId id="2147483856" r:id="rId7"/>
    <p:sldLayoutId id="2147483849" r:id="rId8"/>
    <p:sldLayoutId id="2147483857" r:id="rId9"/>
    <p:sldLayoutId id="2147483850" r:id="rId10"/>
    <p:sldLayoutId id="214748385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Desktop\&#1050;&#1072;&#1090;&#1103;\kino_-_al'uminijevyje_ogurcy_(mp3cut.ru).mp3" TargetMode="Externa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dirty="0" smtClean="0">
                <a:solidFill>
                  <a:schemeClr val="tx2">
                    <a:satMod val="200000"/>
                  </a:schemeClr>
                </a:solidFill>
              </a:rPr>
              <a:t>Алюминий</a:t>
            </a:r>
            <a:endParaRPr lang="ru-RU" sz="9600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" name="Содержимое 3" descr="77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0" y="2071688"/>
            <a:ext cx="5357813" cy="4056062"/>
          </a:xfrm>
        </p:spPr>
      </p:pic>
      <p:sp>
        <p:nvSpPr>
          <p:cNvPr id="6" name="Багетная рамка 5"/>
          <p:cNvSpPr/>
          <p:nvPr/>
        </p:nvSpPr>
        <p:spPr>
          <a:xfrm>
            <a:off x="3929058" y="6286520"/>
            <a:ext cx="2428892" cy="571480"/>
          </a:xfrm>
          <a:prstGeom prst="beve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Применение: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широко применяется как конструкционный материал</a:t>
            </a:r>
          </a:p>
          <a:p>
            <a:pPr eaLnBrk="1" hangingPunct="1"/>
            <a:r>
              <a:rPr lang="ru-RU" smtClean="0"/>
              <a:t>производство кухонной посуды, алюминиевой  фольги в пищевой промышленности и для упаковки</a:t>
            </a:r>
          </a:p>
          <a:p>
            <a:pPr eaLnBrk="1" hangingPunct="1"/>
            <a:r>
              <a:rPr lang="ru-RU" smtClean="0"/>
              <a:t>Широко применяется для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изготовления монет</a:t>
            </a:r>
          </a:p>
        </p:txBody>
      </p:sp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4214818"/>
            <a:ext cx="3048021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5000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Применение в промышленности: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dirty="0" smtClean="0"/>
              <a:t>Благодаря комплексу свойств широко распространён в тепловом оборудовании.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dirty="0" smtClean="0"/>
              <a:t>Алюминий и его сплавы сохраняют прочность при сверхнизких температурах. Благодаря этому он широко используется в криогенной технике.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dirty="0" smtClean="0"/>
              <a:t>Высокий коэффициент отражения в сочетании с дешевизной и лёгкостью напыления делает алюминий идеальным материалом для изготовления зеркал.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dirty="0" smtClean="0"/>
              <a:t>В производстве строительных материалов как газообразующий агент.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dirty="0" smtClean="0"/>
              <a:t>Алитированием придают коррозионную и </a:t>
            </a:r>
            <a:r>
              <a:rPr lang="ru-RU" dirty="0" err="1" smtClean="0"/>
              <a:t>окалиностойкость</a:t>
            </a:r>
            <a:r>
              <a:rPr lang="ru-RU" dirty="0" smtClean="0"/>
              <a:t> стальным и другим сплавам, например клапанам поршневых ДВС, лопаткам турбин, нефтяным платформам, теплообменной аппаратуре, а также заменяют </a:t>
            </a:r>
            <a:r>
              <a:rPr lang="ru-RU" dirty="0" err="1" smtClean="0"/>
              <a:t>цинкование</a:t>
            </a:r>
            <a:r>
              <a:rPr lang="ru-RU" dirty="0" smtClean="0"/>
              <a:t>.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dirty="0" smtClean="0"/>
              <a:t>Сульфид алюминия используется для производства сероводорода.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dirty="0" smtClean="0"/>
              <a:t>Идут исследования по разработке пенистого алюминия как особо прочного и лёгкого материала.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5000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Применение в качестве восстановителя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dirty="0" smtClean="0"/>
              <a:t>Как компонент термита, смесей для алюмотермии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dirty="0" smtClean="0"/>
              <a:t>Алюминий применяют для восстановления редких металлов из их оксидов или галогенидов.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 smtClean="0"/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sz="1200" dirty="0" smtClean="0"/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1200" dirty="0" smtClean="0"/>
              <a:t>                                                                                                                        Термитная смесь на основе оксида железа (III)   </a:t>
            </a:r>
            <a:endParaRPr lang="ru-RU" sz="1200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3786190"/>
            <a:ext cx="2414598" cy="2152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500063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Сплавы на основе алюминия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28750"/>
            <a:ext cx="6586538" cy="5429250"/>
          </a:xfrm>
        </p:spPr>
        <p:txBody>
          <a:bodyPr>
            <a:normAutofit fontScale="62500" lnSpcReduction="20000"/>
          </a:bodyPr>
          <a:lstStyle/>
          <a:p>
            <a:pPr marL="411480" eaLnBrk="1" fontAlgn="auto" hangingPunct="1">
              <a:spcAft>
                <a:spcPts val="0"/>
              </a:spcAft>
              <a:defRPr/>
            </a:pPr>
            <a:r>
              <a:rPr lang="ru-RU" dirty="0" smtClean="0"/>
              <a:t>Алюминиево-магниевые сплавы обладают высокой коррозионной стойкостью и хорошо свариваются; из них делают, например, корпуса быстроходных судов.</a:t>
            </a:r>
          </a:p>
          <a:p>
            <a:pPr marL="411480" eaLnBrk="1" fontAlgn="auto" hangingPunct="1">
              <a:spcAft>
                <a:spcPts val="0"/>
              </a:spcAft>
              <a:defRPr/>
            </a:pPr>
            <a:r>
              <a:rPr lang="ru-RU" dirty="0" smtClean="0"/>
              <a:t>Алюминиево-марганцевые сплавы во многом аналогичны алюминиево-магниевым.</a:t>
            </a:r>
          </a:p>
          <a:p>
            <a:pPr marL="411480" eaLnBrk="1" fontAlgn="auto" hangingPunct="1">
              <a:spcAft>
                <a:spcPts val="0"/>
              </a:spcAft>
              <a:defRPr/>
            </a:pPr>
            <a:r>
              <a:rPr lang="ru-RU" dirty="0" smtClean="0"/>
              <a:t>Алюминиево-медные сплавы (в частности, дюралюминий) можно подвергать термообработке, что намного повышает их прочность. К сожалению, </a:t>
            </a:r>
            <a:r>
              <a:rPr lang="ru-RU" dirty="0" err="1" smtClean="0"/>
              <a:t>термообработанные</a:t>
            </a:r>
            <a:r>
              <a:rPr lang="ru-RU" dirty="0" smtClean="0"/>
              <a:t> материалы нельзя сваривать, поэтому детали самолётов до сих пор соединяют заклёпками. Сплав с </a:t>
            </a:r>
            <a:r>
              <a:rPr lang="ru-RU" dirty="0" err="1" smtClean="0"/>
              <a:t>бо́льшим</a:t>
            </a:r>
            <a:r>
              <a:rPr lang="ru-RU" dirty="0" smtClean="0"/>
              <a:t> содержанием меди по цвету внешне очень похож на золото, и его иногда применяют для имитации последнего.</a:t>
            </a:r>
          </a:p>
          <a:p>
            <a:pPr marL="411480" eaLnBrk="1" fontAlgn="auto" hangingPunct="1">
              <a:spcAft>
                <a:spcPts val="0"/>
              </a:spcAft>
              <a:defRPr/>
            </a:pPr>
            <a:r>
              <a:rPr lang="ru-RU" dirty="0" smtClean="0"/>
              <a:t>Алюминиево-кремниевые сплавы (силумины) лучше всего подходят для литья. Из них часто отливают корпуса разных механизмов.</a:t>
            </a:r>
          </a:p>
          <a:p>
            <a:pPr marL="411480"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Комплексные сплавы на основе алюминия: </a:t>
            </a:r>
            <a:r>
              <a:rPr lang="ru-RU" dirty="0" err="1" smtClean="0"/>
              <a:t>авиаль</a:t>
            </a:r>
            <a:r>
              <a:rPr lang="ru-RU" dirty="0" smtClean="0"/>
              <a:t>.</a:t>
            </a:r>
          </a:p>
          <a:p>
            <a:pPr marL="411480" eaLnBrk="1" fontAlgn="auto" hangingPunct="1">
              <a:spcAft>
                <a:spcPts val="0"/>
              </a:spcAft>
              <a:defRPr/>
            </a:pPr>
            <a:r>
              <a:rPr lang="ru-RU" dirty="0" smtClean="0"/>
              <a:t>Алюминий переходит в сверхпроводящее состояние при температуре 1,2 Кельвина</a:t>
            </a:r>
            <a:endParaRPr lang="ru-RU" dirty="0"/>
          </a:p>
        </p:txBody>
      </p:sp>
      <p:pic>
        <p:nvPicPr>
          <p:cNvPr id="4" name="Рисунок 3" descr="жжж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3071810"/>
            <a:ext cx="1725283" cy="1149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4876" y="928670"/>
            <a:ext cx="4429124" cy="315392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алюминий-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мягкий лёгкий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металл серебристо-белого цвета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301585">
            <a:off x="8426450" y="4292600"/>
            <a:ext cx="73025" cy="61913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  <p:pic>
        <p:nvPicPr>
          <p:cNvPr id="21508" name="Рисунок 3" descr="600px-Aluminiu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143000"/>
            <a:ext cx="4071938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500063"/>
            <a:ext cx="7772400" cy="29162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Сейчас алюминий 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используют 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в производстве 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бижутерии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914400" y="3071813"/>
            <a:ext cx="7772400" cy="32845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2571744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22001">
            <a:off x="2494758" y="3281636"/>
            <a:ext cx="1830901" cy="1322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76062">
            <a:off x="6507857" y="3477012"/>
            <a:ext cx="2286000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30591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satMod val="200000"/>
                  </a:schemeClr>
                </a:solidFill>
              </a:rPr>
              <a:t>Теоретические характеристики топлив, образованных гидридом алюминия с различными окислителями</a:t>
            </a:r>
            <a:endParaRPr lang="ru-RU" sz="2800" dirty="0">
              <a:solidFill>
                <a:schemeClr val="tx2">
                  <a:satMod val="20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88" y="2071688"/>
          <a:ext cx="7772400" cy="4586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1233478"/>
                <a:gridCol w="1295400"/>
                <a:gridCol w="1295400"/>
                <a:gridCol w="1295400"/>
                <a:gridCol w="1295400"/>
              </a:tblGrid>
              <a:tr h="118885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окислитель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Удельная тяга (Р1, сек)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Температура сгорания °С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Плотность топлива, г/см³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Прирост скорости, </a:t>
                      </a:r>
                      <a:r>
                        <a:rPr lang="ru-RU" sz="1800" dirty="0" err="1" smtClean="0"/>
                        <a:t>ΔVид, </a:t>
                      </a:r>
                      <a:r>
                        <a:rPr lang="ru-RU" sz="1800" dirty="0" smtClean="0"/>
                        <a:t>25, м/с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Весовое </a:t>
                      </a:r>
                      <a:r>
                        <a:rPr lang="ru-RU" sz="1800" dirty="0" err="1" smtClean="0"/>
                        <a:t>содерж</a:t>
                      </a:r>
                      <a:r>
                        <a:rPr lang="ru-RU" sz="1800" dirty="0" smtClean="0"/>
                        <a:t>. горючего, %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36924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фтор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348,4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5009	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1,504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5328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25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640152"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Тетрафтор-гидразин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327,4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4578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1,193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4434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10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369244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ClF3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287,7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4402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1,764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4762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20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369244"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ClF</a:t>
                      </a:r>
                      <a:r>
                        <a:rPr lang="ru-RU" sz="1800" dirty="0" smtClean="0"/>
                        <a:t>5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303,7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4604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1,691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4922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20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640152"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Перхлорилфторид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293,7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3788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1,589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4617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47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6401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Фторид кислорода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326,5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4067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1,511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5004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38,5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36924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Кислород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310,8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4028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1,312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4428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56</a:t>
                      </a:r>
                      <a:endParaRPr lang="ru-RU" sz="1800" dirty="0"/>
                    </a:p>
                  </a:txBody>
                  <a:tcPr marT="45725" marB="45725"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500063"/>
            <a:ext cx="7772400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tx2">
                    <a:satMod val="200000"/>
                  </a:schemeClr>
                </a:solidFill>
              </a:rPr>
              <a:t>Токсичность</a:t>
            </a:r>
            <a:endParaRPr lang="ru-RU" sz="54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Отличается незначительным токсическим действием, но многие растворимые в воде неорганические соединения алюминия сохраняются в растворённом состоянии длительное время и могут оказывать вредное воздействие на человека и теплокровных животных через питьевую воду. Наиболее ядовиты хлориды, нитраты, ацетаты, сульфаты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Алюминий в мировой культуре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Поэт Андрей Вознесенский написал в 1959 году стихотворение «Осень»,  в котором использовал алюминий в качестве художественного образа: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…А за окошком в юном инее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лежат поля из алюминия…</a:t>
            </a:r>
            <a:endParaRPr lang="ru-RU" sz="4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satMod val="200000"/>
                  </a:schemeClr>
                </a:solidFill>
              </a:rPr>
              <a:t>Виктор </a:t>
            </a:r>
            <a:r>
              <a:rPr lang="ru-RU" sz="3200" dirty="0" err="1" smtClean="0">
                <a:solidFill>
                  <a:schemeClr val="tx2">
                    <a:satMod val="200000"/>
                  </a:schemeClr>
                </a:solidFill>
              </a:rPr>
              <a:t>Цой</a:t>
            </a:r>
            <a:r>
              <a:rPr lang="ru-RU" sz="3200" dirty="0" smtClean="0">
                <a:solidFill>
                  <a:schemeClr val="tx2">
                    <a:satMod val="200000"/>
                  </a:schemeClr>
                </a:solidFill>
              </a:rPr>
              <a:t> написал песню «Алюминиевые огурцы» с припевом:</a:t>
            </a:r>
            <a:endParaRPr lang="ru-RU" sz="32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1148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411480" algn="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Я сажаю алюминиевые огурцы</a:t>
            </a:r>
          </a:p>
          <a:p>
            <a:pPr marL="411480" algn="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На брезентовом поле</a:t>
            </a:r>
          </a:p>
          <a:p>
            <a:pPr marL="411480" algn="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Я сажаю алюминиевые огурцы</a:t>
            </a:r>
          </a:p>
          <a:p>
            <a:pPr marL="411480" algn="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На брезентовом поле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 descr="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071678"/>
            <a:ext cx="3071834" cy="2803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kino_-_al'uminijevyje_ogurcy_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45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4876" y="928670"/>
            <a:ext cx="4429124" cy="315392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алюминий-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мягкий лёгкий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металл серебристо-белого цвета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301585">
            <a:off x="8426450" y="4292600"/>
            <a:ext cx="73025" cy="61913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  <p:pic>
        <p:nvPicPr>
          <p:cNvPr id="9220" name="Рисунок 3" descr="600px-Aluminiu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143000"/>
            <a:ext cx="4071938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29162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Презентацию выполнили ученицы 9а класса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Попова Екатерина 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Лобанова Анна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" name="Содержимое 3" descr="м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8" y="1571612"/>
            <a:ext cx="2912282" cy="4818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17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50"/>
                            </p:stCondLst>
                            <p:childTnLst>
                              <p:par>
                                <p:cTn id="22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4271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По некоторым исследованиям поступление алюминия в организм человека было сочтено фактором в развитии болезни 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Альцгеймера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00562" y="2643182"/>
            <a:ext cx="3474744" cy="3500462"/>
          </a:xfrm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5715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Впервые алюминий был получен </a:t>
            </a:r>
            <a:r>
              <a:rPr lang="ru-RU" dirty="0" err="1" smtClean="0">
                <a:solidFill>
                  <a:schemeClr val="tx2">
                    <a:satMod val="200000"/>
                  </a:schemeClr>
                </a:solidFill>
              </a:rPr>
              <a:t>Гансом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Эрстедом 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в 1825 году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72132" y="1428736"/>
            <a:ext cx="2557234" cy="32860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261396" flipV="1">
            <a:off x="1195388" y="290513"/>
            <a:ext cx="6110287" cy="29908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современный способ получения состоит в растворении оксида алюминия Al2O3 в расплаве криолита Na3AlF6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" name="Содержимое 3" descr="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443513">
            <a:off x="5000625" y="2000250"/>
            <a:ext cx="3690938" cy="39624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Физические свойства: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88" y="1785938"/>
            <a:ext cx="7772400" cy="4572000"/>
          </a:xfrm>
        </p:spPr>
        <p:txBody>
          <a:bodyPr/>
          <a:lstStyle/>
          <a:p>
            <a:pPr marL="582613" indent="-514350" eaLnBrk="1" hangingPunct="1">
              <a:buFont typeface="Wingdings" pitchFamily="2" charset="2"/>
              <a:buChar char="v"/>
            </a:pPr>
            <a:r>
              <a:rPr lang="ru-RU" smtClean="0"/>
              <a:t>металл серебристо-белого цвета</a:t>
            </a:r>
          </a:p>
          <a:p>
            <a:pPr marL="582613" indent="-514350" eaLnBrk="1" hangingPunct="1">
              <a:buFont typeface="Wingdings" pitchFamily="2" charset="2"/>
              <a:buChar char="v"/>
            </a:pPr>
            <a:r>
              <a:rPr lang="ru-RU" smtClean="0"/>
              <a:t>лёгкий, плотность 2,7 г/см³</a:t>
            </a:r>
          </a:p>
          <a:p>
            <a:pPr marL="582613" indent="-514350" eaLnBrk="1" hangingPunct="1">
              <a:buFont typeface="Wingdings" pitchFamily="2" charset="2"/>
              <a:buChar char="v"/>
            </a:pPr>
            <a:r>
              <a:rPr lang="ru-RU" smtClean="0"/>
              <a:t>температура плавления у технического алюминия — 658 °C, у алюминия высокой чистоты — 660 °C</a:t>
            </a:r>
          </a:p>
          <a:p>
            <a:pPr marL="582613" indent="-514350" eaLnBrk="1" hangingPunct="1">
              <a:buFont typeface="Wingdings" pitchFamily="2" charset="2"/>
              <a:buChar char="v"/>
            </a:pPr>
            <a:r>
              <a:rPr lang="ru-RU" smtClean="0"/>
              <a:t>температура кипения — 2500 °</a:t>
            </a:r>
            <a:r>
              <a:rPr lang="de-DE" smtClean="0"/>
              <a:t>C</a:t>
            </a:r>
            <a:endParaRPr lang="ru-RU" smtClean="0"/>
          </a:p>
          <a:p>
            <a:pPr marL="582613" indent="-514350" eaLnBrk="1" hangingPunct="1">
              <a:buFont typeface="Wingdings" pitchFamily="2" charset="2"/>
              <a:buChar char="v"/>
            </a:pPr>
            <a:r>
              <a:rPr lang="ru-RU" smtClean="0"/>
              <a:t>обладает высокой электропроводностью и теплопроводностью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Нахождение в природе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5" y="1643063"/>
            <a:ext cx="7972425" cy="4713287"/>
          </a:xfrm>
        </p:spPr>
        <p:txBody>
          <a:bodyPr>
            <a:normAutofit fontScale="77500" lnSpcReduction="20000"/>
          </a:bodyPr>
          <a:lstStyle/>
          <a:p>
            <a:pPr marL="41148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100" dirty="0" smtClean="0"/>
              <a:t>В природе алюминий встречается только в соединениях: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/>
              <a:t>Бокситы — </a:t>
            </a:r>
            <a:r>
              <a:rPr lang="de-DE" dirty="0" smtClean="0"/>
              <a:t>Al2O3 • H2O (</a:t>
            </a:r>
            <a:r>
              <a:rPr lang="ru-RU" dirty="0" smtClean="0"/>
              <a:t>с примесями </a:t>
            </a:r>
            <a:r>
              <a:rPr lang="de-DE" dirty="0" smtClean="0"/>
              <a:t>SiO2, Fe2O3, CaCO3)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/>
              <a:t>Нефелины — </a:t>
            </a:r>
            <a:r>
              <a:rPr lang="de-DE" dirty="0" smtClean="0"/>
              <a:t>KNa3[AlSiO4]4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/>
              <a:t>Алуниты — </a:t>
            </a:r>
            <a:r>
              <a:rPr lang="de-DE" dirty="0" err="1" smtClean="0"/>
              <a:t>KAl</a:t>
            </a:r>
            <a:r>
              <a:rPr lang="de-DE" dirty="0" smtClean="0"/>
              <a:t>(SO4)2 • 2Al(OH)3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/>
              <a:t>Глинозёмы (смеси каолинов с песком </a:t>
            </a:r>
            <a:r>
              <a:rPr lang="de-DE" dirty="0" smtClean="0"/>
              <a:t>SiO2, </a:t>
            </a:r>
            <a:r>
              <a:rPr lang="ru-RU" dirty="0" smtClean="0"/>
              <a:t>известняком </a:t>
            </a:r>
            <a:r>
              <a:rPr lang="de-DE" dirty="0" smtClean="0"/>
              <a:t>CaCO3, </a:t>
            </a:r>
            <a:r>
              <a:rPr lang="ru-RU" dirty="0" smtClean="0"/>
              <a:t>магнезитом </a:t>
            </a:r>
            <a:r>
              <a:rPr lang="de-DE" dirty="0" smtClean="0"/>
              <a:t>MgCO3)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/>
              <a:t>Корунд — </a:t>
            </a:r>
            <a:r>
              <a:rPr lang="de-DE" dirty="0" smtClean="0"/>
              <a:t>Al2O3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/>
              <a:t>Полевой шпат (ортоклаз) — </a:t>
            </a:r>
            <a:r>
              <a:rPr lang="de-DE" dirty="0" smtClean="0"/>
              <a:t>K2O×Al2O3×6SiO2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/>
              <a:t>Каолинит — </a:t>
            </a:r>
            <a:r>
              <a:rPr lang="de-DE" dirty="0" smtClean="0"/>
              <a:t>Al2O3×2SiO2 × 2H2O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/>
              <a:t>Алунит — (</a:t>
            </a:r>
            <a:r>
              <a:rPr lang="de-DE" dirty="0" err="1" smtClean="0"/>
              <a:t>Na,K</a:t>
            </a:r>
            <a:r>
              <a:rPr lang="de-DE" dirty="0" smtClean="0"/>
              <a:t>)2SO4×Al2(SO4)3×4Al(OH)3</a:t>
            </a:r>
          </a:p>
          <a:p>
            <a:pPr marL="41148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/>
              <a:t>Берилл — 3ВеО • </a:t>
            </a:r>
            <a:r>
              <a:rPr lang="de-DE" dirty="0" smtClean="0"/>
              <a:t>Al2</a:t>
            </a:r>
            <a:r>
              <a:rPr lang="ru-RU" dirty="0" smtClean="0"/>
              <a:t>О3 • 6</a:t>
            </a:r>
            <a:r>
              <a:rPr lang="de-DE" dirty="0" smtClean="0"/>
              <a:t>SiO2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300913" cy="31305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При нормальных условиях алюминий покрыт тонкой и прочной оксидной плёнкой и потому не реагирует с классическими окислителями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" name="Содержимое 3" descr="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371697">
            <a:off x="2143108" y="3832224"/>
            <a:ext cx="5072098" cy="2036798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dirty="0" smtClean="0">
                <a:solidFill>
                  <a:schemeClr val="tx2">
                    <a:satMod val="200000"/>
                  </a:schemeClr>
                </a:solidFill>
              </a:rPr>
              <a:t>Алюминий</a:t>
            </a:r>
            <a:endParaRPr lang="ru-RU" sz="9600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" name="Содержимое 3" descr="77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0" y="2071688"/>
            <a:ext cx="5357813" cy="40560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211</TotalTime>
  <Words>654</Words>
  <Application>Microsoft Office PowerPoint</Application>
  <PresentationFormat>Экран (4:3)</PresentationFormat>
  <Paragraphs>117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Consolas</vt:lpstr>
      <vt:lpstr>Corbel</vt:lpstr>
      <vt:lpstr>Wingdings</vt:lpstr>
      <vt:lpstr>Wingdings 2</vt:lpstr>
      <vt:lpstr>Wingdings 3</vt:lpstr>
      <vt:lpstr>Calibri</vt:lpstr>
      <vt:lpstr>Метро</vt:lpstr>
      <vt:lpstr>Алюминий</vt:lpstr>
      <vt:lpstr>алюминий- мягкий лёгкий металл серебристо-белого цвета</vt:lpstr>
      <vt:lpstr>По некоторым исследованиям поступление алюминия в организм человека было сочтено фактором в развитии болезни  Альцгеймера</vt:lpstr>
      <vt:lpstr>Впервые алюминий был получен Гансом Эрстедом  в 1825 году</vt:lpstr>
      <vt:lpstr> современный способ получения состоит в растворении оксида алюминия Al2O3 в расплаве криолита Na3AlF6</vt:lpstr>
      <vt:lpstr>Физические свойства:</vt:lpstr>
      <vt:lpstr>Нахождение в природе</vt:lpstr>
      <vt:lpstr>При нормальных условиях алюминий покрыт тонкой и прочной оксидной плёнкой и потому не реагирует с классическими окислителями</vt:lpstr>
      <vt:lpstr>Алюминий</vt:lpstr>
      <vt:lpstr>Применение:</vt:lpstr>
      <vt:lpstr>Применение в промышленности:</vt:lpstr>
      <vt:lpstr>Применение в качестве восстановителя</vt:lpstr>
      <vt:lpstr>Сплавы на основе алюминия</vt:lpstr>
      <vt:lpstr>алюминий- мягкий лёгкий металл серебристо-белого цвета</vt:lpstr>
      <vt:lpstr>Сейчас алюминий  используют  в производстве  бижутерии</vt:lpstr>
      <vt:lpstr>Теоретические характеристики топлив, образованных гидридом алюминия с различными окислителями</vt:lpstr>
      <vt:lpstr>Токсичность</vt:lpstr>
      <vt:lpstr>Алюминий в мировой культуре</vt:lpstr>
      <vt:lpstr>Виктор Цой написал песню «Алюминиевые огурцы» с припевом:</vt:lpstr>
      <vt:lpstr>Презентацию выполнили ученицы 9а класса Попова Екатерина  Лобанова Анна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алюминий- мягкий лёгкий металл серебристо-белого цвета</dc:title>
  <dc:creator>800316</dc:creator>
  <cp:lastModifiedBy>Admin</cp:lastModifiedBy>
  <cp:revision>25</cp:revision>
  <dcterms:modified xsi:type="dcterms:W3CDTF">2011-12-04T20:30:10Z</dcterms:modified>
</cp:coreProperties>
</file>