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78B5AC-C068-4B21-8670-5D3803110E89}" type="datetimeFigureOut">
              <a:rPr lang="ru-RU" smtClean="0"/>
              <a:t>21.04.2013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514437-DC49-4150-8232-AA7A717918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0818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14437-DC49-4150-8232-AA7A717918B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10586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14437-DC49-4150-8232-AA7A717918B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58381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14437-DC49-4150-8232-AA7A717918B2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61875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14437-DC49-4150-8232-AA7A717918B2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59319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14437-DC49-4150-8232-AA7A717918B2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02091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14437-DC49-4150-8232-AA7A717918B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9356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14437-DC49-4150-8232-AA7A717918B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8909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14437-DC49-4150-8232-AA7A717918B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8899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14437-DC49-4150-8232-AA7A717918B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5603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14437-DC49-4150-8232-AA7A717918B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24936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14437-DC49-4150-8232-AA7A717918B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60876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14437-DC49-4150-8232-AA7A717918B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06556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14437-DC49-4150-8232-AA7A717918B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76257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5E133-B5F7-44A3-BF34-7E3671E59977}" type="datetimeFigureOut">
              <a:rPr lang="ru-RU" smtClean="0"/>
              <a:t>21.04.2013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6BD6F-E710-451C-861D-56B16CC908D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5E133-B5F7-44A3-BF34-7E3671E59977}" type="datetimeFigureOut">
              <a:rPr lang="ru-RU" smtClean="0"/>
              <a:t>21.04.2013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6BD6F-E710-451C-861D-56B16CC908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5E133-B5F7-44A3-BF34-7E3671E59977}" type="datetimeFigureOut">
              <a:rPr lang="ru-RU" smtClean="0"/>
              <a:t>21.04.2013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6BD6F-E710-451C-861D-56B16CC908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5E133-B5F7-44A3-BF34-7E3671E59977}" type="datetimeFigureOut">
              <a:rPr lang="ru-RU" smtClean="0"/>
              <a:t>21.04.2013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6BD6F-E710-451C-861D-56B16CC908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5E133-B5F7-44A3-BF34-7E3671E59977}" type="datetimeFigureOut">
              <a:rPr lang="ru-RU" smtClean="0"/>
              <a:t>21.04.2013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EC26BD6F-E710-451C-861D-56B16CC908DF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5E133-B5F7-44A3-BF34-7E3671E59977}" type="datetimeFigureOut">
              <a:rPr lang="ru-RU" smtClean="0"/>
              <a:t>21.04.2013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6BD6F-E710-451C-861D-56B16CC908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5E133-B5F7-44A3-BF34-7E3671E59977}" type="datetimeFigureOut">
              <a:rPr lang="ru-RU" smtClean="0"/>
              <a:t>21.04.2013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6BD6F-E710-451C-861D-56B16CC908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5E133-B5F7-44A3-BF34-7E3671E59977}" type="datetimeFigureOut">
              <a:rPr lang="ru-RU" smtClean="0"/>
              <a:t>21.04.2013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6BD6F-E710-451C-861D-56B16CC908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5E133-B5F7-44A3-BF34-7E3671E59977}" type="datetimeFigureOut">
              <a:rPr lang="ru-RU" smtClean="0"/>
              <a:t>21.04.2013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6BD6F-E710-451C-861D-56B16CC908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5E133-B5F7-44A3-BF34-7E3671E59977}" type="datetimeFigureOut">
              <a:rPr lang="ru-RU" smtClean="0"/>
              <a:t>21.04.2013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6BD6F-E710-451C-861D-56B16CC908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5E133-B5F7-44A3-BF34-7E3671E59977}" type="datetimeFigureOut">
              <a:rPr lang="ru-RU" smtClean="0"/>
              <a:t>21.04.2013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6BD6F-E710-451C-861D-56B16CC908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EC5E133-B5F7-44A3-BF34-7E3671E59977}" type="datetimeFigureOut">
              <a:rPr lang="ru-RU" smtClean="0"/>
              <a:t>21.04.2013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C26BD6F-E710-451C-861D-56B16CC908DF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text=%D0%B4%D1%80%D1%83%D0%BD%D0%B8%D0%BD%D0%B0%20%D1%8E%D0%BB%D0%B8%D1%8F%20%D0%B2%D0%BB%D0%B0%D0%B4%D0%B8%D0%BC%D0%B8%D1%80%D0%BE%D0%B2%D0%BD%D0%B0&amp;pos=17&amp;uinfo=sw-1263-sh-649-fw-1038-fh-448-pd-1&amp;rpt=simage&amp;img_url=http://er3ed.qrz.ru/drunina.jp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source=wiz&amp;uinfo=sw-1263-sh-649-fw-1038-fh-448-pd-1&amp;p=1&amp;text=%D0%B4%D0%B5%D1%82%D1%81%D1%82%D0%B2%D0%BE%20%D1%8E%D0%BB%D0%B8%D0%B8%20%D0%B4%D1%80%D1%83%D0%BD%D0%B8%D0%BD%D0%BE%D0%B9%20%D1%84%D0%BE%D1%82%D0%BE&amp;noreask=1&amp;pos=49&amp;rpt=simage&amp;lr=2&amp;img_url=http://www.ozon.ru/multimedia/books_covers/1001120465.jpg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source=wiz&amp;text=%D0%B4%D0%B5%D1%82%D1%81%D1%82%D0%B2%D0%BE%20%D1%8E%D0%BB%D0%B8%D0%B8%20%D0%B4%D1%80%D1%83%D0%BD%D0%B8%D0%BD%D0%BE%D0%B9%20%D1%84%D0%BE%D1%82%D0%BE&amp;noreask=1&amp;pos=7&amp;rpt=simage&amp;lr=2&amp;uinfo=sw-1263-sh-649-fw-1038-fh-448-pd-1&amp;img_url=http://persona.rin.ru/images/32255.jpg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hyperlink" Target="http://images.yandex.ru/yandsearch?source=wiz&amp;text=%D0%B4%D0%B5%D1%82%D1%81%D1%82%D0%B2%D0%BE%20%D1%8E%D0%BB%D0%B8%D0%B8%20%D0%B4%D1%80%D1%83%D0%BD%D0%B8%D0%BD%D0%BE%D0%B9%20%D1%84%D0%BE%D1%82%D0%BE&amp;noreask=1&amp;pos=17&amp;rpt=simage&amp;lr=2&amp;uinfo=sw-1263-sh-649-fw-1038-fh-448-pd-1&amp;img_url=http://img0.liveinternet.ru/images/attach/c/3/77/89/77089732_2031587_drunina1.jpg" TargetMode="External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p=2&amp;text=%D0%BE%D1%82%D0%B5%D1%86%20%D0%B4%D1%80%D1%83%D0%BD%D0%B8%D0%BD%D0%BE%D0%B9%20%D1%8E%D0%BB%D0%B8%D0%B8&amp;pos=67&amp;uinfo=sw-1263-sh-649-fw-1038-fh-448-pd-1&amp;rpt=simage&amp;img_url=http://www.pseudology.org/Slonim/images/efron_tsvetaeva_1911.JPG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source=wiz&amp;text=%D0%B4%D0%B5%D1%82%D1%81%D1%82%D0%B2%D0%BE%20%D1%8E%D0%BB%D0%B8%D0%B8%20%D0%B4%D1%80%D1%83%D0%BD%D0%B8%D0%BD%D0%BE%D0%B9%20%D1%84%D0%BE%D1%82%D0%BE&amp;noreask=1&amp;pos=28&amp;rpt=simage&amp;lr=2&amp;uinfo=sw-1263-sh-649-fw-1038-fh-448-pd-1&amp;img_url=http://www.proza.ru/pics/2010/09/30/1440.jpg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hyperlink" Target="http://images.yandex.ru/yandsearch?source=wiz&amp;uinfo=sw-1263-sh-649-fw-1038-fh-448-pd-1&amp;p=3&amp;text=%D0%B4%D0%B5%D1%82%D1%81%D1%82%D0%B2%D0%BE%20%D1%8E%D0%BB%D0%B8%D0%B8%20%D0%B4%D1%80%D1%83%D0%BD%D0%B8%D0%BD%D0%BE%D0%B9%20%D1%84%D0%BE%D1%82%D0%BE&amp;noreask=1&amp;pos=113&amp;rpt=simage&amp;lr=2&amp;img_url=http://img-fotki.yandex.ru/get/4417/83653351.132/0_7feae_a64a6ed3_XL" TargetMode="External"/><Relationship Id="rId7" Type="http://schemas.openxmlformats.org/officeDocument/2006/relationships/hyperlink" Target="http://images.yandex.ru/yandsearch?source=wiz&amp;uinfo=sw-1263-sh-649-fw-1038-fh-448-pd-1&amp;p=1&amp;text=%D0%B4%D0%B5%D1%82%D1%81%D1%82%D0%B2%D0%BE%20%D1%8E%D0%BB%D0%B8%D0%B8%20%D0%B4%D1%80%D1%83%D0%BD%D0%B8%D0%BD%D0%BE%D0%B9%20%D1%84%D0%BE%D1%82%D0%BE&amp;noreask=1&amp;pos=53&amp;rpt=simage&amp;lr=2&amp;img_url=http://www.ww2history.ru/uploads/2005/1313558322_2-508.jpg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hyperlink" Target="http://images.yandex.ru/yandsearch?source=wiz&amp;text=%D0%B4%D0%B5%D1%82%D1%81%D1%82%D0%B2%D0%BE%20%D1%8E%D0%BB%D0%B8%D0%B8%20%D0%B4%D1%80%D1%83%D0%BD%D0%B8%D0%BD%D0%BE%D0%B9%20%D1%84%D0%BE%D1%82%D0%BE&amp;noreask=1&amp;pos=18&amp;rpt=simage&amp;lr=2&amp;uinfo=sw-1263-sh-649-fw-1038-fh-448-pd-1&amp;img_url=http://i.blog.fontanka.ru/photos/2011/05/580x380_uDIZl60czkMHT0Lgrd8a.jpg" TargetMode="Externa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source=wiz&amp;uinfo=sw-1263-sh-649-fw-1038-fh-448-pd-1&amp;p=2&amp;text=%D0%B4%D0%B5%D1%82%D1%81%D1%82%D0%B2%D0%BE%20%D1%8E%D0%BB%D0%B8%D0%B8%20%D0%B4%D1%80%D1%83%D0%BD%D0%B8%D0%BD%D0%BE%D0%B9%20%D1%84%D0%BE%D1%82%D0%BE&amp;noreask=1&amp;pos=68&amp;rpt=simage&amp;lr=2&amp;img_url=http://cs06.vkontakte.ru/u04766/467260/x_45fca04cd8.jpg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source=wiz&amp;text=%D0%B4%D0%B5%D1%82%D1%81%D1%82%D0%B2%D0%BE%20%D1%8E%D0%BB%D0%B8%D0%B8%20%D0%B4%D1%80%D1%83%D0%BD%D0%B8%D0%BD%D0%BE%D0%B9%20%D1%84%D0%BE%D1%82%D0%BE&amp;noreask=1&amp;pos=8&amp;rpt=simage&amp;lr=2&amp;uinfo=sw-1263-sh-649-fw-1038-fh-448-pd-1&amp;img_url=http://img-fotki.yandex.ru/get/5503/usouth.59/0_62c97_f2e6cdbd_L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88640"/>
            <a:ext cx="8229600" cy="1828800"/>
          </a:xfrm>
        </p:spPr>
        <p:txBody>
          <a:bodyPr/>
          <a:lstStyle/>
          <a:p>
            <a:r>
              <a:rPr lang="ru-RU" dirty="0" smtClean="0"/>
              <a:t>Друнина </a:t>
            </a:r>
            <a:br>
              <a:rPr lang="ru-RU" dirty="0" smtClean="0"/>
            </a:br>
            <a:r>
              <a:rPr lang="ru-RU" dirty="0" smtClean="0"/>
              <a:t>Юлия </a:t>
            </a:r>
            <a:r>
              <a:rPr lang="ru-RU" dirty="0"/>
              <a:t>Владимировна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03969" y="6316905"/>
            <a:ext cx="5243926" cy="541095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Подготовил: </a:t>
            </a:r>
            <a:r>
              <a:rPr lang="ru-RU" sz="2000" dirty="0"/>
              <a:t>ученик </a:t>
            </a:r>
            <a:r>
              <a:rPr lang="ru-RU" sz="2000" dirty="0" smtClean="0"/>
              <a:t>7-А класса </a:t>
            </a:r>
            <a:r>
              <a:rPr lang="ru-RU" sz="2000" dirty="0" err="1" smtClean="0"/>
              <a:t>Чепель</a:t>
            </a:r>
            <a:r>
              <a:rPr lang="ru-RU" sz="2000" dirty="0" smtClean="0"/>
              <a:t> Юрий</a:t>
            </a:r>
            <a:endParaRPr lang="ru-RU" sz="2000" dirty="0"/>
          </a:p>
        </p:txBody>
      </p:sp>
      <p:pic>
        <p:nvPicPr>
          <p:cNvPr id="1026" name="Picture 2" descr="http://www.tunguska-club.info/pub/40248108_drunina4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060847"/>
            <a:ext cx="3168352" cy="4224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0645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s54.radikal.ru/i145/1202/7a/0ca6bfc54971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60647"/>
            <a:ext cx="4104456" cy="6367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9728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443840"/>
            <a:ext cx="856895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itchFamily="2" charset="2"/>
              <a:buChar char="v"/>
            </a:pPr>
            <a:r>
              <a:rPr lang="ru-RU" sz="2400" dirty="0" smtClean="0"/>
              <a:t>Государственная </a:t>
            </a:r>
            <a:r>
              <a:rPr lang="ru-RU" sz="2400" dirty="0"/>
              <a:t>премия РСФСР имени М. Горького (1975) — за книгу стихов «Не бывает любви несчастливой» (1973)</a:t>
            </a:r>
          </a:p>
          <a:p>
            <a:pPr marL="342900" indent="-342900" algn="just">
              <a:buFont typeface="Wingdings" pitchFamily="2" charset="2"/>
              <a:buChar char="v"/>
            </a:pPr>
            <a:r>
              <a:rPr lang="ru-RU" sz="2400" dirty="0"/>
              <a:t>Орден Отечественной войны 1 степени (1985)</a:t>
            </a:r>
          </a:p>
          <a:p>
            <a:pPr marL="342900" indent="-342900" algn="just">
              <a:buFont typeface="Wingdings" pitchFamily="2" charset="2"/>
              <a:buChar char="v"/>
            </a:pPr>
            <a:r>
              <a:rPr lang="ru-RU" sz="2400" dirty="0"/>
              <a:t>Орден Трудового Красного Знамени</a:t>
            </a:r>
          </a:p>
          <a:p>
            <a:pPr marL="342900" indent="-342900" algn="just">
              <a:buFont typeface="Wingdings" pitchFamily="2" charset="2"/>
              <a:buChar char="v"/>
            </a:pPr>
            <a:r>
              <a:rPr lang="ru-RU" sz="2400" dirty="0"/>
              <a:t>Орден Красной Звезды</a:t>
            </a:r>
          </a:p>
          <a:p>
            <a:pPr marL="342900" indent="-342900" algn="just">
              <a:buFont typeface="Wingdings" pitchFamily="2" charset="2"/>
              <a:buChar char="v"/>
            </a:pPr>
            <a:r>
              <a:rPr lang="ru-RU" sz="2400" dirty="0"/>
              <a:t>Орден «Знак Почёта»</a:t>
            </a:r>
          </a:p>
          <a:p>
            <a:pPr marL="342900" indent="-342900" algn="just">
              <a:buFont typeface="Wingdings" pitchFamily="2" charset="2"/>
              <a:buChar char="v"/>
            </a:pPr>
            <a:r>
              <a:rPr lang="ru-RU" sz="2400" dirty="0" smtClean="0"/>
              <a:t>Медаль </a:t>
            </a:r>
            <a:r>
              <a:rPr lang="ru-RU" sz="2400" dirty="0"/>
              <a:t>«За отвагу»</a:t>
            </a:r>
          </a:p>
          <a:p>
            <a:pPr marL="342900" indent="-342900" algn="just">
              <a:buFont typeface="Wingdings" pitchFamily="2" charset="2"/>
              <a:buChar char="v"/>
            </a:pPr>
            <a:r>
              <a:rPr lang="ru-RU" sz="2400" dirty="0" smtClean="0"/>
              <a:t>Медаль </a:t>
            </a:r>
            <a:r>
              <a:rPr lang="ru-RU" sz="2400" dirty="0"/>
              <a:t>«За победу над Германией в </a:t>
            </a:r>
            <a:r>
              <a:rPr lang="ru-RU" sz="2400" dirty="0" smtClean="0"/>
              <a:t>Великой Отечественной </a:t>
            </a:r>
            <a:r>
              <a:rPr lang="ru-RU" sz="2400" dirty="0"/>
              <a:t>войне 1941—1945 гг.»</a:t>
            </a:r>
          </a:p>
          <a:p>
            <a:pPr marL="342900" indent="-342900" algn="just">
              <a:buFont typeface="Wingdings" pitchFamily="2" charset="2"/>
              <a:buChar char="v"/>
            </a:pPr>
            <a:r>
              <a:rPr lang="ru-RU" sz="2400" dirty="0"/>
              <a:t>Серебряная медаль имени А. А. </a:t>
            </a:r>
            <a:r>
              <a:rPr lang="ru-RU" sz="2400" dirty="0" smtClean="0"/>
              <a:t>Фадеева (1973</a:t>
            </a:r>
            <a:r>
              <a:rPr lang="ru-RU" sz="2400" dirty="0"/>
              <a:t>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37462" y="332656"/>
            <a:ext cx="76942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Награды и премии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526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3" y="1412776"/>
            <a:ext cx="8352929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       Юлия </a:t>
            </a:r>
            <a:r>
              <a:rPr lang="ru-RU" sz="2000" dirty="0"/>
              <a:t>Друнина трагически ушла из жизни, покончив с собой </a:t>
            </a:r>
            <a:r>
              <a:rPr lang="ru-RU" sz="2000" dirty="0" smtClean="0"/>
              <a:t>20 </a:t>
            </a:r>
            <a:r>
              <a:rPr lang="ru-RU" sz="2000" dirty="0"/>
              <a:t>ноября 1991 </a:t>
            </a:r>
            <a:r>
              <a:rPr lang="ru-RU" sz="2000" dirty="0" smtClean="0"/>
              <a:t>года в 67 лет . </a:t>
            </a:r>
            <a:r>
              <a:rPr lang="ru-RU" sz="2000" dirty="0"/>
              <a:t>Основной причиной самоубийства, судя по всему, </a:t>
            </a:r>
            <a:r>
              <a:rPr lang="ru-RU" sz="2000" dirty="0" smtClean="0"/>
              <a:t>послужила личная утрата </a:t>
            </a:r>
            <a:r>
              <a:rPr lang="ru-RU" sz="2000" dirty="0"/>
              <a:t>(смерть второго супруга, известного кинорежиссера </a:t>
            </a:r>
            <a:r>
              <a:rPr lang="ru-RU" sz="2000" dirty="0" err="1"/>
              <a:t>А.Каплера</a:t>
            </a:r>
            <a:r>
              <a:rPr lang="ru-RU" sz="2000" dirty="0"/>
              <a:t>) и крушение общественных идеалов</a:t>
            </a:r>
            <a:r>
              <a:rPr lang="ru-RU" sz="2000" dirty="0" smtClean="0"/>
              <a:t>.</a:t>
            </a:r>
          </a:p>
          <a:p>
            <a:pPr algn="just"/>
            <a:endParaRPr lang="ru-RU" sz="2000" dirty="0"/>
          </a:p>
          <a:p>
            <a:pPr algn="ctr"/>
            <a:r>
              <a:rPr lang="ru-RU" sz="2000" dirty="0"/>
              <a:t>Ухожу, нету сил. Лишь издали</a:t>
            </a:r>
            <a:br>
              <a:rPr lang="ru-RU" sz="2000" dirty="0"/>
            </a:br>
            <a:r>
              <a:rPr lang="ru-RU" sz="2000" dirty="0"/>
              <a:t>(Всё ж крещёная!) помолюсь</a:t>
            </a:r>
            <a:br>
              <a:rPr lang="ru-RU" sz="2000" dirty="0"/>
            </a:br>
            <a:r>
              <a:rPr lang="ru-RU" sz="2000" dirty="0"/>
              <a:t>За таких вот, как вы, — за избранных</a:t>
            </a:r>
            <a:br>
              <a:rPr lang="ru-RU" sz="2000" dirty="0"/>
            </a:br>
            <a:r>
              <a:rPr lang="ru-RU" sz="2000" dirty="0"/>
              <a:t>Удержать над обрывом Русь.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Но боюсь, что и вы бессильны.</a:t>
            </a:r>
            <a:br>
              <a:rPr lang="ru-RU" sz="2000" dirty="0"/>
            </a:br>
            <a:r>
              <a:rPr lang="ru-RU" sz="2000" dirty="0"/>
              <a:t>Потому выбираю смерть.</a:t>
            </a:r>
            <a:br>
              <a:rPr lang="ru-RU" sz="2000" dirty="0"/>
            </a:br>
            <a:r>
              <a:rPr lang="ru-RU" sz="2000" dirty="0"/>
              <a:t>Как летит под откос Россия,</a:t>
            </a:r>
            <a:br>
              <a:rPr lang="ru-RU" sz="2000" dirty="0"/>
            </a:br>
            <a:r>
              <a:rPr lang="ru-RU" sz="2000" dirty="0"/>
              <a:t>Не могу, не хочу смотреть!</a:t>
            </a:r>
          </a:p>
          <a:p>
            <a:pPr algn="just"/>
            <a:r>
              <a:rPr lang="ru-RU" sz="2000" dirty="0" smtClean="0"/>
              <a:t> 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622810" y="260648"/>
            <a:ext cx="38983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Трагедия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32298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reportage.su/audiopics/002370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54589"/>
            <a:ext cx="3124200" cy="3886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img0.liveinternet.ru/images/attach/c/4/80/236/80236404_2995475_drunina1_1_.jp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204864"/>
            <a:ext cx="3168352" cy="4224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6044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1520" y="1418292"/>
            <a:ext cx="252028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Отец</a:t>
            </a:r>
            <a:r>
              <a:rPr lang="ru-RU" sz="2000" dirty="0" smtClean="0"/>
              <a:t> — историк и педагог Владимир Павлович </a:t>
            </a:r>
            <a:r>
              <a:rPr lang="ru-RU" sz="2000" dirty="0" err="1" smtClean="0"/>
              <a:t>Друнин</a:t>
            </a:r>
            <a:r>
              <a:rPr lang="ru-RU" sz="2000" dirty="0" smtClean="0"/>
              <a:t>, работал учителем истории в 1-й Московской спецшколе ВВС.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084168" y="1418292"/>
            <a:ext cx="24482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М</a:t>
            </a:r>
            <a:r>
              <a:rPr lang="ru-RU" sz="2000" b="1" dirty="0" smtClean="0"/>
              <a:t>ать</a:t>
            </a:r>
            <a:r>
              <a:rPr lang="ru-RU" sz="2000" dirty="0" smtClean="0"/>
              <a:t> — Матильда Борисовна Друнина (1900—1983), работала в библиотеке и давала уроки музыки.</a:t>
            </a: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882031" y="388799"/>
            <a:ext cx="31018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Родители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2050" name="Picture 2" descr="http://vibespirit.ru/upload/video/thumbs/medium/youtube_d712966c75175b67677d7a08dd434cb20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3593" y="3332984"/>
            <a:ext cx="4379978" cy="328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4401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64448" y="1582339"/>
            <a:ext cx="4572000" cy="470898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000" dirty="0" smtClean="0"/>
              <a:t>    С 1931 Юля училась в московской школе № 131, где преподавал её отец. С детства она любила читать и не сомневалась, что будет литератором. </a:t>
            </a:r>
          </a:p>
          <a:p>
            <a:pPr algn="just"/>
            <a:r>
              <a:rPr lang="ru-RU" sz="2000" dirty="0"/>
              <a:t> </a:t>
            </a:r>
            <a:r>
              <a:rPr lang="ru-RU" sz="2000" dirty="0" smtClean="0"/>
              <a:t>   В 11 лет начала писать стихи. Посещала литературную студию при Центральном Доме Художественного воспитания детей, помещавшуюся в здании Театра юного зрителя. </a:t>
            </a:r>
          </a:p>
          <a:p>
            <a:pPr algn="just"/>
            <a:r>
              <a:rPr lang="ru-RU" sz="2000" dirty="0"/>
              <a:t> </a:t>
            </a:r>
            <a:r>
              <a:rPr lang="ru-RU" sz="2000" dirty="0" smtClean="0"/>
              <a:t>   В конце 1930-х годов участвовала в конкурсе на лучшее стихотворение. В результате, стихотворение «Мы вместе за школьной партой сидели…» было напечатано в «Учительской газете» и передано по радио.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149965" y="476672"/>
            <a:ext cx="3577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55778" y="188640"/>
            <a:ext cx="3546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Детство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026" name="Picture 2" descr="http://img.news.open.by/news/2009/06/vvv%20-%202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895" y="2708920"/>
            <a:ext cx="3860923" cy="3214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1525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24128" y="188640"/>
            <a:ext cx="31465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1941 год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3" y="1112811"/>
            <a:ext cx="8763191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   </a:t>
            </a:r>
            <a:r>
              <a:rPr lang="ru-RU" sz="2000" dirty="0" smtClean="0"/>
              <a:t>После </a:t>
            </a:r>
            <a:r>
              <a:rPr lang="ru-RU" sz="2000" dirty="0"/>
              <a:t>начала Великой Отечественной войны, в </a:t>
            </a:r>
            <a:r>
              <a:rPr lang="ru-RU" sz="2000" dirty="0" smtClean="0"/>
              <a:t>17-летнем </a:t>
            </a:r>
            <a:r>
              <a:rPr lang="ru-RU" sz="2000" dirty="0"/>
              <a:t>возрасте Юлия Друнина записалась в добровольную санитарную </a:t>
            </a:r>
            <a:r>
              <a:rPr lang="ru-RU" sz="2000" dirty="0" smtClean="0"/>
              <a:t>дружину. </a:t>
            </a:r>
            <a:r>
              <a:rPr lang="ru-RU" sz="2000" dirty="0"/>
              <a:t>Р</a:t>
            </a:r>
            <a:r>
              <a:rPr lang="ru-RU" sz="2000" dirty="0" smtClean="0"/>
              <a:t>аботала </a:t>
            </a:r>
            <a:r>
              <a:rPr lang="ru-RU" sz="2000" dirty="0"/>
              <a:t>санитаркой в глазном госпитале. Окончила курсы медсестер. </a:t>
            </a:r>
            <a:endParaRPr lang="ru-RU" sz="2000" dirty="0" smtClean="0"/>
          </a:p>
          <a:p>
            <a:pPr algn="just"/>
            <a:r>
              <a:rPr lang="ru-RU" sz="2000" dirty="0"/>
              <a:t> </a:t>
            </a:r>
            <a:r>
              <a:rPr lang="ru-RU" sz="2000" dirty="0" smtClean="0"/>
              <a:t>      В </a:t>
            </a:r>
            <a:r>
              <a:rPr lang="ru-RU" sz="2000" dirty="0"/>
              <a:t>конце лета 1941 года, с приближением немцев к Москве, была направлена на строительство оборонительных сооружений под Можайском. Там, во время одного из авианалетов, она потерялась, отстала от своего отряда, и была подобрана группой пехотинцев, которым была очень нужна санитарка. Вместе с ними Юлия Друнина попала в окружение и 13 суток пробиралась к своим по тылам противника. Именно в этом пехотном батальоне – вернее, в той группе, что осталась от батальона, попавшего в окружение, — Юля встретила свою первую любовь, самую возвышенную и романтическую. В стихах и в воспоминаниях она называла его Комбат — с большой буквы, но нигде не упоминала его имени, хотя память о </a:t>
            </a:r>
            <a:r>
              <a:rPr lang="ru-RU" sz="2000" dirty="0" smtClean="0"/>
              <a:t>нём </a:t>
            </a:r>
            <a:r>
              <a:rPr lang="ru-RU" sz="2000" dirty="0"/>
              <a:t>пронесла через всю войну и сохранила навсегда. Уже в самом конце труднейшего пути, при переходе линии фронта, когда в группе оставалось всего 9 бойцов, командир батальона подорвался на противопехотной мине. Вместе с ним погибли </a:t>
            </a:r>
            <a:r>
              <a:rPr lang="ru-RU" sz="2000" dirty="0" smtClean="0"/>
              <a:t>ещё </a:t>
            </a:r>
            <a:r>
              <a:rPr lang="ru-RU" sz="2000" dirty="0"/>
              <a:t>двое бойцов, а </a:t>
            </a:r>
            <a:r>
              <a:rPr lang="ru-RU" sz="2000" dirty="0" err="1"/>
              <a:t>Друнину</a:t>
            </a:r>
            <a:r>
              <a:rPr lang="ru-RU" sz="2000" dirty="0"/>
              <a:t> сильно оглушило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44319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http://img-fotki.yandex.ru/get/5821/25545869.7/0_69172_6a08bea1_XL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919727"/>
            <a:ext cx="2448272" cy="3713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s016.radikal.ru/i335/1101/8a/0259d347ab4a.jp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88640"/>
            <a:ext cx="2828925" cy="3886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://globus.gorod.tomsk.ru/uploads/34607/1262550587/14.JPG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7032" y="1556630"/>
            <a:ext cx="3076575" cy="3886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4747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0748" y="188640"/>
            <a:ext cx="872173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</a:t>
            </a:r>
            <a:r>
              <a:rPr lang="ru-RU" sz="2000" dirty="0" smtClean="0"/>
              <a:t>Оказавшись </a:t>
            </a:r>
            <a:r>
              <a:rPr lang="ru-RU" sz="2000" dirty="0"/>
              <a:t>снова в Москве осенью 1941, Юлия Друнина вскоре вместе со школой, в которой директором был </a:t>
            </a:r>
            <a:r>
              <a:rPr lang="ru-RU" sz="2000" dirty="0" smtClean="0"/>
              <a:t>её </a:t>
            </a:r>
            <a:r>
              <a:rPr lang="ru-RU" sz="2000" dirty="0"/>
              <a:t>отец, была эвакуирована в </a:t>
            </a:r>
            <a:r>
              <a:rPr lang="ru-RU" sz="2000" dirty="0" smtClean="0"/>
              <a:t>Сибирь. </a:t>
            </a:r>
            <a:r>
              <a:rPr lang="ru-RU" sz="2000" dirty="0"/>
              <a:t>Ехать в эвакуацию она не хотела и согласилась на отъезд только из-за тяжелобольного отца, </a:t>
            </a:r>
            <a:r>
              <a:rPr lang="ru-RU" sz="2000" dirty="0" smtClean="0"/>
              <a:t>перенёсшего </a:t>
            </a:r>
            <a:r>
              <a:rPr lang="ru-RU" sz="2000" dirty="0"/>
              <a:t>в начале войны инсульт. Отец умер в начале 1942 года на руках дочери после второго удара. Похоронив отца, Юлия решила, что больше </a:t>
            </a:r>
            <a:r>
              <a:rPr lang="ru-RU" sz="2000" dirty="0" smtClean="0"/>
              <a:t>её </a:t>
            </a:r>
            <a:r>
              <a:rPr lang="ru-RU" sz="2000" dirty="0"/>
              <a:t>в эвакуации ничто не держит, и уехала в Хабаровск, где стала курсантом Школы младших авиационных специалистов (ШМАС</a:t>
            </a:r>
            <a:r>
              <a:rPr lang="ru-RU" sz="2000" dirty="0" smtClean="0"/>
              <a:t>).</a:t>
            </a:r>
            <a:endParaRPr lang="ru-RU" sz="2000" dirty="0"/>
          </a:p>
        </p:txBody>
      </p:sp>
      <p:pic>
        <p:nvPicPr>
          <p:cNvPr id="3074" name="Picture 2" descr="http://img1.liveinternet.ru/images/attach/c/1/54/453/54453699_1264750144_bf66bdc87a25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780928"/>
            <a:ext cx="5653333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483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700808"/>
            <a:ext cx="820891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</a:t>
            </a:r>
            <a:r>
              <a:rPr lang="ru-RU" sz="2000" dirty="0" smtClean="0"/>
              <a:t>По </a:t>
            </a:r>
            <a:r>
              <a:rPr lang="ru-RU" sz="2000" dirty="0"/>
              <a:t>прибытии на фронт Юлия Друнина получила назначение в 667-й стрелковый полк 218-й стрелковой дивизии. </a:t>
            </a:r>
            <a:endParaRPr lang="ru-RU" sz="2000" dirty="0" smtClean="0"/>
          </a:p>
          <a:p>
            <a:pPr algn="just"/>
            <a:r>
              <a:rPr lang="ru-RU" sz="2000" dirty="0"/>
              <a:t> </a:t>
            </a:r>
            <a:r>
              <a:rPr lang="ru-RU" sz="2000" dirty="0" smtClean="0"/>
              <a:t>    В </a:t>
            </a:r>
            <a:r>
              <a:rPr lang="ru-RU" sz="2000" dirty="0"/>
              <a:t>1943 году Друнина была тяжело ранена - осколок снаряда </a:t>
            </a:r>
            <a:r>
              <a:rPr lang="ru-RU" sz="2000" dirty="0" smtClean="0"/>
              <a:t>вошёл </a:t>
            </a:r>
            <a:r>
              <a:rPr lang="ru-RU" sz="2000" dirty="0"/>
              <a:t>в шею слева и застрял всего в паре миллиметров от сонной артерии. Не подозревая о </a:t>
            </a:r>
            <a:r>
              <a:rPr lang="ru-RU" sz="2000" dirty="0" smtClean="0"/>
              <a:t>серьёзности </a:t>
            </a:r>
            <a:r>
              <a:rPr lang="ru-RU" sz="2000" dirty="0"/>
              <a:t>ранения, она просто замотала шею бинтами и продолжала работать – спасать других. Скрывала, пока не стало совсем плохо. Очнулась уже в госпитале и там узнала, что была на волосок от смерти. </a:t>
            </a:r>
            <a:endParaRPr lang="ru-RU" sz="2000" dirty="0" smtClean="0"/>
          </a:p>
          <a:p>
            <a:pPr algn="just"/>
            <a:r>
              <a:rPr lang="ru-RU" sz="2000" dirty="0"/>
              <a:t> </a:t>
            </a:r>
            <a:r>
              <a:rPr lang="ru-RU" sz="2000" dirty="0" smtClean="0"/>
              <a:t>    В </a:t>
            </a:r>
            <a:r>
              <a:rPr lang="ru-RU" sz="2000" dirty="0"/>
              <a:t>госпитале, в 1943 году, она написала свое первое стихотворение о войне, которое вошло во все </a:t>
            </a:r>
            <a:r>
              <a:rPr lang="ru-RU" sz="2000" dirty="0" smtClean="0"/>
              <a:t>сборники </a:t>
            </a:r>
            <a:r>
              <a:rPr lang="ru-RU" sz="2000" dirty="0"/>
              <a:t>военной поэзии: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508104" y="260648"/>
            <a:ext cx="338437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1943 год 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85788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g-fotki.yandex.ru/get/5503/usouth.59/0_62c97_f2e6cdbd_XL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620688"/>
            <a:ext cx="7344816" cy="5508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0172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340768"/>
            <a:ext cx="820891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     После </a:t>
            </a:r>
            <a:r>
              <a:rPr lang="ru-RU" sz="2000" dirty="0"/>
              <a:t>излечения Друнина была признана инвалидом и комиссована. Вернулась в Москву. Попыталась поступить в Литературный институт, но неудачно - </a:t>
            </a:r>
            <a:r>
              <a:rPr lang="ru-RU" sz="2000" dirty="0" smtClean="0"/>
              <a:t>её </a:t>
            </a:r>
            <a:r>
              <a:rPr lang="ru-RU" sz="2000" dirty="0"/>
              <a:t>стихи были признаны незрелыми. Не попав в институт, оставаться, в Москве Юля не захотела и решила вернуться на фронт. К счастью, ее признали годной к строевой службе.</a:t>
            </a:r>
          </a:p>
          <a:p>
            <a:pPr algn="just"/>
            <a:r>
              <a:rPr lang="ru-RU" sz="2000" dirty="0" smtClean="0"/>
              <a:t>    Друнина </a:t>
            </a:r>
            <a:r>
              <a:rPr lang="ru-RU" sz="2000" dirty="0"/>
              <a:t>попала в 1038-й самоходный артиллерийский полк 3-го Прибалтийского фронта. Воевала в </a:t>
            </a:r>
            <a:r>
              <a:rPr lang="ru-RU" sz="2000" dirty="0" smtClean="0"/>
              <a:t>Псковской </a:t>
            </a:r>
            <a:r>
              <a:rPr lang="ru-RU" sz="2000" dirty="0"/>
              <a:t>области, затем в Прибалтике. В одном из </a:t>
            </a:r>
            <a:r>
              <a:rPr lang="ru-RU" sz="2000" dirty="0" smtClean="0"/>
              <a:t>боёв </a:t>
            </a:r>
            <a:r>
              <a:rPr lang="ru-RU" sz="2000" dirty="0"/>
              <a:t>была контужена и 21 ноября 1944 </a:t>
            </a:r>
            <a:r>
              <a:rPr lang="ru-RU" sz="2000" dirty="0" smtClean="0"/>
              <a:t>года </a:t>
            </a:r>
            <a:r>
              <a:rPr lang="ru-RU" sz="2000" dirty="0"/>
              <a:t>признана негодной к несению военной службы. Закончила войну в звании старшины медицинской службы. За боевые отличия была награждена орденом Красной звезды и медалью «За отвагу</a:t>
            </a:r>
            <a:r>
              <a:rPr lang="ru-RU" sz="2000" dirty="0" smtClean="0"/>
              <a:t>».</a:t>
            </a:r>
          </a:p>
          <a:p>
            <a:pPr algn="just"/>
            <a:r>
              <a:rPr lang="ru-RU" sz="2000" dirty="0"/>
              <a:t>     В декабре 1944 года Юлия Друнина снова возвращается в Москву. Несмотря на то, что шла уже середина учебного года, она сразу же пришла в Литературный институт, и стала посещать занятия первого курса. Выгнать инвалида войны никто не решился.</a:t>
            </a:r>
          </a:p>
          <a:p>
            <a:pPr algn="just"/>
            <a:r>
              <a:rPr lang="ru-RU" sz="2000" dirty="0" smtClean="0"/>
              <a:t>     Пережитое </a:t>
            </a:r>
            <a:r>
              <a:rPr lang="ru-RU" sz="2000" dirty="0"/>
              <a:t>на войне стало </a:t>
            </a:r>
            <a:r>
              <a:rPr lang="ru-RU" sz="2000" dirty="0" smtClean="0"/>
              <a:t>темой творчества Юлии </a:t>
            </a:r>
            <a:r>
              <a:rPr lang="ru-RU" sz="2000" dirty="0" err="1" smtClean="0"/>
              <a:t>Друниной</a:t>
            </a:r>
            <a:r>
              <a:rPr lang="ru-RU" sz="2000" dirty="0" smtClean="0"/>
              <a:t>.</a:t>
            </a:r>
          </a:p>
          <a:p>
            <a:pPr algn="just"/>
            <a:r>
              <a:rPr lang="ru-RU" sz="2000" dirty="0"/>
              <a:t> </a:t>
            </a:r>
            <a:r>
              <a:rPr lang="ru-RU" sz="2000" dirty="0" smtClean="0"/>
              <a:t>    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490968" y="260648"/>
            <a:ext cx="3185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1944-1945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16026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125</TotalTime>
  <Words>694</Words>
  <Application>Microsoft Office PowerPoint</Application>
  <PresentationFormat>Экран (4:3)</PresentationFormat>
  <Paragraphs>51</Paragraphs>
  <Slides>13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Апекс</vt:lpstr>
      <vt:lpstr>Друнина  Юлия Владимировна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Друнина, Юлия Владимировна</dc:title>
  <dc:creator>Пользователь Windows</dc:creator>
  <cp:lastModifiedBy>Пользователь Windows</cp:lastModifiedBy>
  <cp:revision>31</cp:revision>
  <dcterms:created xsi:type="dcterms:W3CDTF">2013-04-21T15:34:56Z</dcterms:created>
  <dcterms:modified xsi:type="dcterms:W3CDTF">2013-04-21T18:02:05Z</dcterms:modified>
</cp:coreProperties>
</file>