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64" r:id="rId5"/>
    <p:sldId id="265" r:id="rId6"/>
    <p:sldId id="271" r:id="rId7"/>
    <p:sldId id="266" r:id="rId8"/>
    <p:sldId id="267" r:id="rId9"/>
    <p:sldId id="272" r:id="rId10"/>
    <p:sldId id="268" r:id="rId11"/>
    <p:sldId id="273" r:id="rId12"/>
    <p:sldId id="269" r:id="rId13"/>
    <p:sldId id="270" r:id="rId14"/>
    <p:sldId id="262" r:id="rId15"/>
    <p:sldId id="263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CC"/>
    <a:srgbClr val="009900"/>
    <a:srgbClr val="A33125"/>
    <a:srgbClr val="903B24"/>
    <a:srgbClr val="714E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612" autoAdjust="0"/>
  </p:normalViewPr>
  <p:slideViewPr>
    <p:cSldViewPr>
      <p:cViewPr varScale="1">
        <p:scale>
          <a:sx n="102" d="100"/>
          <a:sy n="102" d="100"/>
        </p:scale>
        <p:origin x="-2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E38879-1A17-4520-A8AE-869678B09E67}" type="datetimeFigureOut">
              <a:rPr lang="ru-RU" smtClean="0"/>
              <a:t>24.03.2015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6CA8F0-6081-4D10-9069-56F0FFDED0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65608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CA8F0-6081-4D10-9069-56F0FFDED00D}" type="slidenum">
              <a:rPr lang="ru-RU" smtClean="0"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CA8F0-6081-4D10-9069-56F0FFDED00D}" type="slidenum">
              <a:rPr lang="ru-RU" smtClean="0"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CA8F0-6081-4D10-9069-56F0FFDED00D}" type="slidenum">
              <a:rPr lang="ru-RU" smtClean="0"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6F756-F728-426B-99E9-8E5947185D71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664F2-3331-4FA7-924B-D100AC81DD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6F756-F728-426B-99E9-8E5947185D71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664F2-3331-4FA7-924B-D100AC81DD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6F756-F728-426B-99E9-8E5947185D71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664F2-3331-4FA7-924B-D100AC81DD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6F756-F728-426B-99E9-8E5947185D71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664F2-3331-4FA7-924B-D100AC81DD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6F756-F728-426B-99E9-8E5947185D71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664F2-3331-4FA7-924B-D100AC81DD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6F756-F728-426B-99E9-8E5947185D71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664F2-3331-4FA7-924B-D100AC81DD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6F756-F728-426B-99E9-8E5947185D71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664F2-3331-4FA7-924B-D100AC81DD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6F756-F728-426B-99E9-8E5947185D71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664F2-3331-4FA7-924B-D100AC81DD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6F756-F728-426B-99E9-8E5947185D71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664F2-3331-4FA7-924B-D100AC81DD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6F756-F728-426B-99E9-8E5947185D71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664F2-3331-4FA7-924B-D100AC81DD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6F756-F728-426B-99E9-8E5947185D71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664F2-3331-4FA7-924B-D100AC81DD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66F756-F728-426B-99E9-8E5947185D71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4664F2-3331-4FA7-924B-D100AC81DD6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Новая папка\обои для стола\belflo3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2976" y="428604"/>
            <a:ext cx="7315224" cy="4214841"/>
          </a:xfrm>
        </p:spPr>
        <p:txBody>
          <a:bodyPr>
            <a:noAutofit/>
          </a:bodyPr>
          <a:lstStyle/>
          <a:p>
            <a:r>
              <a:rPr lang="ru-RU" sz="7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Тема поэта и поэзии в лирике Н.А.Некрасова</a:t>
            </a:r>
            <a:endParaRPr lang="ru-RU" sz="7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4857760"/>
            <a:ext cx="6400800" cy="1538286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Урок литературы в 10 классе подготовлен Домахиной </a:t>
            </a:r>
            <a:r>
              <a:rPr lang="ru-RU" sz="20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Ириной </a:t>
            </a:r>
            <a:r>
              <a:rPr lang="ru-RU" sz="20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Николаевной, </a:t>
            </a:r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учителем русского языка и литературы</a:t>
            </a:r>
            <a:endParaRPr lang="ru-RU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tang" pitchFamily="18" charset="-127"/>
              <a:ea typeface="Batang" pitchFamily="18" charset="-127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Новая папка\обои для стола\belflo3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928662" y="857232"/>
            <a:ext cx="4181476" cy="4643470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dirty="0" smtClean="0"/>
              <a:t>             </a:t>
            </a:r>
            <a:r>
              <a:rPr lang="ru-RU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Вдохновительница поэта — Муза несчастная, поверженная, “Муза мести и печали”, гордая, стойко принимающая удары судьбы, ненавидящая, мстящая и в то же время любящая, прощающая, падшая, “униженно просящая” — все это слито в образе, который у Некрасова перестает быть символом, воплощением высокого творчества, а становится вполне зримым персонажем, обретшим плоть, характер и судьбу. Муза наделена чертами женщины из народа, который говорит ее устами. Лишая жительницу Олимпа таинственности, Некрасов опускает ее на землю:</a:t>
            </a:r>
            <a:endParaRPr lang="ru-RU" b="1" dirty="0"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5143504" y="3429000"/>
            <a:ext cx="3643338" cy="3168641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dirty="0" smtClean="0"/>
              <a:t>      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Но рано надо мной отяготели узы </a:t>
            </a: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    Другой, неласковой и нелюбимой Музы, </a:t>
            </a: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    Печальной спутницы печальных бедняков... </a:t>
            </a: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    (“Муза”, 1852)</a:t>
            </a:r>
          </a:p>
          <a:p>
            <a:pPr>
              <a:buNone/>
            </a:pP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tang" pitchFamily="18" charset="-127"/>
              <a:ea typeface="Batang" pitchFamily="18" charset="-127"/>
            </a:endParaRPr>
          </a:p>
          <a:p>
            <a:pPr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    </a:t>
            </a:r>
            <a:r>
              <a:rPr lang="ru-RU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И она показывает поэту, как Вергилий Данте, “бездны темные Насилия и Зла, Труда и Голода”.</a:t>
            </a:r>
            <a:endParaRPr lang="ru-RU" b="1" dirty="0"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tang" pitchFamily="18" charset="-127"/>
              <a:ea typeface="Batang" pitchFamily="18" charset="-127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8" y="285728"/>
            <a:ext cx="2579137" cy="3000396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sh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Новая папка\обои для стола\belflo3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" name="Picture 2" descr="D:\Новая папка\обои для презентаций\86648968f735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214810" y="642918"/>
            <a:ext cx="4929189" cy="6000792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071538" y="274638"/>
            <a:ext cx="7615262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Вдумаемся в строки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1000100" y="1714488"/>
            <a:ext cx="3571900" cy="455455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    </a:t>
            </a:r>
            <a:r>
              <a:rPr lang="ru-RU" sz="2000" b="1" u="sng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Прочитайте стихотворения «Элегия», «Муза»,  «Блажен незлобивый поэт»</a:t>
            </a:r>
          </a:p>
          <a:p>
            <a:r>
              <a:rPr lang="ru-RU" sz="2000" b="1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Какими эпитетами наделяется Муза?</a:t>
            </a:r>
          </a:p>
          <a:p>
            <a:r>
              <a:rPr lang="ru-RU" sz="2000" b="1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В стихотворении «Элегия» найдите строки, которые можно назвать эпиграфом к гражданской поэзии Некрасова</a:t>
            </a:r>
          </a:p>
          <a:p>
            <a:endParaRPr lang="ru-RU" sz="2000" b="1" dirty="0"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929190" y="2285992"/>
            <a:ext cx="3357586" cy="39290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929190" y="2214554"/>
            <a:ext cx="335758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«Я лиру посвятил народу своему.</a:t>
            </a:r>
          </a:p>
          <a:p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Быть может, я умру неведомый ему,</a:t>
            </a:r>
          </a:p>
          <a:p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Но я ему служил - и сердцем я спокоен...»</a:t>
            </a:r>
          </a:p>
          <a:p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       Н.А.Некрасов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tang" pitchFamily="18" charset="-127"/>
              <a:ea typeface="Batang" pitchFamily="18" charset="-127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Новая папка\обои для стола\belflo3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928662" y="785794"/>
            <a:ext cx="4252914" cy="535785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           </a:t>
            </a:r>
            <a:r>
              <a:rPr lang="ru-RU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В последние годы тяжелобольной Некрасов все чаще возвращался к своей Музе, словно она могла разделить с ним одиночество и тоску. 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“О Муза! Ты была мне другом, приди на мой последний зов!”</a:t>
            </a:r>
            <a:r>
              <a:rPr lang="ru-RU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 — писал поэт во “Вступлении к песням 1876—1877 годов”. Поэт все сильнее верит, что в стихах — его бессмертие и спасение, а Муза идет с ним рука об руку к последней черте, оглядываясь, так же как и он, на прожитую жизнь и заново оценивая ее:</a:t>
            </a:r>
            <a:endParaRPr lang="ru-RU" b="1" dirty="0"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5000628" y="4143380"/>
            <a:ext cx="3857652" cy="2525699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Меж мной и честными сердцами </a:t>
            </a: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    Порваться долго ты не дашь </a:t>
            </a: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    Живому, кровному союзу! </a:t>
            </a: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    (“О Муза! я у двери гроба!”, 1877)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tang" pitchFamily="18" charset="-127"/>
              <a:ea typeface="Batang" pitchFamily="18" charset="-127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94" y="214290"/>
            <a:ext cx="2887345" cy="364333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sh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Новая папка\обои для стола\belflo3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714348" y="642918"/>
            <a:ext cx="3781452" cy="5483245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         Хотя болезнь не победила таланта Некрасова, душевные и физические страдания вошли в его стихи. Небывалый образ Музы-смерти появляется в стихотворении 1877 года “Баюшки-баю”:</a:t>
            </a:r>
          </a:p>
          <a:p>
            <a:pPr>
              <a:buNone/>
            </a:pPr>
            <a:endParaRPr lang="ru-RU" b="1" dirty="0" smtClean="0"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tang" pitchFamily="18" charset="-127"/>
              <a:ea typeface="Batang" pitchFamily="18" charset="-127"/>
            </a:endParaRPr>
          </a:p>
          <a:p>
            <a:pPr>
              <a:buNone/>
            </a:pPr>
            <a:r>
              <a:rPr lang="ru-RU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    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Где ты, о Муза! Пой, как прежде! </a:t>
            </a: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    “Нет больше песен, мрак в очах; </a:t>
            </a: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    Сказать: — Умрем! Конец надежде! — </a:t>
            </a: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    Я прибрела на костылях!”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4648200" y="3286124"/>
            <a:ext cx="4038600" cy="3071834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         Муза поэта состарилась и умирала вместе с ним, но, как и раньше, она была “сестрой народа”:</a:t>
            </a:r>
          </a:p>
          <a:p>
            <a:pPr>
              <a:buNone/>
            </a:pPr>
            <a:endParaRPr lang="ru-RU" b="1" dirty="0" smtClean="0"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tang" pitchFamily="18" charset="-127"/>
              <a:ea typeface="Batang" pitchFamily="18" charset="-127"/>
            </a:endParaRPr>
          </a:p>
          <a:p>
            <a:pPr>
              <a:buNone/>
            </a:pPr>
            <a:r>
              <a:rPr lang="ru-RU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    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О Муза! Наша песня спета. </a:t>
            </a: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    Приди, закрой глаза поэта </a:t>
            </a: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    На вечный зов небытия, </a:t>
            </a: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    Сестра народа — и моя! </a:t>
            </a: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    (“Музе”, 1876)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tang" pitchFamily="18" charset="-127"/>
              <a:ea typeface="Batang" pitchFamily="18" charset="-127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32" y="357166"/>
            <a:ext cx="2288363" cy="285752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sh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Новая папка\обои для стола\belflo3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274638"/>
            <a:ext cx="7615262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Вывод 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1428736"/>
            <a:ext cx="7615262" cy="469742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</a:t>
            </a:r>
            <a:r>
              <a:rPr lang="ru-RU" sz="3600" b="1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Автор занимает активную социальную, гражданскую позицию: его симпатии на стороне народа, он становится его защитником, сострадает и надеется на изменении в положении народа в ближайшем будущем.</a:t>
            </a:r>
            <a:endParaRPr lang="ru-RU" sz="3600" b="1" dirty="0">
              <a:solidFill>
                <a:srgbClr val="00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tang" pitchFamily="18" charset="-127"/>
              <a:ea typeface="Batang" pitchFamily="18" charset="-127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Новая папка\обои для стола\belflo3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274638"/>
            <a:ext cx="7615262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Домашнее задание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1600200"/>
            <a:ext cx="7615262" cy="4525963"/>
          </a:xfrm>
        </p:spPr>
        <p:txBody>
          <a:bodyPr/>
          <a:lstStyle/>
          <a:p>
            <a:r>
              <a:rPr lang="ru-RU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Прочитать стихотворения Панаевского цикла</a:t>
            </a:r>
          </a:p>
          <a:p>
            <a:r>
              <a:rPr lang="ru-RU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Устно нарисовать психологический портрет героини лирического романа</a:t>
            </a:r>
          </a:p>
          <a:p>
            <a:r>
              <a:rPr lang="ru-RU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Выписать в тетрадь начальные строки стихотворений</a:t>
            </a:r>
            <a:endParaRPr lang="ru-RU" b="1" dirty="0"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tang" pitchFamily="18" charset="-127"/>
              <a:ea typeface="Batang" pitchFamily="18" charset="-127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Новая папка\обои для стола\belflo3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274638"/>
            <a:ext cx="7615262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Цель 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1600200"/>
            <a:ext cx="7615262" cy="4525963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Познакомить учащихся с гражданской лирикой Н.А.Некрасова</a:t>
            </a:r>
          </a:p>
          <a:p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Раскрыть глубокую гражданственность и народность лирики</a:t>
            </a:r>
          </a:p>
          <a:p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Показать активную жизненную позицию поэта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tang" pitchFamily="18" charset="-127"/>
              <a:ea typeface="Batang" pitchFamily="18" charset="-127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Новая папка\обои для стола\belflo3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0" name="Picture 2" descr="D:\Новая папка\обои для презентаций\svitolk13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14" y="214290"/>
            <a:ext cx="7643866" cy="635798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1142984"/>
            <a:ext cx="6715172" cy="4643470"/>
          </a:xfrm>
        </p:spPr>
        <p:txBody>
          <a:bodyPr>
            <a:noAutofit/>
          </a:bodyPr>
          <a:lstStyle/>
          <a:p>
            <a:pPr algn="l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«Это было раненое сердце, - раз на всю жизнь, и незакрывающаяся рана эта и была источником всей его поэзии, всей страстной до мучения любви этого человека ко всему, что страдает от насилия»</a:t>
            </a:r>
            <a:b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</a:b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 </a:t>
            </a: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                  Ф.М.Достоевский</a:t>
            </a:r>
            <a:b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</a:b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Новая папка\обои для стола\belflo3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57224" y="642918"/>
            <a:ext cx="4000528" cy="5857916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  <a:cs typeface="Arial" pitchFamily="34" charset="0"/>
              </a:rPr>
              <a:t>        Проблемой, избежать решения которой в тех условиях было просто невозможно, стало освобождение народа от крепостной зависимости. Борьба за интересы обездоленных, осознание грандиозности свершаемого вносили в жизнь человека, избравшего путь заступника русского пахаря, ощущение полноты бытия и счастья. Общественное движение тех лет достигло небывалого размаха. В мире искусства вновь и вновь поднимался вопрос о назначении литературы, и в частности поэзии.</a:t>
            </a:r>
            <a:endParaRPr lang="ru-RU" b="1" dirty="0"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tang" pitchFamily="18" charset="-127"/>
              <a:ea typeface="Batang" pitchFamily="18" charset="-127"/>
              <a:cs typeface="Arial" pitchFamily="34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572000" y="4286256"/>
            <a:ext cx="4286280" cy="242889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600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      </a:t>
            </a:r>
            <a:r>
              <a:rPr lang="ru-RU" sz="1800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Неоднократно обращался к этой проблеме и Некрасов. Путь “обличителя толпы, ее страстей и заблуждений” поэт избрал еще в юности, но первые высказывания на эту тему относятся к более позднему времени.</a:t>
            </a:r>
            <a:endParaRPr lang="ru-RU" sz="1800" b="1" dirty="0"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tang" pitchFamily="18" charset="-127"/>
              <a:ea typeface="Batang" pitchFamily="18" charset="-127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86380" y="214290"/>
            <a:ext cx="2876556" cy="3924959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sh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Новая папка\обои для стола\belflo3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57620" y="357166"/>
            <a:ext cx="4829180" cy="6000792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dirty="0" smtClean="0"/>
              <a:t>               </a:t>
            </a:r>
            <a:r>
              <a:rPr lang="ru-RU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21 февраля 1852 года, в день смерти Н. В. Гоголя, имя которого неразрывно связано с гражданственностью в литературе, Некрасов написал стихотворение “Блажен незлобивый поэт...” — первую поэтическую декларацию. На полюсах своей системы ценностей он обозначил внешне противоположные и внутренне враждебные понятия “спокойного искусства” и “карающей лиры”. Свой же тернистый путь Некрасов избрал давно, давно польза стала главной целью его поэзии, а любовь, ненависть — источником, питающим ее.</a:t>
            </a:r>
          </a:p>
          <a:p>
            <a:pPr>
              <a:buNone/>
            </a:pPr>
            <a:r>
              <a:rPr lang="ru-RU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           Следующим громким заявлением творческого кредо стало стихотворение 1856 года “Поэт и гражданин”.</a:t>
            </a:r>
            <a:endParaRPr lang="ru-RU" b="1" dirty="0"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tang" pitchFamily="18" charset="-127"/>
              <a:ea typeface="Batang" pitchFamily="18" charset="-127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728" y="3571876"/>
            <a:ext cx="2268155" cy="3024186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58" y="357166"/>
            <a:ext cx="3614935" cy="3000396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D:\Новая папка\обои для стола\belflo3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071538" y="274638"/>
            <a:ext cx="7615262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Вдумаемся в строки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1071538" y="1571612"/>
            <a:ext cx="3824286" cy="492922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    </a:t>
            </a:r>
            <a:r>
              <a:rPr lang="ru-RU" sz="2000" b="1" u="sng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Стихотворение «Поэт и гражданин»</a:t>
            </a:r>
          </a:p>
          <a:p>
            <a:r>
              <a:rPr lang="ru-RU" sz="1800" b="1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Определите композицию стихотворения и его идейную направленность</a:t>
            </a:r>
          </a:p>
          <a:p>
            <a:r>
              <a:rPr lang="ru-RU" sz="1800" b="1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Какова особенность мироощущения лирического героя?</a:t>
            </a:r>
          </a:p>
          <a:p>
            <a:endParaRPr lang="ru-RU" sz="1800" b="1" dirty="0" smtClean="0">
              <a:solidFill>
                <a:srgbClr val="00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tang" pitchFamily="18" charset="-127"/>
              <a:ea typeface="Batang" pitchFamily="18" charset="-127"/>
            </a:endParaRPr>
          </a:p>
          <a:p>
            <a:endParaRPr lang="ru-RU" sz="2000" b="1" dirty="0">
              <a:solidFill>
                <a:srgbClr val="00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5000628" y="1571612"/>
            <a:ext cx="3686172" cy="4929222"/>
          </a:xfrm>
        </p:spPr>
        <p:txBody>
          <a:bodyPr/>
          <a:lstStyle/>
          <a:p>
            <a:pPr>
              <a:buNone/>
            </a:pPr>
            <a:r>
              <a:rPr lang="ru-RU" sz="2000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    </a:t>
            </a:r>
            <a:r>
              <a:rPr lang="ru-RU" sz="2000" b="1" u="sng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Стихотворение «Поэт и гражданин»</a:t>
            </a:r>
          </a:p>
          <a:p>
            <a:r>
              <a:rPr lang="ru-RU" sz="2000" b="1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Звание гражданина поэт ставит выше звания поэта</a:t>
            </a:r>
          </a:p>
          <a:p>
            <a:r>
              <a:rPr lang="ru-RU" sz="2000" b="1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Звучит мотив «горения» гражданскими идеями</a:t>
            </a:r>
          </a:p>
          <a:p>
            <a:r>
              <a:rPr lang="ru-RU" sz="2000" b="1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Мироощущением поэта является восприятие страданий народа как своих</a:t>
            </a:r>
            <a:endParaRPr lang="ru-RU" sz="2000" b="1" dirty="0">
              <a:solidFill>
                <a:srgbClr val="00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tang" pitchFamily="18" charset="-127"/>
              <a:ea typeface="Batang" pitchFamily="18" charset="-127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Новая папка\обои для стола\belflo3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57224" y="285728"/>
            <a:ext cx="4214842" cy="621510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600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           Стихотворение «Поэт и гражданин» построено как диалог, и эта форма традиционна для русской литературы. Так были написаны “Поэт и толпа”, “Разговор книгопродавца с поэтом” А. С. Пушкина, “Журналист, читатель и писатель” М. Ю. Лермонтова. Но диалог у Некрасова — это внутренний спор, борьба в его душе Поэта и Гражданина. Сам автор трагически переживал этот внутренний разрыв, часто предъявлял к себе те же претензии, что и Гражданин к Поэту. Гражданин в стихотворении стыдит Поэта за бездействие, в его понимании безмерная возвышенность гражданского служения затмевает прежние идеалы свободы творчества, новая высокая цель — погибнуть за Отчизну: “...иди и гибни безупречно”.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half" idx="2"/>
          </p:nvPr>
        </p:nvSpPr>
        <p:spPr>
          <a:xfrm>
            <a:off x="4643438" y="4357694"/>
            <a:ext cx="4214842" cy="1982783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           </a:t>
            </a:r>
            <a:r>
              <a:rPr lang="ru-RU" sz="1900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По сути, в стихотворении две исповеди: каждый из героев открывает душу, и становится ясно, что в идеях оппонентов нет антагонизма. Лишь недостойная слабость, трусость мешают Поэту встать рядом с Гражданином.</a:t>
            </a:r>
            <a:endParaRPr lang="ru-RU" sz="1900" dirty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6" y="357166"/>
            <a:ext cx="2928958" cy="3807646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sh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Новая папка\обои для стола\belflo3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57224" y="500042"/>
            <a:ext cx="4143404" cy="5929354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          </a:t>
            </a:r>
            <a:r>
              <a:rPr lang="ru-RU" sz="3200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Особое место в творчестве Некрасова занимают стихи, посвященные его Музе. Этот образ, парадоксальный с традиционной точки зрения, впервые появляется в 1848 году в стихотворении “Вчерашний день часу в шестом...”. Родной сестрой Музы оказывается крестьянка — униженная, опозоренная, избиваемая кнутом. В 1855 году Некрасов уточнил характеристику, используя те же образы:</a:t>
            </a:r>
            <a:endParaRPr lang="ru-RU" sz="3200" b="1" dirty="0"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929190" y="3929066"/>
            <a:ext cx="3757610" cy="250033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/>
              <a:t>       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...свой венец терновый приняла </a:t>
            </a: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    Не дрогнув обесславленная Муза </a:t>
            </a: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    И под кнутом без звука умерла. </a:t>
            </a: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    (“Безвестен я. Я вами не стяжал...”)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tang" pitchFamily="18" charset="-127"/>
              <a:ea typeface="Batang" pitchFamily="18" charset="-127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72132" y="500042"/>
            <a:ext cx="2381250" cy="333375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sh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Новая папка\обои для стола\belflo3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071538" y="274638"/>
            <a:ext cx="7615262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Вдумаемся в строки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1071538" y="1285860"/>
            <a:ext cx="3857652" cy="484030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    </a:t>
            </a:r>
            <a:r>
              <a:rPr lang="ru-RU" sz="2000" b="1" u="sng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Стихотворение «Вчерашний день, часу в шестом…»</a:t>
            </a:r>
          </a:p>
          <a:p>
            <a:pPr>
              <a:buNone/>
            </a:pPr>
            <a:endParaRPr lang="ru-RU" sz="2000" b="1" u="sng" dirty="0" smtClean="0"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tang" pitchFamily="18" charset="-127"/>
              <a:ea typeface="Batang" pitchFamily="18" charset="-127"/>
            </a:endParaRPr>
          </a:p>
          <a:p>
            <a:r>
              <a:rPr lang="ru-RU" sz="2000" b="1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Объясните смысл метафоры</a:t>
            </a:r>
          </a:p>
          <a:p>
            <a:r>
              <a:rPr lang="ru-RU" sz="2000" b="1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Определите своеобразие поэтики стихотворения</a:t>
            </a:r>
            <a:endParaRPr lang="ru-RU" sz="2000" b="1" dirty="0">
              <a:solidFill>
                <a:srgbClr val="00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5072066" y="1285860"/>
            <a:ext cx="3614734" cy="484030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    </a:t>
            </a:r>
            <a:r>
              <a:rPr lang="ru-RU" sz="2000" b="1" u="sng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Стихотворение «Вчерашний день, часу в шестом…»</a:t>
            </a:r>
          </a:p>
          <a:p>
            <a:r>
              <a:rPr lang="ru-RU" sz="2000" b="1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Образ Музы в лирике Некрасова – один из ключевых. Это образ страдающей женщины, матери</a:t>
            </a:r>
          </a:p>
          <a:p>
            <a:r>
              <a:rPr lang="ru-RU" sz="2000" b="1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Муза поэта – «сестра» мученицы-крестьянки</a:t>
            </a:r>
          </a:p>
          <a:p>
            <a:endParaRPr lang="ru-RU" sz="2000" b="1" dirty="0">
              <a:solidFill>
                <a:srgbClr val="00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tang" pitchFamily="18" charset="-127"/>
              <a:ea typeface="Batang" pitchFamily="18" charset="-127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08" y="3929066"/>
            <a:ext cx="1785950" cy="279501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312</TotalTime>
  <Words>1148</Words>
  <Application>Microsoft Office PowerPoint</Application>
  <PresentationFormat>Экран (4:3)</PresentationFormat>
  <Paragraphs>76</Paragraphs>
  <Slides>15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Тема поэта и поэзии в лирике Н.А.Некрасова</vt:lpstr>
      <vt:lpstr>Цель </vt:lpstr>
      <vt:lpstr>«Это было раненое сердце, - раз на всю жизнь, и незакрывающаяся рана эта и была источником всей его поэзии, всей страстной до мучения любви этого человека ко всему, что страдает от насилия»                    Ф.М.Достоевский </vt:lpstr>
      <vt:lpstr>Презентация PowerPoint</vt:lpstr>
      <vt:lpstr>Презентация PowerPoint</vt:lpstr>
      <vt:lpstr>Вдумаемся в строки</vt:lpstr>
      <vt:lpstr>Презентация PowerPoint</vt:lpstr>
      <vt:lpstr>Презентация PowerPoint</vt:lpstr>
      <vt:lpstr>Вдумаемся в строки</vt:lpstr>
      <vt:lpstr>Презентация PowerPoint</vt:lpstr>
      <vt:lpstr>Вдумаемся в строки</vt:lpstr>
      <vt:lpstr>Презентация PowerPoint</vt:lpstr>
      <vt:lpstr>Презентация PowerPoint</vt:lpstr>
      <vt:lpstr>Вывод </vt:lpstr>
      <vt:lpstr>Домашнее задание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поэта и поэзии в лирике Н.А.Некрасова</dc:title>
  <dc:creator>User</dc:creator>
  <cp:lastModifiedBy>XTreme.ws</cp:lastModifiedBy>
  <cp:revision>36</cp:revision>
  <dcterms:created xsi:type="dcterms:W3CDTF">2011-02-05T17:45:09Z</dcterms:created>
  <dcterms:modified xsi:type="dcterms:W3CDTF">2015-03-24T06:21:30Z</dcterms:modified>
</cp:coreProperties>
</file>