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851228"/>
            <a:ext cx="5040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Своеобразие любовной лирики Н.А. Некрасова</a:t>
            </a:r>
            <a:endParaRPr lang="ru-RU" sz="48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351" y="4882985"/>
            <a:ext cx="5040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Выполнила ученица </a:t>
            </a:r>
          </a:p>
          <a:p>
            <a:r>
              <a:rPr lang="ru-RU" sz="28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10«А» класса </a:t>
            </a:r>
          </a:p>
          <a:p>
            <a:r>
              <a:rPr lang="ru-RU" sz="28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Бородина Алина.</a:t>
            </a:r>
            <a:endParaRPr lang="ru-RU" sz="28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7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60" y="1772815"/>
            <a:ext cx="3336953" cy="42895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1940" y="1772815"/>
            <a:ext cx="34203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entury Gothic" pitchFamily="34" charset="0"/>
              </a:rPr>
              <a:t>Придет... и, как всегда, стыдлива,</a:t>
            </a:r>
          </a:p>
          <a:p>
            <a:r>
              <a:rPr lang="ru-RU" sz="2800" dirty="0">
                <a:latin typeface="Century Gothic" pitchFamily="34" charset="0"/>
              </a:rPr>
              <a:t>Нетерпелива и горда,</a:t>
            </a:r>
          </a:p>
          <a:p>
            <a:r>
              <a:rPr lang="ru-RU" sz="2800" dirty="0">
                <a:latin typeface="Century Gothic" pitchFamily="34" charset="0"/>
              </a:rPr>
              <a:t>Потупит очи молчаливо.</a:t>
            </a:r>
          </a:p>
          <a:p>
            <a:r>
              <a:rPr lang="ru-RU" sz="2800" dirty="0">
                <a:latin typeface="Century Gothic" pitchFamily="34" charset="0"/>
              </a:rPr>
              <a:t>Тогда... Что я скажу тогда?..</a:t>
            </a:r>
          </a:p>
        </p:txBody>
      </p:sp>
    </p:spTree>
    <p:extLst>
      <p:ext uri="{BB962C8B-B14F-4D97-AF65-F5344CB8AC3E}">
        <p14:creationId xmlns:p14="http://schemas.microsoft.com/office/powerpoint/2010/main" val="3129561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этом стихотворении автор рисует картину жизни, прожитой героями вместе, где они делили друг с другом и минуты счастья, и суровую долю. Тем самым стихотворение рассматривается в двойном ракурсе - не одна, а две судьбы, два характера, два эмоциональных мира.</a:t>
            </a:r>
          </a:p>
        </p:txBody>
      </p:sp>
    </p:spTree>
    <p:extLst>
      <p:ext uri="{BB962C8B-B14F-4D97-AF65-F5344CB8AC3E}">
        <p14:creationId xmlns:p14="http://schemas.microsoft.com/office/powerpoint/2010/main" val="318887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стихотворении </a:t>
            </a: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«Зине» 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перед глазами читателя предстает больной человек. Он уже не может сдержать стонов, его мучит боль, и продолжается эта боль бесконечно. А рядом - любящая женщина. Ей приходится тяжелее всех, потому что лучше самой мучиться, чем видеть, как страдает самый близкий и дорогой человек, и сознавать, что ему ничем нельзя помочь, нельзя никак избавить его от этой ужасной боли и муки. Движимая любовью и состраданием, она не смыкает глаз «двести уж дней, двести ночей». И герой слышит уже не свои стоны, а то, как они отдаются в сердце любимой женщины:</a:t>
            </a:r>
          </a:p>
        </p:txBody>
      </p:sp>
    </p:spTree>
    <p:extLst>
      <p:ext uri="{BB962C8B-B14F-4D97-AF65-F5344CB8AC3E}">
        <p14:creationId xmlns:p14="http://schemas.microsoft.com/office/powerpoint/2010/main" val="268700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Ночью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днем</a:t>
            </a: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сердце твоем</a:t>
            </a: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Стоны мои </a:t>
            </a:r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отзываются.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все же не страшна эта </a:t>
            </a: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темень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, не страшны даже </a:t>
            </a: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смерть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болезнь, поскольку </a:t>
            </a: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людей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соединяет такая чистая, </a:t>
            </a: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светлая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жертвенная любовь.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451" y="1700808"/>
            <a:ext cx="3097878" cy="368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6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Еще один шедевр некрасовской любовной лирики -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«Я не люблю иронии твоей»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 - можно одновременно отнести не только к любовной, но и к интеллектуальной лирике. Герой и героиня - культурные люди, в их отношениях присутствует не только любовь, но и ирония и, главное, высокий уровень самосознания. Они оба знают, понимают судьбу своей любви и заранее грустят. </a:t>
            </a:r>
          </a:p>
        </p:txBody>
      </p:sp>
    </p:spTree>
    <p:extLst>
      <p:ext uri="{BB962C8B-B14F-4D97-AF65-F5344CB8AC3E}">
        <p14:creationId xmlns:p14="http://schemas.microsoft.com/office/powerpoint/2010/main" val="412569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Текст слайда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3352360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9952" y="1800351"/>
            <a:ext cx="32403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entury Gothic" pitchFamily="34" charset="0"/>
              </a:rPr>
              <a:t>Воспроизведенная Некрасовым интимная ситуация и возможные пути ее разрешения напоминают отношения героев Чернышевского «Что делать?».</a:t>
            </a:r>
          </a:p>
        </p:txBody>
      </p:sp>
    </p:spTree>
    <p:extLst>
      <p:ext uri="{BB962C8B-B14F-4D97-AF65-F5344CB8AC3E}">
        <p14:creationId xmlns:p14="http://schemas.microsoft.com/office/powerpoint/2010/main" val="223492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любовной лирике Некрасова тесно переплетаются любовь и страдание, а радость и счастье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перемежаются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слезами, отчаянием, ревностью. Эти чувства понятны во все времена, а стихи волнуют и заставляют сопереживать и сегодня. Попытки проанализировать свои чувства находят отклик в сердцах читателей, и даже мучительная ревность и боль от разлуки со своей любовью, которую испытывает лирический герой, заставляет </a:t>
            </a: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верить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свет любви.</a:t>
            </a:r>
          </a:p>
        </p:txBody>
      </p:sp>
    </p:spTree>
    <p:extLst>
      <p:ext uri="{BB962C8B-B14F-4D97-AF65-F5344CB8AC3E}">
        <p14:creationId xmlns:p14="http://schemas.microsoft.com/office/powerpoint/2010/main" val="164802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966" y="116632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9050">
                  <a:solidFill>
                    <a:schemeClr val="accent6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Николай Алексеевич Некрасов</a:t>
            </a: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510138" y="1672069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Русский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поэт, писатель </a:t>
            </a: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публицист. Признанный </a:t>
            </a: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классик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мировой литературы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.</a:t>
            </a:r>
          </a:p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Родился: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10 декабря 1821 г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., Немиров</a:t>
            </a:r>
          </a:p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Умер: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8 января 1878 г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., Санкт-Петербург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Место захоронения: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Новодевичье кладбище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Образование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: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Санкт-Петербургский государственный университет</a:t>
            </a: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95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251519" y="1556792"/>
            <a:ext cx="7372387" cy="4968552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Текст слайда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3246906" cy="44644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67375" y="2060848"/>
            <a:ext cx="395653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Century Gothic" pitchFamily="34" charset="0"/>
              </a:rPr>
              <a:t>Нет и не может быть </a:t>
            </a:r>
            <a:endParaRPr lang="ru-RU" sz="2800" dirty="0" smtClean="0">
              <a:latin typeface="Century Gothic" pitchFamily="34" charset="0"/>
            </a:endParaRPr>
          </a:p>
          <a:p>
            <a:r>
              <a:rPr lang="ru-RU" sz="2800" dirty="0" smtClean="0">
                <a:latin typeface="Century Gothic" pitchFamily="34" charset="0"/>
              </a:rPr>
              <a:t>у Некрасова стихов </a:t>
            </a:r>
          </a:p>
          <a:p>
            <a:r>
              <a:rPr lang="ru-RU" sz="2800" dirty="0" smtClean="0">
                <a:latin typeface="Century Gothic" pitchFamily="34" charset="0"/>
              </a:rPr>
              <a:t>без «</a:t>
            </a:r>
            <a:r>
              <a:rPr lang="ru-RU" sz="2800" dirty="0">
                <a:latin typeface="Century Gothic" pitchFamily="34" charset="0"/>
              </a:rPr>
              <a:t>кипенья </a:t>
            </a:r>
            <a:endParaRPr lang="ru-RU" sz="2800" dirty="0" smtClean="0">
              <a:latin typeface="Century Gothic" pitchFamily="34" charset="0"/>
            </a:endParaRPr>
          </a:p>
          <a:p>
            <a:r>
              <a:rPr lang="ru-RU" sz="2800" dirty="0" smtClean="0">
                <a:latin typeface="Century Gothic" pitchFamily="34" charset="0"/>
              </a:rPr>
              <a:t>человеческой крови </a:t>
            </a:r>
          </a:p>
          <a:p>
            <a:r>
              <a:rPr lang="ru-RU" sz="2800" dirty="0" smtClean="0">
                <a:latin typeface="Century Gothic" pitchFamily="34" charset="0"/>
              </a:rPr>
              <a:t>и </a:t>
            </a:r>
            <a:r>
              <a:rPr lang="ru-RU" sz="2800" dirty="0">
                <a:latin typeface="Century Gothic" pitchFamily="34" charset="0"/>
              </a:rPr>
              <a:t>слез», с которыми </a:t>
            </a:r>
            <a:endParaRPr lang="ru-RU" sz="2800" dirty="0" smtClean="0">
              <a:latin typeface="Century Gothic" pitchFamily="34" charset="0"/>
            </a:endParaRPr>
          </a:p>
          <a:p>
            <a:r>
              <a:rPr lang="ru-RU" sz="2800" dirty="0" smtClean="0">
                <a:latin typeface="Century Gothic" pitchFamily="34" charset="0"/>
              </a:rPr>
              <a:t>он сталкивается </a:t>
            </a:r>
          </a:p>
          <a:p>
            <a:r>
              <a:rPr lang="ru-RU" sz="2800" dirty="0">
                <a:latin typeface="Century Gothic" pitchFamily="34" charset="0"/>
              </a:rPr>
              <a:t>п</a:t>
            </a:r>
            <a:r>
              <a:rPr lang="ru-RU" sz="2800" dirty="0" smtClean="0">
                <a:latin typeface="Century Gothic" pitchFamily="34" charset="0"/>
              </a:rPr>
              <a:t>овсюду.</a:t>
            </a:r>
            <a:endParaRPr lang="ru-RU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61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Но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нельзя не утверждать, что любовная лирика Некрасова открывает поэта с новой, неожиданной, вернее, непривычной для читателя стороны. У Некрасова, как и у каждого поэта, есть такие стихи, в которых находит выражение все самое сокровенное, самое личное. Такое пишется либо «в минуту жизни трудную»,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либо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в момент высшего счастья - вот здесь-то и раскрывается душа поэта, где можно увидеть еще одну тайну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– </a:t>
            </a: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любовную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441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Текст слайда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53312"/>
            <a:ext cx="2133600" cy="3017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72438" y="1787592"/>
            <a:ext cx="48518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Century Gothic" pitchFamily="34" charset="0"/>
              </a:rPr>
              <a:t>Бьется сердце беспокойное,</a:t>
            </a:r>
          </a:p>
          <a:p>
            <a:r>
              <a:rPr lang="ru-RU" sz="3600" dirty="0">
                <a:latin typeface="Century Gothic" pitchFamily="34" charset="0"/>
              </a:rPr>
              <a:t>Отуманились глаза.</a:t>
            </a:r>
          </a:p>
          <a:p>
            <a:r>
              <a:rPr lang="ru-RU" sz="3600" dirty="0">
                <a:latin typeface="Century Gothic" pitchFamily="34" charset="0"/>
              </a:rPr>
              <a:t>Дуновенье страсти знойное</a:t>
            </a:r>
          </a:p>
          <a:p>
            <a:r>
              <a:rPr lang="ru-RU" sz="3600" dirty="0">
                <a:latin typeface="Century Gothic" pitchFamily="34" charset="0"/>
              </a:rPr>
              <a:t>Налетело, как гроза.</a:t>
            </a:r>
          </a:p>
        </p:txBody>
      </p:sp>
    </p:spTree>
    <p:extLst>
      <p:ext uri="{BB962C8B-B14F-4D97-AF65-F5344CB8AC3E}">
        <p14:creationId xmlns:p14="http://schemas.microsoft.com/office/powerpoint/2010/main" val="17611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У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Некрасова любовь предстает в сложном переплетении прекрасного, возвышенного и житейски обыденного. Недаром же его любовную лирику зачастую сравнивают с пушкинской. Но у Пушкина героиня - объект лирических чувств, существует как некий прекрасный идеал, лишенный конкретных черт, а вот у Некрасова «лирическая героиня» - это «второе лицо» стихотворения, она всегда существует рядом с героем - в его воспоминаниях, в его диалогах с ней - не просто как идеал, а как живой </a:t>
            </a:r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образ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208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Текст слайда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774422"/>
            <a:ext cx="3356717" cy="42260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96268" y="1640006"/>
            <a:ext cx="34203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Century Gothic" pitchFamily="34" charset="0"/>
              </a:rPr>
              <a:t>Особенно это заметно в элегии </a:t>
            </a:r>
            <a:r>
              <a:rPr lang="ru-RU" sz="2200" b="1" dirty="0">
                <a:latin typeface="Century Gothic" pitchFamily="34" charset="0"/>
              </a:rPr>
              <a:t>«Ах! что изгнанье, заточенье!»</a:t>
            </a:r>
            <a:r>
              <a:rPr lang="ru-RU" sz="2200" dirty="0">
                <a:latin typeface="Century Gothic" pitchFamily="34" charset="0"/>
              </a:rPr>
              <a:t>, относящейся к так называемому «</a:t>
            </a:r>
            <a:r>
              <a:rPr lang="ru-RU" sz="2200" dirty="0" err="1">
                <a:latin typeface="Century Gothic" pitchFamily="34" charset="0"/>
              </a:rPr>
              <a:t>панаевскому</a:t>
            </a:r>
            <a:r>
              <a:rPr lang="ru-RU" sz="2200" dirty="0">
                <a:latin typeface="Century Gothic" pitchFamily="34" charset="0"/>
              </a:rPr>
              <a:t>» циклу, навеянному воспоминаниями о любви Некрасова к </a:t>
            </a:r>
            <a:r>
              <a:rPr lang="ru-RU" sz="2200" dirty="0" smtClean="0">
                <a:latin typeface="Century Gothic" pitchFamily="34" charset="0"/>
              </a:rPr>
              <a:t>Авдотье Яковлевне Панаевой </a:t>
            </a:r>
            <a:endParaRPr lang="ru-RU" sz="2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765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numCol="2" rtlCol="0" anchor="ctr"/>
          <a:lstStyle/>
          <a:p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Здесь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передано противоречивое и одновременно светлое чувство: в нем переплелись «ревнивая печаль» и желание счастья любимой женщине, уверенность в негасимой взаимной любви и трезвое сознание невозможности вернуть ушедшее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счастье.</a:t>
            </a: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</a:endParaRP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Кто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скажет мне?.. Молчу, скрываю</a:t>
            </a: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Мою ревнивую печаль</a:t>
            </a: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И столько счастья ей желаю,</a:t>
            </a: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Чтоб было прошлого не жаль!</a:t>
            </a: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467544" y="1649582"/>
            <a:ext cx="7128792" cy="4731746"/>
          </a:xfrm>
          <a:prstGeom prst="flowChartDocumen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Мучительно вспоминая пережитое, автор не замыкается только на своем чувстве, воссоздавая перед читателем светлый женский образ - независимый и гордый, нежный и любящий:</a:t>
            </a:r>
          </a:p>
        </p:txBody>
      </p:sp>
    </p:spTree>
    <p:extLst>
      <p:ext uri="{BB962C8B-B14F-4D97-AF65-F5344CB8AC3E}">
        <p14:creationId xmlns:p14="http://schemas.microsoft.com/office/powerpoint/2010/main" val="4209478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753</Words>
  <Application>Microsoft Office PowerPoint</Application>
  <PresentationFormat>Экран (4:3)</PresentationFormat>
  <Paragraphs>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Дима</cp:lastModifiedBy>
  <cp:revision>8</cp:revision>
  <dcterms:created xsi:type="dcterms:W3CDTF">2012-08-01T06:03:44Z</dcterms:created>
  <dcterms:modified xsi:type="dcterms:W3CDTF">2012-12-09T08:50:11Z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207735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