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8" r:id="rId11"/>
    <p:sldId id="269" r:id="rId12"/>
    <p:sldId id="265" r:id="rId13"/>
    <p:sldId id="271" r:id="rId14"/>
    <p:sldId id="26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C1D3B23-A7D8-4E2C-8957-6519578F6969}" type="datetimeFigureOut">
              <a:rPr lang="ru-RU"/>
              <a:pPr>
                <a:defRPr/>
              </a:pPr>
              <a:t>07.10.2012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CFEC7DF-FE99-42C5-8360-383E70BA5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6A2E83-F45F-479B-9018-6E3AC87D1031}" type="slidenum">
              <a:rPr lang="ru-RU">
                <a:solidFill>
                  <a:srgbClr val="000000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50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Добавить в слайды интерактивность на стадии обучения!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AEC459-6D00-4798-A831-D902E277662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5649105-1FAF-4035-92D7-156A3EE37B8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634065E-659F-4D8F-859B-4F74216BD6D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219B1C7-EAF1-4B16-B1C6-464E795B78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7744B7-8D6A-4263-A3B0-DFF45DA6D82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B7CA2A-A89E-4CB8-B3EB-6048570EB33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ABFEF74-3EC6-4981-AFAE-2CAF62C045F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49D781-0CFA-425C-A735-90731FA785F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46AF8B-6C27-4F40-AFE5-C127441F3F1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541D7D-5983-4278-93AA-9E419B02538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CC3C15-2D12-453D-AA34-2BD4746156B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20820A-1274-4E2E-BCE7-A06556EFAF7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291BA3-0F86-43C4-8A4F-683DA483981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623069-456F-4F24-9849-DC807E92B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53682F-A787-4CDF-B71E-613DC1C72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2E739A2-5694-4C7A-B16D-1D933D271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4F727B-8AF7-48B6-B01A-17D034374C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26F6E4-387F-409D-B904-9E8AEA354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FC331C-1783-403C-B961-D0B04A74F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A2E582-1491-4C38-89FC-20015BD11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DDEF302-2A91-4909-95D1-E670D1807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A746C1-CEBB-48D9-A7DF-A67DB2681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5142C3-C30A-46D4-BCAB-2A0CDC9A1D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9AF6CE-F20B-4D81-8ADB-103C7D960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1F8D55-D377-4290-8EA7-E249A4912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B085F8E-2928-4068-8AAD-791AEAF2B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FB6E35B-1FD0-4065-A3F4-8AFE965BD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34F4EF-8866-4AE3-BB72-1746DA7A2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4F6CBC-D68F-42E2-A914-45A9B9380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B73E0B7-13D8-49AC-BE6C-71D4DAC63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9974BB55-81E1-48AB-A1EC-0B34FCB35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ransition spd="slow" advTm="2000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390525" y="3175"/>
            <a:ext cx="4191000" cy="8636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</a:rPr>
              <a:t>Средневековый город</a:t>
            </a:r>
            <a:endParaRPr lang="ru-RU" sz="2800" b="1" u="sng" dirty="0" smtClean="0">
              <a:solidFill>
                <a:schemeClr val="accent6">
                  <a:lumMod val="50000"/>
                </a:schemeClr>
              </a:solidFill>
              <a:latin typeface="PromtImpe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2925" y="884238"/>
            <a:ext cx="3884613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Пути образования городов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750" y="1798638"/>
            <a:ext cx="338613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Внешний облик средневекового города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" y="2998788"/>
            <a:ext cx="413702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Внутренний облик города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8163" y="3811588"/>
            <a:ext cx="367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Городской центр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8163" y="4391025"/>
            <a:ext cx="22891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Собор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2925" y="5013325"/>
            <a:ext cx="35972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6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Внутри собора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4038" y="5618163"/>
            <a:ext cx="250507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7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Ратуша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5625" y="6199188"/>
            <a:ext cx="35845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Жители города</a:t>
            </a:r>
          </a:p>
        </p:txBody>
      </p:sp>
      <p:pic>
        <p:nvPicPr>
          <p:cNvPr id="2049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9950" y="3108325"/>
            <a:ext cx="3852863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60350"/>
            <a:ext cx="38893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07950" y="6661150"/>
            <a:ext cx="8424863" cy="196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solidFill>
                  <a:schemeClr val="tx1"/>
                </a:solidFill>
              </a:rPr>
              <a:t>Чупров Л.А. МКОУ СОШ №3 с. Камень-Рыболов </a:t>
            </a:r>
            <a:r>
              <a:rPr lang="ru-RU" sz="1100" dirty="0" err="1">
                <a:solidFill>
                  <a:schemeClr val="tx1"/>
                </a:solidFill>
              </a:rPr>
              <a:t>Ханкайского</a:t>
            </a:r>
            <a:r>
              <a:rPr lang="ru-RU" sz="1100" dirty="0">
                <a:solidFill>
                  <a:schemeClr val="tx1"/>
                </a:solidFill>
              </a:rPr>
              <a:t> района Приморского края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20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5650" y="188913"/>
            <a:ext cx="4064000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5650" y="4213225"/>
            <a:ext cx="4046538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Прямоугольник 1"/>
          <p:cNvSpPr>
            <a:spLocks noChangeArrowheads="1"/>
          </p:cNvSpPr>
          <p:nvPr/>
        </p:nvSpPr>
        <p:spPr bwMode="auto">
          <a:xfrm>
            <a:off x="515938" y="1412875"/>
            <a:ext cx="40322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Городские богачи – купцы, владельцы городских земель и больших домов – управляли городом</a:t>
            </a:r>
          </a:p>
        </p:txBody>
      </p:sp>
      <p:pic>
        <p:nvPicPr>
          <p:cNvPr id="6" name="Rectangle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5713" y="414338"/>
            <a:ext cx="2170112" cy="354012"/>
          </a:xfrm>
          <a:prstGeom prst="rect">
            <a:avLst/>
          </a:prstGeom>
          <a:noFill/>
        </p:spPr>
      </p:pic>
      <p:sp>
        <p:nvSpPr>
          <p:cNvPr id="38917" name="Прямоугольник 2"/>
          <p:cNvSpPr>
            <a:spLocks noChangeArrowheads="1"/>
          </p:cNvSpPr>
          <p:nvPr/>
        </p:nvSpPr>
        <p:spPr bwMode="auto">
          <a:xfrm>
            <a:off x="515938" y="3500438"/>
            <a:ext cx="3887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Цеховые мастера и мелкие торговцы – владельцы мастерских и лавок</a:t>
            </a:r>
          </a:p>
        </p:txBody>
      </p:sp>
      <p:sp>
        <p:nvSpPr>
          <p:cNvPr id="38918" name="Прямоугольник 3"/>
          <p:cNvSpPr>
            <a:spLocks noChangeArrowheads="1"/>
          </p:cNvSpPr>
          <p:nvPr/>
        </p:nvSpPr>
        <p:spPr bwMode="auto">
          <a:xfrm>
            <a:off x="460375" y="5159375"/>
            <a:ext cx="39639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Городские бедняки – «вечные» подмастерья, нищие, чернорабочие</a:t>
            </a:r>
          </a:p>
        </p:txBody>
      </p:sp>
    </p:spTree>
  </p:cSld>
  <p:clrMapOvr>
    <a:masterClrMapping/>
  </p:clrMapOvr>
  <p:transition spd="slow" advTm="20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961" name="Прямая со стрелкой 3"/>
          <p:cNvCxnSpPr>
            <a:cxnSpLocks noChangeShapeType="1"/>
          </p:cNvCxnSpPr>
          <p:nvPr/>
        </p:nvCxnSpPr>
        <p:spPr bwMode="auto">
          <a:xfrm flipH="1">
            <a:off x="2473325" y="2016125"/>
            <a:ext cx="1588" cy="428625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triangle" w="med" len="med"/>
          </a:ln>
        </p:spPr>
      </p:cxnSp>
      <p:cxnSp>
        <p:nvCxnSpPr>
          <p:cNvPr id="40962" name="Прямая со стрелкой 4"/>
          <p:cNvCxnSpPr>
            <a:cxnSpLocks noChangeShapeType="1"/>
          </p:cNvCxnSpPr>
          <p:nvPr/>
        </p:nvCxnSpPr>
        <p:spPr bwMode="auto">
          <a:xfrm rot="5400000" flipH="1" flipV="1">
            <a:off x="2261394" y="1170782"/>
            <a:ext cx="428625" cy="1587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triangle" w="med" len="med"/>
          </a:ln>
        </p:spPr>
      </p:cxnSp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" y="152400"/>
            <a:ext cx="3711575" cy="615950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47875" y="1322388"/>
            <a:ext cx="1212850" cy="59213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114251" y="2429659"/>
            <a:ext cx="2883049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Городской совет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90925" y="3590925"/>
            <a:ext cx="1017588" cy="590550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2238" y="4718050"/>
            <a:ext cx="2144712" cy="1017588"/>
          </a:xfrm>
          <a:prstGeom prst="rect">
            <a:avLst/>
          </a:prstGeom>
          <a:noFill/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8475" y="3833813"/>
            <a:ext cx="1571625" cy="592137"/>
          </a:xfrm>
          <a:prstGeom prst="rect">
            <a:avLst/>
          </a:prstGeom>
          <a:noFill/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08238" y="4687888"/>
            <a:ext cx="2297112" cy="1017587"/>
          </a:xfrm>
          <a:prstGeom prst="rect">
            <a:avLst/>
          </a:prstGeom>
          <a:noFill/>
        </p:spPr>
      </p:pic>
      <p:cxnSp>
        <p:nvCxnSpPr>
          <p:cNvPr id="40970" name="Прямая со стрелкой 15"/>
          <p:cNvCxnSpPr>
            <a:cxnSpLocks noChangeShapeType="1"/>
            <a:stCxn id="11" idx="2"/>
            <a:endCxn id="0" idx="0"/>
          </p:cNvCxnSpPr>
          <p:nvPr/>
        </p:nvCxnSpPr>
        <p:spPr bwMode="auto">
          <a:xfrm flipH="1">
            <a:off x="927100" y="2955925"/>
            <a:ext cx="1627188" cy="409575"/>
          </a:xfrm>
          <a:prstGeom prst="straightConnector1">
            <a:avLst/>
          </a:prstGeom>
          <a:noFill/>
          <a:ln w="38100" algn="ctr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40971" name="Прямая со стрелкой 17"/>
          <p:cNvCxnSpPr>
            <a:cxnSpLocks noChangeShapeType="1"/>
            <a:stCxn id="11" idx="2"/>
            <a:endCxn id="0" idx="0"/>
          </p:cNvCxnSpPr>
          <p:nvPr/>
        </p:nvCxnSpPr>
        <p:spPr bwMode="auto">
          <a:xfrm>
            <a:off x="2554288" y="2955925"/>
            <a:ext cx="0" cy="877888"/>
          </a:xfrm>
          <a:prstGeom prst="straightConnector1">
            <a:avLst/>
          </a:prstGeom>
          <a:noFill/>
          <a:ln w="38100" algn="ctr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40972" name="Прямая со стрелкой 21"/>
          <p:cNvCxnSpPr>
            <a:cxnSpLocks noChangeShapeType="1"/>
            <a:stCxn id="11" idx="2"/>
            <a:endCxn id="0" idx="0"/>
          </p:cNvCxnSpPr>
          <p:nvPr/>
        </p:nvCxnSpPr>
        <p:spPr bwMode="auto">
          <a:xfrm>
            <a:off x="2554288" y="2955925"/>
            <a:ext cx="1546225" cy="635000"/>
          </a:xfrm>
          <a:prstGeom prst="straightConnector1">
            <a:avLst/>
          </a:prstGeom>
          <a:noFill/>
          <a:ln w="38100" algn="ctr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40973" name="Прямая со стрелкой 25"/>
          <p:cNvCxnSpPr>
            <a:cxnSpLocks noChangeShapeType="1"/>
            <a:stCxn id="11" idx="2"/>
            <a:endCxn id="0" idx="0"/>
          </p:cNvCxnSpPr>
          <p:nvPr/>
        </p:nvCxnSpPr>
        <p:spPr bwMode="auto">
          <a:xfrm flipH="1">
            <a:off x="1195388" y="2955925"/>
            <a:ext cx="1358900" cy="1762125"/>
          </a:xfrm>
          <a:prstGeom prst="straightConnector1">
            <a:avLst/>
          </a:prstGeom>
          <a:noFill/>
          <a:ln w="38100" algn="ctr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40974" name="Прямая со стрелкой 28"/>
          <p:cNvCxnSpPr>
            <a:cxnSpLocks noChangeShapeType="1"/>
            <a:stCxn id="11" idx="2"/>
            <a:endCxn id="0" idx="0"/>
          </p:cNvCxnSpPr>
          <p:nvPr/>
        </p:nvCxnSpPr>
        <p:spPr bwMode="auto">
          <a:xfrm>
            <a:off x="2554288" y="2955925"/>
            <a:ext cx="1003300" cy="1731963"/>
          </a:xfrm>
          <a:prstGeom prst="straightConnector1">
            <a:avLst/>
          </a:prstGeom>
          <a:noFill/>
          <a:ln w="38100" algn="ctr">
            <a:solidFill>
              <a:srgbClr val="002060"/>
            </a:solidFill>
            <a:round/>
            <a:headEnd/>
            <a:tailEnd type="triangle" w="med" len="med"/>
          </a:ln>
        </p:spPr>
      </p:cxnSp>
      <p:pic>
        <p:nvPicPr>
          <p:cNvPr id="33" name="Прямоугольник 32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050" y="3365500"/>
            <a:ext cx="1816100" cy="590550"/>
          </a:xfrm>
          <a:prstGeom prst="rect">
            <a:avLst/>
          </a:prstGeom>
          <a:noFill/>
        </p:spPr>
      </p:pic>
      <p:pic>
        <p:nvPicPr>
          <p:cNvPr id="4097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06938" y="188913"/>
            <a:ext cx="3733800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10113" y="3752850"/>
            <a:ext cx="3730625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644525" y="2879725"/>
            <a:ext cx="387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Font typeface="Monotype Sorts"/>
              <a:buChar char=" "/>
            </a:pPr>
            <a:endParaRPr lang="ru-RU" sz="1600" i="1">
              <a:solidFill>
                <a:srgbClr val="000000"/>
              </a:solidFill>
              <a:latin typeface="PromtImperial"/>
            </a:endParaRPr>
          </a:p>
        </p:txBody>
      </p:sp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663575" y="981075"/>
            <a:ext cx="7762875" cy="432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spcBef>
                <a:spcPct val="20000"/>
              </a:spcBef>
              <a:buFont typeface="Webdings" pitchFamily="18" charset="2"/>
              <a:buChar char="4"/>
            </a:pPr>
            <a:r>
              <a:rPr lang="ru-RU" sz="3200" b="1" i="1">
                <a:solidFill>
                  <a:srgbClr val="002060"/>
                </a:solidFill>
                <a:latin typeface="Times New Roman Cyr"/>
              </a:rPr>
              <a:t>Где и как образовывались средневековые города.</a:t>
            </a:r>
          </a:p>
          <a:p>
            <a:pPr marL="457200" indent="-457200" eaLnBrk="0" hangingPunct="0">
              <a:spcBef>
                <a:spcPct val="20000"/>
              </a:spcBef>
              <a:buFont typeface="Webdings" pitchFamily="18" charset="2"/>
              <a:buChar char="4"/>
            </a:pPr>
            <a:r>
              <a:rPr lang="ru-RU" sz="3200" b="1" i="1">
                <a:solidFill>
                  <a:srgbClr val="002060"/>
                </a:solidFill>
                <a:latin typeface="Times New Roman Cyr"/>
              </a:rPr>
              <a:t> Каким был внешний и внутренний облик средневекового города. </a:t>
            </a:r>
          </a:p>
          <a:p>
            <a:pPr marL="457200" indent="-457200" eaLnBrk="0" hangingPunct="0">
              <a:spcBef>
                <a:spcPct val="20000"/>
              </a:spcBef>
              <a:buFont typeface="Webdings" pitchFamily="18" charset="2"/>
              <a:buChar char="4"/>
            </a:pPr>
            <a:r>
              <a:rPr lang="ru-RU" sz="3200" b="1" i="1">
                <a:solidFill>
                  <a:srgbClr val="002060"/>
                </a:solidFill>
                <a:latin typeface="Times New Roman Cyr"/>
              </a:rPr>
              <a:t>Какую роль играл городской центр. </a:t>
            </a:r>
          </a:p>
          <a:p>
            <a:pPr marL="457200" indent="-457200" eaLnBrk="0" hangingPunct="0">
              <a:spcBef>
                <a:spcPct val="20000"/>
              </a:spcBef>
              <a:buFont typeface="Webdings" pitchFamily="18" charset="2"/>
              <a:buChar char="4"/>
            </a:pPr>
            <a:r>
              <a:rPr lang="ru-RU" sz="3200" b="1" i="1">
                <a:solidFill>
                  <a:srgbClr val="002060"/>
                </a:solidFill>
                <a:latin typeface="Times New Roman Cyr"/>
              </a:rPr>
              <a:t> Как выглядели городской Собор и Ратуша – центр независимости и свободы. </a:t>
            </a:r>
          </a:p>
        </p:txBody>
      </p:sp>
    </p:spTree>
  </p:cSld>
  <p:clrMapOvr>
    <a:masterClrMapping/>
  </p:clrMapOvr>
  <p:transition spd="slow" advTm="20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1268413"/>
            <a:ext cx="3887788" cy="373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47688" indent="-411163" algn="ctr">
              <a:spcBef>
                <a:spcPct val="20000"/>
              </a:spcBef>
              <a:buClr>
                <a:srgbClr val="F9F9F9"/>
              </a:buClr>
              <a:buSzPct val="65000"/>
              <a:defRPr/>
            </a:pPr>
            <a:r>
              <a:rPr lang="ru-RU" sz="3200" b="1" kern="0" dirty="0">
                <a:solidFill>
                  <a:prstClr val="black"/>
                </a:solidFill>
                <a:latin typeface="+mn-lt"/>
              </a:rPr>
              <a:t>§ 16 стр. 164-167, </a:t>
            </a:r>
          </a:p>
          <a:p>
            <a:pPr marL="547688" indent="-411163" algn="ctr">
              <a:spcBef>
                <a:spcPct val="20000"/>
              </a:spcBef>
              <a:buClr>
                <a:srgbClr val="F9F9F9"/>
              </a:buClr>
              <a:buSzPct val="65000"/>
              <a:defRPr/>
            </a:pPr>
            <a:r>
              <a:rPr lang="ru-RU" sz="3200" b="1" kern="0" dirty="0">
                <a:solidFill>
                  <a:prstClr val="black"/>
                </a:solidFill>
                <a:latin typeface="+mn-lt"/>
              </a:rPr>
              <a:t>§ 17. </a:t>
            </a:r>
          </a:p>
          <a:p>
            <a:pPr marL="547688" indent="-411163" algn="ctr">
              <a:spcBef>
                <a:spcPct val="20000"/>
              </a:spcBef>
              <a:buClr>
                <a:srgbClr val="F9F9F9"/>
              </a:buClr>
              <a:buSzPct val="65000"/>
              <a:defRPr/>
            </a:pPr>
            <a:r>
              <a:rPr lang="ru-RU" sz="3200" b="1" kern="0" dirty="0">
                <a:solidFill>
                  <a:prstClr val="black"/>
                </a:solidFill>
                <a:latin typeface="+mn-lt"/>
              </a:rPr>
              <a:t>Подготовить рассказ о путешествии в средневековый город.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96875"/>
            <a:ext cx="4206875" cy="61563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Прямоугольник 3"/>
          <p:cNvSpPr>
            <a:spLocks noChangeArrowheads="1"/>
          </p:cNvSpPr>
          <p:nvPr/>
        </p:nvSpPr>
        <p:spPr bwMode="auto">
          <a:xfrm>
            <a:off x="395288" y="333375"/>
            <a:ext cx="33131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http://www.rudnikov.com/article.php?ELEMENT_ID=19166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06" name="Прямоугольник 4"/>
          <p:cNvSpPr>
            <a:spLocks noChangeArrowheads="1"/>
          </p:cNvSpPr>
          <p:nvPr/>
        </p:nvSpPr>
        <p:spPr bwMode="auto">
          <a:xfrm>
            <a:off x="468313" y="981075"/>
            <a:ext cx="3365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http://www.liveinternet.ru/users/fox-cub77/post167952889/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07" name="Прямоугольник 5"/>
          <p:cNvSpPr>
            <a:spLocks noChangeArrowheads="1"/>
          </p:cNvSpPr>
          <p:nvPr/>
        </p:nvSpPr>
        <p:spPr bwMode="auto">
          <a:xfrm>
            <a:off x="468313" y="1628775"/>
            <a:ext cx="2933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http://www.liveinternet.ru/users/novaya_skazka/post116903042/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08" name="Прямоугольник 6"/>
          <p:cNvSpPr>
            <a:spLocks noChangeArrowheads="1"/>
          </p:cNvSpPr>
          <p:nvPr/>
        </p:nvSpPr>
        <p:spPr bwMode="auto">
          <a:xfrm>
            <a:off x="522288" y="2260600"/>
            <a:ext cx="38877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002060"/>
                </a:solidFill>
                <a:latin typeface="Times New Roman" pitchFamily="18" charset="0"/>
              </a:rPr>
              <a:t>http://historic.ru/books/item/f00/s00/z0000032/st021.shtml</a:t>
            </a:r>
            <a:endParaRPr lang="ru-RU" sz="120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7109" name="Прямоугольник 7"/>
          <p:cNvSpPr>
            <a:spLocks noChangeArrowheads="1"/>
          </p:cNvSpPr>
          <p:nvPr/>
        </p:nvSpPr>
        <p:spPr bwMode="auto">
          <a:xfrm>
            <a:off x="542925" y="2692400"/>
            <a:ext cx="20907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http://donturistik.ru/karkasson/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10" name="Прямоугольник 8"/>
          <p:cNvSpPr>
            <a:spLocks noChangeArrowheads="1"/>
          </p:cNvSpPr>
          <p:nvPr/>
        </p:nvSpPr>
        <p:spPr bwMode="auto">
          <a:xfrm>
            <a:off x="563563" y="3181350"/>
            <a:ext cx="37258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http://2krota.ru/pictures/99233-srednevekovye-katolicheskie-khramy.html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11" name="Прямоугольник 9"/>
          <p:cNvSpPr>
            <a:spLocks noChangeArrowheads="1"/>
          </p:cNvSpPr>
          <p:nvPr/>
        </p:nvSpPr>
        <p:spPr bwMode="auto">
          <a:xfrm>
            <a:off x="522288" y="3989388"/>
            <a:ext cx="3581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http://pragagid.ru/treti-nadvori-i-katedrala-sv-vita-5442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12" name="Прямоугольник 10"/>
          <p:cNvSpPr>
            <a:spLocks noChangeArrowheads="1"/>
          </p:cNvSpPr>
          <p:nvPr/>
        </p:nvSpPr>
        <p:spPr bwMode="auto">
          <a:xfrm>
            <a:off x="522288" y="4699000"/>
            <a:ext cx="329406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http://chehiya.com.ua/prague/sobor-svyatogo-vita/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13" name="Прямоугольник 11"/>
          <p:cNvSpPr>
            <a:spLocks noChangeArrowheads="1"/>
          </p:cNvSpPr>
          <p:nvPr/>
        </p:nvSpPr>
        <p:spPr bwMode="auto">
          <a:xfrm>
            <a:off x="550863" y="5291138"/>
            <a:ext cx="40751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http://www.evro-gid.ru/france/shartrskiy-sobor/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14" name="Прямоугольник 12"/>
          <p:cNvSpPr>
            <a:spLocks noChangeArrowheads="1"/>
          </p:cNvSpPr>
          <p:nvPr/>
        </p:nvSpPr>
        <p:spPr bwMode="auto">
          <a:xfrm>
            <a:off x="585788" y="5789613"/>
            <a:ext cx="40401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http://commons.wikimedia.org/wiki/File:Werdau_-_townhall_(aka).jpg?uselang=ru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47115" name="Прямоугольник 14"/>
          <p:cNvSpPr>
            <a:spLocks noChangeArrowheads="1"/>
          </p:cNvSpPr>
          <p:nvPr/>
        </p:nvSpPr>
        <p:spPr bwMode="auto">
          <a:xfrm>
            <a:off x="4716463" y="333375"/>
            <a:ext cx="30940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http://erudit-tour.ru/ekskursii-v-angliiskiy-dvor</a:t>
            </a:r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  <p:transition spd="slow" advTm="2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8001000" cy="960438"/>
          </a:xfrm>
        </p:spPr>
        <p:txBody>
          <a:bodyPr/>
          <a:lstStyle/>
          <a:p>
            <a:pPr eaLnBrk="1" hangingPunct="1"/>
            <a:r>
              <a:rPr lang="ru-RU" b="1" u="sng" smtClean="0">
                <a:solidFill>
                  <a:srgbClr val="00B0F0"/>
                </a:solidFill>
              </a:rPr>
              <a:t>Пути образования городов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353425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3600" smtClean="0">
                <a:solidFill>
                  <a:srgbClr val="002060"/>
                </a:solidFill>
                <a:latin typeface="Times New Roman Cyr"/>
              </a:rPr>
              <a:t>На руинах старинных античных крепостей – Южная Европа;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3600" smtClean="0">
                <a:solidFill>
                  <a:srgbClr val="002060"/>
                </a:solidFill>
                <a:latin typeface="Times New Roman Cyr"/>
              </a:rPr>
              <a:t> Из торгово-ремесленных поселений под защитой монастыря или по берегам рек – вдоль Рейна, Мааса, Шельды, Дуная;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3600" smtClean="0">
                <a:solidFill>
                  <a:srgbClr val="002060"/>
                </a:solidFill>
                <a:latin typeface="Times New Roman Cyr"/>
              </a:rPr>
              <a:t>Основаны феодальными владетелями – за Рейном и Дунаем.</a:t>
            </a:r>
          </a:p>
        </p:txBody>
      </p:sp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92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22238"/>
            <a:ext cx="3960813" cy="1219200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rgbClr val="00B0F0"/>
                </a:solidFill>
              </a:rPr>
              <a:t>Внешний облик средневекового города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484313"/>
            <a:ext cx="3744913" cy="4760912"/>
          </a:xfrm>
        </p:spPr>
        <p:txBody>
          <a:bodyPr anchor="ctr"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400" b="1" smtClean="0">
                <a:solidFill>
                  <a:srgbClr val="002060"/>
                </a:solidFill>
                <a:latin typeface="Times New Roman Cyr"/>
              </a:rPr>
              <a:t> Городская граница – сложная система укреплений и стен.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400" b="1" smtClean="0">
                <a:solidFill>
                  <a:srgbClr val="002060"/>
                </a:solidFill>
                <a:latin typeface="Times New Roman Cyr"/>
              </a:rPr>
              <a:t> Стены – символ независимости города.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400" b="1" smtClean="0">
                <a:solidFill>
                  <a:srgbClr val="002060"/>
                </a:solidFill>
                <a:latin typeface="Times New Roman Cyr"/>
              </a:rPr>
              <a:t> Поселения вокруг стен обносились новыми стенами, и так до четырёх раз.</a:t>
            </a:r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8050" y="182563"/>
            <a:ext cx="3852863" cy="2889250"/>
          </a:xfrm>
          <a:prstGeom prst="rect">
            <a:avLst/>
          </a:prstGeom>
          <a:noFill/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8050" y="3352800"/>
            <a:ext cx="3749675" cy="3200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3959225" cy="1066800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rgbClr val="00B0F0"/>
                </a:solidFill>
              </a:rPr>
              <a:t>Внутренний облик города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96975"/>
            <a:ext cx="4518025" cy="5105400"/>
          </a:xfrm>
        </p:spPr>
        <p:txBody>
          <a:bodyPr anchor="ctr"/>
          <a:lstStyle/>
          <a:p>
            <a:pPr algn="ctr"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rgbClr val="002060"/>
                </a:solidFill>
                <a:latin typeface="Times New Roman Cyr"/>
              </a:rPr>
              <a:t>Городской дом укреплен. Высота построек – до 12 м. Мало окон. Мало каменных зданий. Нет планировки застройки. Ширина улиц – 1 – 7 м. Постройки регламентируются с </a:t>
            </a:r>
            <a:r>
              <a:rPr lang="en-US" sz="2400" b="1" smtClean="0">
                <a:solidFill>
                  <a:srgbClr val="002060"/>
                </a:solidFill>
                <a:latin typeface="Times New Roman Cyr"/>
              </a:rPr>
              <a:t>XIII</a:t>
            </a:r>
            <a:r>
              <a:rPr lang="ru-RU" sz="2400" b="1" smtClean="0">
                <a:solidFill>
                  <a:srgbClr val="002060"/>
                </a:solidFill>
                <a:latin typeface="Times New Roman Cyr"/>
              </a:rPr>
              <a:t> в.</a:t>
            </a:r>
          </a:p>
          <a:p>
            <a:pPr algn="ctr"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rgbClr val="002060"/>
                </a:solidFill>
                <a:latin typeface="Times New Roman Cyr"/>
              </a:rPr>
              <a:t>С </a:t>
            </a:r>
            <a:r>
              <a:rPr lang="en-US" sz="2400" b="1" smtClean="0">
                <a:solidFill>
                  <a:srgbClr val="002060"/>
                </a:solidFill>
                <a:latin typeface="Times New Roman Cyr"/>
              </a:rPr>
              <a:t>XIV</a:t>
            </a:r>
            <a:r>
              <a:rPr lang="ru-RU" sz="2400" b="1" smtClean="0">
                <a:solidFill>
                  <a:srgbClr val="002060"/>
                </a:solidFill>
                <a:latin typeface="Times New Roman Cyr"/>
              </a:rPr>
              <a:t> в. предписывается строить дома из камня. Тогда же возникает служба мусорных повозок. 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3789363"/>
            <a:ext cx="38877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7575" y="476250"/>
            <a:ext cx="37798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12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188913"/>
            <a:ext cx="3814762" cy="747712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rgbClr val="00B0F0"/>
                </a:solidFill>
              </a:rPr>
              <a:t>Городской центр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773238"/>
            <a:ext cx="4114800" cy="43434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3000" smtClean="0">
                <a:solidFill>
                  <a:srgbClr val="002060"/>
                </a:solidFill>
                <a:latin typeface="Times New Roman Cyr"/>
              </a:rPr>
              <a:t> Центр городской жизни – собор.  Место торговли и  встреч, место театрализованных действ.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000" smtClean="0">
                <a:solidFill>
                  <a:srgbClr val="002060"/>
                </a:solidFill>
                <a:latin typeface="Times New Roman Cyr"/>
              </a:rPr>
              <a:t> Колокол отбивает время и возвещает о бедствиях. 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3000" smtClean="0">
              <a:solidFill>
                <a:srgbClr val="002060"/>
              </a:solidFill>
              <a:latin typeface="Times New Roman Cyr"/>
            </a:endParaRP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5650" y="182563"/>
            <a:ext cx="4041775" cy="3036887"/>
          </a:xfrm>
          <a:prstGeom prst="rect">
            <a:avLst/>
          </a:prstGeom>
          <a:noFill/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5650" y="3621088"/>
            <a:ext cx="4041775" cy="300513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84213" y="2205038"/>
            <a:ext cx="365918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Buildings"/>
              <a:buChar char="\"/>
            </a:pPr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 Величие и мощь.</a:t>
            </a:r>
          </a:p>
          <a:p>
            <a:pPr eaLnBrk="0" hangingPunct="0">
              <a:spcBef>
                <a:spcPct val="50000"/>
              </a:spcBef>
              <a:buFont typeface="Buildings"/>
              <a:buChar char="\"/>
            </a:pPr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 Близость к Богу.</a:t>
            </a:r>
          </a:p>
          <a:p>
            <a:pPr eaLnBrk="0" hangingPunct="0">
              <a:spcBef>
                <a:spcPct val="50000"/>
              </a:spcBef>
              <a:buFont typeface="Buildings"/>
              <a:buChar char="\"/>
            </a:pPr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 Центр средневековой культуры. </a:t>
            </a:r>
          </a:p>
          <a:p>
            <a:pPr eaLnBrk="0" hangingPunct="0">
              <a:spcBef>
                <a:spcPct val="50000"/>
              </a:spcBef>
              <a:buFont typeface="Buildings"/>
              <a:buChar char="\"/>
            </a:pPr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 Центр жизни. </a:t>
            </a:r>
          </a:p>
          <a:p>
            <a:pPr eaLnBrk="0" hangingPunct="0">
              <a:spcBef>
                <a:spcPct val="50000"/>
              </a:spcBef>
              <a:buFont typeface="Monotype Sorts"/>
              <a:buChar char="k"/>
            </a:pPr>
            <a:endParaRPr lang="ru-RU" sz="2800" b="1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" y="-49213"/>
            <a:ext cx="4108450" cy="1609726"/>
          </a:xfrm>
          <a:prstGeom prst="rect">
            <a:avLst/>
          </a:prstGeom>
          <a:noFill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3968750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WordArt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638" y="182563"/>
            <a:ext cx="4048125" cy="682625"/>
          </a:xfrm>
          <a:prstGeom prst="rect">
            <a:avLst/>
          </a:prstGeom>
          <a:noFill/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62000" y="1484313"/>
            <a:ext cx="3581400" cy="518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3600" b="1">
                <a:solidFill>
                  <a:srgbClr val="002060"/>
                </a:solidFill>
                <a:latin typeface="Times New Roman" pitchFamily="18" charset="0"/>
              </a:rPr>
              <a:t>Как видно, впечатление от того, что внутри, мало отличалось от того, что снаружи – </a:t>
            </a:r>
          </a:p>
          <a:p>
            <a:pPr algn="ctr" eaLnBrk="0" hangingPunct="0">
              <a:spcBef>
                <a:spcPct val="20000"/>
              </a:spcBef>
            </a:pP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</a:rPr>
              <a:t>МАЛ  И СЛАБ ЧЕЛОВЕК</a:t>
            </a:r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32325" y="390525"/>
            <a:ext cx="3835400" cy="62912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твор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Хлыст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Rectangle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963613" y="182563"/>
            <a:ext cx="2674937" cy="688975"/>
          </a:xfrm>
        </p:spPr>
      </p:pic>
      <p:sp>
        <p:nvSpPr>
          <p:cNvPr id="348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4102100" cy="5400675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800" smtClean="0">
                <a:solidFill>
                  <a:srgbClr val="002060"/>
                </a:solidFill>
                <a:latin typeface="Times New Roman Cyr"/>
              </a:rPr>
              <a:t> </a:t>
            </a:r>
            <a:r>
              <a:rPr lang="ru-RU" smtClean="0">
                <a:solidFill>
                  <a:srgbClr val="002060"/>
                </a:solidFill>
                <a:latin typeface="Times New Roman Cyr"/>
              </a:rPr>
              <a:t>Символ независимости и гордость города.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mtClean="0">
                <a:solidFill>
                  <a:srgbClr val="002060"/>
                </a:solidFill>
                <a:latin typeface="Times New Roman Cyr"/>
              </a:rPr>
              <a:t> Здесь проходили заседания Совета и принимали коронованных особ.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mtClean="0">
                <a:solidFill>
                  <a:srgbClr val="002060"/>
                </a:solidFill>
                <a:latin typeface="Times New Roman Cyr"/>
              </a:rPr>
              <a:t>Ратуша включала башню – бефруа.</a:t>
            </a:r>
            <a:r>
              <a:rPr lang="ru-RU" sz="2800" smtClean="0">
                <a:solidFill>
                  <a:srgbClr val="002060"/>
                </a:solidFill>
                <a:latin typeface="Times New Roman Cyr"/>
              </a:rPr>
              <a:t> </a:t>
            </a: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1700" y="-6350"/>
            <a:ext cx="3944938" cy="4164013"/>
          </a:xfrm>
          <a:prstGeom prst="rect">
            <a:avLst/>
          </a:prstGeom>
          <a:noFill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1700" y="4211638"/>
            <a:ext cx="3816350" cy="26527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813" y="3860800"/>
            <a:ext cx="3911600" cy="2636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8675" y="579438"/>
            <a:ext cx="4041775" cy="5394325"/>
          </a:xfrm>
          <a:prstGeom prst="rect">
            <a:avLst/>
          </a:prstGeom>
          <a:noFill/>
        </p:spPr>
      </p:pic>
      <p:sp>
        <p:nvSpPr>
          <p:cNvPr id="36867" name="Прямоугольник 4"/>
          <p:cNvSpPr>
            <a:spLocks noChangeArrowheads="1"/>
          </p:cNvSpPr>
          <p:nvPr/>
        </p:nvSpPr>
        <p:spPr bwMode="auto">
          <a:xfrm>
            <a:off x="531813" y="115888"/>
            <a:ext cx="3960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Города в средние века не имели какого-либо искусственного освещения. Богатый человек, если ему ночью приходилось проходить по улицам города, обычно шел в сопровождении слуг с факелами.</a:t>
            </a:r>
          </a:p>
        </p:txBody>
      </p:sp>
    </p:spTree>
  </p:cSld>
  <p:clrMapOvr>
    <a:masterClrMapping/>
  </p:clrMapOvr>
  <p:transition spd="slow" advTm="20000">
    <p:fade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335</Words>
  <Application>Microsoft Office PowerPoint</Application>
  <PresentationFormat>Экран (4:3)</PresentationFormat>
  <Paragraphs>70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18</vt:i4>
      </vt:variant>
      <vt:variant>
        <vt:lpstr>Заголовки слайдов</vt:lpstr>
      </vt:variant>
      <vt:variant>
        <vt:i4>14</vt:i4>
      </vt:variant>
    </vt:vector>
  </HeadingPairs>
  <TitlesOfParts>
    <vt:vector size="41" baseType="lpstr">
      <vt:lpstr>Times New Roman</vt:lpstr>
      <vt:lpstr>Arial</vt:lpstr>
      <vt:lpstr>Calibri</vt:lpstr>
      <vt:lpstr>PromtImperial</vt:lpstr>
      <vt:lpstr>Times New Roman Cyr</vt:lpstr>
      <vt:lpstr>Wingdings</vt:lpstr>
      <vt:lpstr>Buildings</vt:lpstr>
      <vt:lpstr>Monotype Sorts</vt:lpstr>
      <vt:lpstr>Webdings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Средневековый город</vt:lpstr>
      <vt:lpstr>Пути образования городов</vt:lpstr>
      <vt:lpstr>Внешний облик средневекового города</vt:lpstr>
      <vt:lpstr>Внутренний облик города</vt:lpstr>
      <vt:lpstr>Городской центр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Средневековый город</dc:title>
  <dc:creator>user</dc:creator>
  <cp:lastModifiedBy>Мама</cp:lastModifiedBy>
  <cp:revision>17</cp:revision>
  <dcterms:created xsi:type="dcterms:W3CDTF">2012-10-07T05:58:11Z</dcterms:created>
  <dcterms:modified xsi:type="dcterms:W3CDTF">2012-10-07T08:51:18Z</dcterms:modified>
</cp:coreProperties>
</file>