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media/audio1" ContentType="audio/mpeg"/>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10080625" cy="7559675"/>
  <p:notesSz cx="7559675" cy="10691813"/>
  <p:defaultTextStyle>
    <a:defPPr>
      <a:defRPr lang="en-GB"/>
    </a:defPPr>
    <a:lvl1pPr algn="l" defTabSz="449263" rtl="0" fontAlgn="base" hangingPunct="0">
      <a:spcBef>
        <a:spcPct val="0"/>
      </a:spcBef>
      <a:spcAft>
        <a:spcPct val="0"/>
      </a:spcAft>
      <a:buClr>
        <a:srgbClr val="000000"/>
      </a:buClr>
      <a:buSzPct val="45000"/>
      <a:buFont typeface="Wingdings" charset="2"/>
      <a:defRPr kern="1200">
        <a:solidFill>
          <a:schemeClr val="bg1"/>
        </a:solidFill>
        <a:latin typeface="Arial" charset="0"/>
        <a:ea typeface="+mn-ea"/>
        <a:cs typeface="Lucida Sans Unicode" pitchFamily="32" charset="0"/>
      </a:defRPr>
    </a:lvl1pPr>
    <a:lvl2pPr marL="415925" indent="-206375" algn="l" defTabSz="449263" rtl="0" fontAlgn="base" hangingPunct="0">
      <a:spcBef>
        <a:spcPct val="0"/>
      </a:spcBef>
      <a:spcAft>
        <a:spcPct val="0"/>
      </a:spcAft>
      <a:buClr>
        <a:srgbClr val="000000"/>
      </a:buClr>
      <a:buSzPct val="45000"/>
      <a:buFont typeface="Wingdings" charset="2"/>
      <a:defRPr kern="1200">
        <a:solidFill>
          <a:schemeClr val="bg1"/>
        </a:solidFill>
        <a:latin typeface="Arial" charset="0"/>
        <a:ea typeface="+mn-ea"/>
        <a:cs typeface="Lucida Sans Unicode" pitchFamily="32" charset="0"/>
      </a:defRPr>
    </a:lvl2pPr>
    <a:lvl3pPr marL="631825" indent="-201613" algn="l" defTabSz="449263" rtl="0" fontAlgn="base" hangingPunct="0">
      <a:spcBef>
        <a:spcPct val="0"/>
      </a:spcBef>
      <a:spcAft>
        <a:spcPct val="0"/>
      </a:spcAft>
      <a:buClr>
        <a:srgbClr val="000000"/>
      </a:buClr>
      <a:buSzPct val="45000"/>
      <a:buFont typeface="Wingdings" charset="2"/>
      <a:defRPr kern="1200">
        <a:solidFill>
          <a:schemeClr val="bg1"/>
        </a:solidFill>
        <a:latin typeface="Arial" charset="0"/>
        <a:ea typeface="+mn-ea"/>
        <a:cs typeface="Lucida Sans Unicode" pitchFamily="32" charset="0"/>
      </a:defRPr>
    </a:lvl3pPr>
    <a:lvl4pPr marL="847725" indent="-212725" algn="l" defTabSz="449263" rtl="0" fontAlgn="base" hangingPunct="0">
      <a:spcBef>
        <a:spcPct val="0"/>
      </a:spcBef>
      <a:spcAft>
        <a:spcPct val="0"/>
      </a:spcAft>
      <a:buClr>
        <a:srgbClr val="000000"/>
      </a:buClr>
      <a:buSzPct val="45000"/>
      <a:buFont typeface="Wingdings" charset="2"/>
      <a:defRPr kern="1200">
        <a:solidFill>
          <a:schemeClr val="bg1"/>
        </a:solidFill>
        <a:latin typeface="Arial" charset="0"/>
        <a:ea typeface="+mn-ea"/>
        <a:cs typeface="Lucida Sans Unicode" pitchFamily="32" charset="0"/>
      </a:defRPr>
    </a:lvl4pPr>
    <a:lvl5pPr marL="1063625" indent="-203200" algn="l" defTabSz="449263" rtl="0" fontAlgn="base" hangingPunct="0">
      <a:spcBef>
        <a:spcPct val="0"/>
      </a:spcBef>
      <a:spcAft>
        <a:spcPct val="0"/>
      </a:spcAft>
      <a:buClr>
        <a:srgbClr val="000000"/>
      </a:buClr>
      <a:buSzPct val="45000"/>
      <a:buFont typeface="Wingdings" charset="2"/>
      <a:defRPr kern="1200">
        <a:solidFill>
          <a:schemeClr val="bg1"/>
        </a:solidFill>
        <a:latin typeface="Arial" charset="0"/>
        <a:ea typeface="+mn-ea"/>
        <a:cs typeface="Lucida Sans Unicode" pitchFamily="32" charset="0"/>
      </a:defRPr>
    </a:lvl5pPr>
    <a:lvl6pPr marL="2286000" algn="l" defTabSz="914400" rtl="0" eaLnBrk="1" latinLnBrk="0" hangingPunct="1">
      <a:defRPr kern="1200">
        <a:solidFill>
          <a:schemeClr val="bg1"/>
        </a:solidFill>
        <a:latin typeface="Arial" charset="0"/>
        <a:ea typeface="+mn-ea"/>
        <a:cs typeface="Lucida Sans Unicode" pitchFamily="32" charset="0"/>
      </a:defRPr>
    </a:lvl6pPr>
    <a:lvl7pPr marL="2743200" algn="l" defTabSz="914400" rtl="0" eaLnBrk="1" latinLnBrk="0" hangingPunct="1">
      <a:defRPr kern="1200">
        <a:solidFill>
          <a:schemeClr val="bg1"/>
        </a:solidFill>
        <a:latin typeface="Arial" charset="0"/>
        <a:ea typeface="+mn-ea"/>
        <a:cs typeface="Lucida Sans Unicode" pitchFamily="32" charset="0"/>
      </a:defRPr>
    </a:lvl7pPr>
    <a:lvl8pPr marL="3200400" algn="l" defTabSz="914400" rtl="0" eaLnBrk="1" latinLnBrk="0" hangingPunct="1">
      <a:defRPr kern="1200">
        <a:solidFill>
          <a:schemeClr val="bg1"/>
        </a:solidFill>
        <a:latin typeface="Arial" charset="0"/>
        <a:ea typeface="+mn-ea"/>
        <a:cs typeface="Lucida Sans Unicode" pitchFamily="32" charset="0"/>
      </a:defRPr>
    </a:lvl8pPr>
    <a:lvl9pPr marL="3657600" algn="l" defTabSz="914400" rtl="0" eaLnBrk="1" latinLnBrk="0" hangingPunct="1">
      <a:defRPr kern="1200">
        <a:solidFill>
          <a:schemeClr val="bg1"/>
        </a:solidFill>
        <a:latin typeface="Arial" charset="0"/>
        <a:ea typeface="+mn-ea"/>
        <a:cs typeface="Lucida Sans Unicode" pitchFamily="32"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1" d="100"/>
          <a:sy n="91" d="100"/>
        </p:scale>
        <p:origin x="-21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5" name="AutoShape 1"/>
          <p:cNvSpPr>
            <a:spLocks noChangeArrowheads="1"/>
          </p:cNvSpPr>
          <p:nvPr/>
        </p:nvSpPr>
        <p:spPr bwMode="auto">
          <a:xfrm>
            <a:off x="0" y="0"/>
            <a:ext cx="7559675" cy="10691813"/>
          </a:xfrm>
          <a:prstGeom prst="roundRect">
            <a:avLst>
              <a:gd name="adj" fmla="val 19"/>
            </a:avLst>
          </a:prstGeom>
          <a:solidFill>
            <a:srgbClr val="FFFFFF"/>
          </a:solidFill>
          <a:ln w="9360">
            <a:noFill/>
            <a:miter lim="800000"/>
            <a:headEnd/>
            <a:tailEnd/>
          </a:ln>
          <a:effectLst/>
        </p:spPr>
        <p:txBody>
          <a:bodyPr wrap="none" anchor="ctr"/>
          <a:lstStyle/>
          <a:p>
            <a:endParaRPr lang="ru-RU"/>
          </a:p>
        </p:txBody>
      </p:sp>
      <p:sp>
        <p:nvSpPr>
          <p:cNvPr id="6146" name="AutoShape 2"/>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47" name="AutoShape 3"/>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48" name="AutoShape 4"/>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49" name="AutoShape 5"/>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0" name="AutoShape 6"/>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1" name="AutoShape 7"/>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2" name="AutoShape 8"/>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3" name="AutoShape 9"/>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4" name="AutoShape 10"/>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5" name="Rectangle 11"/>
          <p:cNvSpPr>
            <a:spLocks noGrp="1" noChangeArrowheads="1"/>
          </p:cNvSpPr>
          <p:nvPr>
            <p:ph type="sldImg"/>
          </p:nvPr>
        </p:nvSpPr>
        <p:spPr bwMode="auto">
          <a:xfrm>
            <a:off x="1055688" y="1092200"/>
            <a:ext cx="5221287" cy="3916363"/>
          </a:xfrm>
          <a:prstGeom prst="rect">
            <a:avLst/>
          </a:prstGeom>
          <a:noFill/>
          <a:ln w="9525">
            <a:noFill/>
            <a:round/>
            <a:headEnd/>
            <a:tailEnd/>
          </a:ln>
          <a:effectLst/>
        </p:spPr>
      </p:sp>
      <p:sp>
        <p:nvSpPr>
          <p:cNvPr id="6156" name="Rectangle 12"/>
          <p:cNvSpPr>
            <a:spLocks noGrp="1" noChangeArrowheads="1"/>
          </p:cNvSpPr>
          <p:nvPr>
            <p:ph type="body"/>
          </p:nvPr>
        </p:nvSpPr>
        <p:spPr bwMode="auto">
          <a:xfrm>
            <a:off x="1136650" y="5408613"/>
            <a:ext cx="5062538" cy="43497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ru-RU" smtClean="0"/>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1274763" y="1092200"/>
            <a:ext cx="4800600"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25602"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7" name="Text Box 1"/>
          <p:cNvSpPr txBox="1">
            <a:spLocks noChangeArrowheads="1"/>
          </p:cNvSpPr>
          <p:nvPr/>
        </p:nvSpPr>
        <p:spPr bwMode="auto">
          <a:xfrm>
            <a:off x="1055688" y="1092200"/>
            <a:ext cx="5226050" cy="39211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4818"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1"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5842"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5"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6866"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9"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7890"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3"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8914"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7"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9938"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1"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40962"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5"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41986"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09"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43010"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5" name="Text Box 1"/>
          <p:cNvSpPr txBox="1">
            <a:spLocks noChangeArrowheads="1"/>
          </p:cNvSpPr>
          <p:nvPr/>
        </p:nvSpPr>
        <p:spPr bwMode="auto">
          <a:xfrm>
            <a:off x="1274763" y="1092200"/>
            <a:ext cx="4800600"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26626"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49"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27650"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3"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28674"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7" name="Text Box 1"/>
          <p:cNvSpPr txBox="1">
            <a:spLocks noChangeArrowheads="1"/>
          </p:cNvSpPr>
          <p:nvPr/>
        </p:nvSpPr>
        <p:spPr bwMode="auto">
          <a:xfrm>
            <a:off x="1544638" y="1069975"/>
            <a:ext cx="4470400" cy="3663950"/>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29698"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1"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0722"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5" name="Text Box 1"/>
          <p:cNvSpPr txBox="1">
            <a:spLocks noChangeArrowheads="1"/>
          </p:cNvSpPr>
          <p:nvPr/>
        </p:nvSpPr>
        <p:spPr bwMode="auto">
          <a:xfrm>
            <a:off x="1544638" y="1069975"/>
            <a:ext cx="4470400" cy="3663950"/>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1746"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69"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2770"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3"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3794" name="Rectangle 2"/>
          <p:cNvSpPr txBox="1">
            <a:spLocks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5025" y="587375"/>
            <a:ext cx="2146300" cy="62579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41363" y="587375"/>
            <a:ext cx="6291262" cy="62579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741363" y="1597025"/>
            <a:ext cx="4217987" cy="5094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11750" y="1597025"/>
            <a:ext cx="4219575" cy="5094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5025" y="153988"/>
            <a:ext cx="2146300" cy="65373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41363" y="153988"/>
            <a:ext cx="6291262" cy="65373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741363" y="1597025"/>
            <a:ext cx="4217987" cy="5094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11750" y="1597025"/>
            <a:ext cx="4219575" cy="5094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5025" y="153988"/>
            <a:ext cx="2146300" cy="65373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41363" y="153988"/>
            <a:ext cx="6291262" cy="65373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04825" y="1768475"/>
            <a:ext cx="4451350" cy="4976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08575" y="1768475"/>
            <a:ext cx="4452938" cy="4976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741363" y="2101850"/>
            <a:ext cx="4217987"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11750" y="2101850"/>
            <a:ext cx="4219575"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297738" y="261938"/>
            <a:ext cx="2263775" cy="64833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04825" y="261938"/>
            <a:ext cx="6640513" cy="64833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04825" y="1768475"/>
            <a:ext cx="4452938" cy="497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10163" y="1768475"/>
            <a:ext cx="4452937" cy="497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299325" y="261938"/>
            <a:ext cx="2263775" cy="6484937"/>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04825" y="261938"/>
            <a:ext cx="6642100" cy="64849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5.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6.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5.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6" Type="http://schemas.openxmlformats.org/officeDocument/2006/relationships/image" Target="../media/image6.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5.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6" Type="http://schemas.openxmlformats.org/officeDocument/2006/relationships/image" Target="../media/image6.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5.pn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741363" y="587375"/>
            <a:ext cx="8589962" cy="133985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1026" name="Rectangle 2"/>
          <p:cNvSpPr>
            <a:spLocks noGrp="1" noChangeArrowheads="1"/>
          </p:cNvSpPr>
          <p:nvPr>
            <p:ph type="body" idx="1"/>
          </p:nvPr>
        </p:nvSpPr>
        <p:spPr bwMode="auto">
          <a:xfrm>
            <a:off x="741363" y="2101850"/>
            <a:ext cx="8589962" cy="47434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mj-lt"/>
          <a:ea typeface="+mj-ea"/>
          <a:cs typeface="+mj-cs"/>
        </a:defRPr>
      </a:lvl1pPr>
      <a:lvl2pPr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2pPr>
      <a:lvl3pPr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3pPr>
      <a:lvl4pPr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4pPr>
      <a:lvl5pPr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5pPr>
      <a:lvl6pPr marL="457200"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6pPr>
      <a:lvl7pPr marL="914400"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7pPr>
      <a:lvl8pPr marL="1371600"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8pPr>
      <a:lvl9pPr marL="1828800"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9pPr>
    </p:titleStyle>
    <p:bodyStyle>
      <a:lvl1pPr marL="414338" indent="-309563" algn="l" defTabSz="449263" rtl="0" fontAlgn="base" hangingPunct="0">
        <a:spcBef>
          <a:spcPct val="0"/>
        </a:spcBef>
        <a:spcAft>
          <a:spcPts val="1425"/>
        </a:spcAft>
        <a:buClr>
          <a:srgbClr val="000000"/>
        </a:buClr>
        <a:buSzPct val="36000"/>
        <a:buFont typeface="StarSymbol" charset="0"/>
        <a:buBlip>
          <a:blip r:embed="rId14"/>
        </a:buBlip>
        <a:defRPr sz="3200">
          <a:solidFill>
            <a:srgbClr val="CCCCFF"/>
          </a:solidFill>
          <a:effectLst>
            <a:outerShdw blurRad="38100" dist="38100" dir="2700000" algn="tl">
              <a:srgbClr val="C0C0C0"/>
            </a:outerShdw>
          </a:effectLst>
          <a:latin typeface="+mn-lt"/>
          <a:ea typeface="+mn-ea"/>
          <a:cs typeface="+mn-cs"/>
        </a:defRPr>
      </a:lvl1pPr>
      <a:lvl2pPr marL="847725" indent="-282575" algn="l" defTabSz="449263" rtl="0" fontAlgn="base" hangingPunct="0">
        <a:spcBef>
          <a:spcPct val="0"/>
        </a:spcBef>
        <a:spcAft>
          <a:spcPts val="1138"/>
        </a:spcAft>
        <a:buClr>
          <a:srgbClr val="000000"/>
        </a:buClr>
        <a:buSzPct val="224000"/>
        <a:buFont typeface="StarSymbol" charset="0"/>
        <a:buBlip>
          <a:blip r:embed="rId14"/>
        </a:buBlip>
        <a:defRPr sz="2800">
          <a:solidFill>
            <a:srgbClr val="CCCCFF"/>
          </a:solidFill>
          <a:effectLst>
            <a:outerShdw blurRad="38100" dist="38100" dir="2700000" algn="tl">
              <a:srgbClr val="C0C0C0"/>
            </a:outerShdw>
          </a:effectLst>
          <a:latin typeface="+mn-lt"/>
          <a:cs typeface="+mn-cs"/>
        </a:defRPr>
      </a:lvl2pPr>
      <a:lvl3pPr marL="1279525" indent="-212725" algn="l" defTabSz="449263" rtl="0" fontAlgn="base" hangingPunct="0">
        <a:spcBef>
          <a:spcPct val="0"/>
        </a:spcBef>
        <a:spcAft>
          <a:spcPts val="850"/>
        </a:spcAft>
        <a:buClr>
          <a:srgbClr val="000000"/>
        </a:buClr>
        <a:buSzPct val="48000"/>
        <a:buFont typeface="StarSymbol" charset="0"/>
        <a:buBlip>
          <a:blip r:embed="rId14"/>
        </a:buBlip>
        <a:defRPr sz="2400">
          <a:solidFill>
            <a:srgbClr val="CCCCFF"/>
          </a:solidFill>
          <a:effectLst>
            <a:outerShdw blurRad="38100" dist="38100" dir="2700000" algn="tl">
              <a:srgbClr val="C0C0C0"/>
            </a:outerShdw>
          </a:effectLst>
          <a:latin typeface="+mn-lt"/>
          <a:cs typeface="+mn-cs"/>
        </a:defRPr>
      </a:lvl3pPr>
      <a:lvl4pPr marL="1711325" indent="-200025" algn="l" defTabSz="449263" rtl="0" fontAlgn="base" hangingPunct="0">
        <a:spcBef>
          <a:spcPct val="0"/>
        </a:spcBef>
        <a:spcAft>
          <a:spcPts val="575"/>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4pPr>
      <a:lvl5pPr marL="2139950" indent="-204788" algn="l" defTabSz="449263" rtl="0" fontAlgn="base" hangingPunct="0">
        <a:spcBef>
          <a:spcPct val="0"/>
        </a:spcBef>
        <a:spcAft>
          <a:spcPts val="288"/>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5pPr>
      <a:lvl6pPr marL="2597150" indent="-204788" algn="l" defTabSz="449263" rtl="0" fontAlgn="base" hangingPunct="0">
        <a:spcBef>
          <a:spcPct val="0"/>
        </a:spcBef>
        <a:spcAft>
          <a:spcPts val="288"/>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6pPr>
      <a:lvl7pPr marL="3054350" indent="-204788" algn="l" defTabSz="449263" rtl="0" fontAlgn="base" hangingPunct="0">
        <a:spcBef>
          <a:spcPct val="0"/>
        </a:spcBef>
        <a:spcAft>
          <a:spcPts val="288"/>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7pPr>
      <a:lvl8pPr marL="3511550" indent="-204788" algn="l" defTabSz="449263" rtl="0" fontAlgn="base" hangingPunct="0">
        <a:spcBef>
          <a:spcPct val="0"/>
        </a:spcBef>
        <a:spcAft>
          <a:spcPts val="288"/>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8pPr>
      <a:lvl9pPr marL="3968750" indent="-204788" algn="l" defTabSz="449263" rtl="0" fontAlgn="base" hangingPunct="0">
        <a:spcBef>
          <a:spcPct val="0"/>
        </a:spcBef>
        <a:spcAft>
          <a:spcPts val="288"/>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1289050"/>
            <a:ext cx="10080625" cy="1154113"/>
          </a:xfrm>
          <a:prstGeom prst="roundRect">
            <a:avLst>
              <a:gd name="adj" fmla="val 134"/>
            </a:avLst>
          </a:prstGeom>
          <a:gradFill rotWithShape="0">
            <a:gsLst>
              <a:gs pos="0">
                <a:srgbClr val="FFFFFF"/>
              </a:gs>
              <a:gs pos="100000">
                <a:srgbClr val="99CCFF"/>
              </a:gs>
            </a:gsLst>
            <a:lin ang="16200000" scaled="1"/>
          </a:gradFill>
          <a:ln w="9525">
            <a:noFill/>
            <a:round/>
            <a:headEnd/>
            <a:tailEnd/>
          </a:ln>
          <a:effectLst/>
        </p:spPr>
        <p:txBody>
          <a:bodyPr wrap="none" anchor="ctr"/>
          <a:lstStyle/>
          <a:p>
            <a:endParaRPr lang="ru-RU"/>
          </a:p>
        </p:txBody>
      </p:sp>
      <p:sp>
        <p:nvSpPr>
          <p:cNvPr id="2050" name="AutoShape 2"/>
          <p:cNvSpPr>
            <a:spLocks noChangeArrowheads="1"/>
          </p:cNvSpPr>
          <p:nvPr/>
        </p:nvSpPr>
        <p:spPr bwMode="auto">
          <a:xfrm rot="10800000">
            <a:off x="-1588" y="20638"/>
            <a:ext cx="10080626" cy="1309687"/>
          </a:xfrm>
          <a:prstGeom prst="roundRect">
            <a:avLst>
              <a:gd name="adj" fmla="val 120"/>
            </a:avLst>
          </a:prstGeom>
          <a:solidFill>
            <a:srgbClr val="99CCFF"/>
          </a:solidFill>
          <a:ln w="9525">
            <a:noFill/>
            <a:round/>
            <a:headEnd/>
            <a:tailEnd/>
          </a:ln>
          <a:effectLst/>
        </p:spPr>
        <p:txBody>
          <a:bodyPr wrap="none" anchor="ctr"/>
          <a:lstStyle/>
          <a:p>
            <a:endParaRPr lang="ru-RU"/>
          </a:p>
        </p:txBody>
      </p:sp>
      <p:sp>
        <p:nvSpPr>
          <p:cNvPr id="2051" name="AutoShape 3"/>
          <p:cNvSpPr>
            <a:spLocks noChangeArrowheads="1"/>
          </p:cNvSpPr>
          <p:nvPr/>
        </p:nvSpPr>
        <p:spPr bwMode="auto">
          <a:xfrm>
            <a:off x="0" y="6643688"/>
            <a:ext cx="10080625" cy="915987"/>
          </a:xfrm>
          <a:prstGeom prst="roundRect">
            <a:avLst>
              <a:gd name="adj" fmla="val 171"/>
            </a:avLst>
          </a:prstGeom>
          <a:gradFill rotWithShape="0">
            <a:gsLst>
              <a:gs pos="0">
                <a:srgbClr val="FFFFFF"/>
              </a:gs>
              <a:gs pos="100000">
                <a:srgbClr val="4C1900"/>
              </a:gs>
            </a:gsLst>
            <a:lin ang="5400000" scaled="1"/>
          </a:gradFill>
          <a:ln w="9525">
            <a:noFill/>
            <a:round/>
            <a:headEnd/>
            <a:tailEnd/>
          </a:ln>
          <a:effectLst/>
        </p:spPr>
        <p:txBody>
          <a:bodyPr wrap="none" anchor="ctr"/>
          <a:lstStyle/>
          <a:p>
            <a:endParaRPr lang="ru-RU"/>
          </a:p>
        </p:txBody>
      </p:sp>
      <p:sp>
        <p:nvSpPr>
          <p:cNvPr id="2052" name="Freeform 4"/>
          <p:cNvSpPr>
            <a:spLocks noChangeArrowheads="1"/>
          </p:cNvSpPr>
          <p:nvPr/>
        </p:nvSpPr>
        <p:spPr bwMode="auto">
          <a:xfrm>
            <a:off x="4370388" y="6753225"/>
            <a:ext cx="5707062" cy="530225"/>
          </a:xfrm>
          <a:custGeom>
            <a:avLst/>
            <a:gdLst/>
            <a:ahLst/>
            <a:cxnLst>
              <a:cxn ang="0">
                <a:pos x="1349" y="785"/>
              </a:cxn>
              <a:cxn ang="0">
                <a:pos x="2233" y="589"/>
              </a:cxn>
              <a:cxn ang="0">
                <a:pos x="4351" y="376"/>
              </a:cxn>
              <a:cxn ang="0">
                <a:pos x="4232" y="191"/>
              </a:cxn>
              <a:cxn ang="0">
                <a:pos x="3042" y="54"/>
              </a:cxn>
              <a:cxn ang="0">
                <a:pos x="7225" y="478"/>
              </a:cxn>
              <a:cxn ang="0">
                <a:pos x="5287" y="631"/>
              </a:cxn>
              <a:cxn ang="0">
                <a:pos x="6234" y="730"/>
              </a:cxn>
              <a:cxn ang="0">
                <a:pos x="7745" y="749"/>
              </a:cxn>
              <a:cxn ang="0">
                <a:pos x="10213" y="873"/>
              </a:cxn>
              <a:cxn ang="0">
                <a:pos x="11073" y="714"/>
              </a:cxn>
              <a:cxn ang="0">
                <a:pos x="12258" y="691"/>
              </a:cxn>
              <a:cxn ang="0">
                <a:pos x="12605" y="703"/>
              </a:cxn>
              <a:cxn ang="0">
                <a:pos x="13575" y="788"/>
              </a:cxn>
              <a:cxn ang="0">
                <a:pos x="14904" y="769"/>
              </a:cxn>
              <a:cxn ang="0">
                <a:pos x="15853" y="703"/>
              </a:cxn>
              <a:cxn ang="0">
                <a:pos x="15853" y="843"/>
              </a:cxn>
              <a:cxn ang="0">
                <a:pos x="12370" y="1062"/>
              </a:cxn>
              <a:cxn ang="0">
                <a:pos x="8566" y="1068"/>
              </a:cxn>
              <a:cxn ang="0">
                <a:pos x="5987" y="1003"/>
              </a:cxn>
              <a:cxn ang="0">
                <a:pos x="4661" y="962"/>
              </a:cxn>
              <a:cxn ang="0">
                <a:pos x="3098" y="1434"/>
              </a:cxn>
              <a:cxn ang="0">
                <a:pos x="2058" y="1198"/>
              </a:cxn>
              <a:cxn ang="0">
                <a:pos x="2898" y="867"/>
              </a:cxn>
              <a:cxn ang="0">
                <a:pos x="1349" y="785"/>
              </a:cxn>
            </a:cxnLst>
            <a:rect l="0" t="0" r="r" b="b"/>
            <a:pathLst>
              <a:path w="15854" h="1471">
                <a:moveTo>
                  <a:pt x="1349" y="785"/>
                </a:moveTo>
                <a:cubicBezTo>
                  <a:pt x="0" y="714"/>
                  <a:pt x="2880" y="741"/>
                  <a:pt x="2233" y="589"/>
                </a:cubicBezTo>
                <a:cubicBezTo>
                  <a:pt x="1586" y="437"/>
                  <a:pt x="4054" y="475"/>
                  <a:pt x="4351" y="376"/>
                </a:cubicBezTo>
                <a:cubicBezTo>
                  <a:pt x="4483" y="332"/>
                  <a:pt x="4406" y="234"/>
                  <a:pt x="4232" y="191"/>
                </a:cubicBezTo>
                <a:cubicBezTo>
                  <a:pt x="4222" y="189"/>
                  <a:pt x="2754" y="108"/>
                  <a:pt x="3042" y="54"/>
                </a:cubicBezTo>
                <a:cubicBezTo>
                  <a:pt x="3330" y="0"/>
                  <a:pt x="7237" y="404"/>
                  <a:pt x="7225" y="478"/>
                </a:cubicBezTo>
                <a:cubicBezTo>
                  <a:pt x="7213" y="552"/>
                  <a:pt x="5287" y="631"/>
                  <a:pt x="5287" y="631"/>
                </a:cubicBezTo>
                <a:lnTo>
                  <a:pt x="6234" y="730"/>
                </a:lnTo>
                <a:lnTo>
                  <a:pt x="7745" y="749"/>
                </a:lnTo>
                <a:lnTo>
                  <a:pt x="10213" y="873"/>
                </a:lnTo>
                <a:cubicBezTo>
                  <a:pt x="10213" y="873"/>
                  <a:pt x="11306" y="690"/>
                  <a:pt x="11073" y="714"/>
                </a:cubicBezTo>
                <a:cubicBezTo>
                  <a:pt x="10840" y="738"/>
                  <a:pt x="12145" y="726"/>
                  <a:pt x="12258" y="691"/>
                </a:cubicBezTo>
                <a:cubicBezTo>
                  <a:pt x="12371" y="656"/>
                  <a:pt x="12594" y="702"/>
                  <a:pt x="12605" y="703"/>
                </a:cubicBezTo>
                <a:cubicBezTo>
                  <a:pt x="13015" y="738"/>
                  <a:pt x="13279" y="777"/>
                  <a:pt x="13575" y="788"/>
                </a:cubicBezTo>
                <a:cubicBezTo>
                  <a:pt x="13871" y="799"/>
                  <a:pt x="14526" y="749"/>
                  <a:pt x="14904" y="769"/>
                </a:cubicBezTo>
                <a:cubicBezTo>
                  <a:pt x="15282" y="789"/>
                  <a:pt x="15853" y="703"/>
                  <a:pt x="15853" y="703"/>
                </a:cubicBezTo>
                <a:lnTo>
                  <a:pt x="15853" y="843"/>
                </a:lnTo>
                <a:cubicBezTo>
                  <a:pt x="15853" y="843"/>
                  <a:pt x="12355" y="1062"/>
                  <a:pt x="12370" y="1062"/>
                </a:cubicBezTo>
                <a:cubicBezTo>
                  <a:pt x="12385" y="1062"/>
                  <a:pt x="8552" y="1068"/>
                  <a:pt x="8566" y="1068"/>
                </a:cubicBezTo>
                <a:cubicBezTo>
                  <a:pt x="8580" y="1068"/>
                  <a:pt x="5987" y="1003"/>
                  <a:pt x="5987" y="1003"/>
                </a:cubicBezTo>
                <a:cubicBezTo>
                  <a:pt x="5987" y="1003"/>
                  <a:pt x="4574" y="973"/>
                  <a:pt x="4661" y="962"/>
                </a:cubicBezTo>
                <a:cubicBezTo>
                  <a:pt x="4748" y="951"/>
                  <a:pt x="3295" y="1470"/>
                  <a:pt x="3098" y="1434"/>
                </a:cubicBezTo>
                <a:cubicBezTo>
                  <a:pt x="2901" y="1398"/>
                  <a:pt x="2087" y="1186"/>
                  <a:pt x="2058" y="1198"/>
                </a:cubicBezTo>
                <a:cubicBezTo>
                  <a:pt x="2029" y="1210"/>
                  <a:pt x="3371" y="892"/>
                  <a:pt x="2898" y="867"/>
                </a:cubicBezTo>
                <a:lnTo>
                  <a:pt x="1349" y="785"/>
                </a:lnTo>
              </a:path>
            </a:pathLst>
          </a:custGeom>
          <a:gradFill rotWithShape="0">
            <a:gsLst>
              <a:gs pos="0">
                <a:srgbClr val="FFFFFF"/>
              </a:gs>
              <a:gs pos="100000">
                <a:srgbClr val="99CCFF"/>
              </a:gs>
            </a:gsLst>
            <a:lin ang="16200000" scaled="1"/>
          </a:gradFill>
          <a:ln w="9360">
            <a:solidFill>
              <a:srgbClr val="808080"/>
            </a:solidFill>
            <a:round/>
            <a:headEnd/>
            <a:tailEnd/>
          </a:ln>
          <a:effectLst/>
        </p:spPr>
        <p:txBody>
          <a:bodyPr wrap="none" anchor="ctr"/>
          <a:lstStyle/>
          <a:p>
            <a:endParaRPr lang="ru-RU"/>
          </a:p>
        </p:txBody>
      </p:sp>
      <p:sp>
        <p:nvSpPr>
          <p:cNvPr id="2053" name="Freeform 5"/>
          <p:cNvSpPr>
            <a:spLocks noChangeArrowheads="1"/>
          </p:cNvSpPr>
          <p:nvPr/>
        </p:nvSpPr>
        <p:spPr bwMode="auto">
          <a:xfrm>
            <a:off x="131763" y="6634163"/>
            <a:ext cx="5762625" cy="381000"/>
          </a:xfrm>
          <a:custGeom>
            <a:avLst/>
            <a:gdLst/>
            <a:ahLst/>
            <a:cxnLst>
              <a:cxn ang="0">
                <a:pos x="0" y="1059"/>
              </a:cxn>
              <a:cxn ang="0">
                <a:pos x="5888" y="840"/>
              </a:cxn>
              <a:cxn ang="0">
                <a:pos x="12768" y="716"/>
              </a:cxn>
              <a:cxn ang="0">
                <a:pos x="16005" y="529"/>
              </a:cxn>
              <a:cxn ang="0">
                <a:pos x="14542" y="311"/>
              </a:cxn>
              <a:cxn ang="0">
                <a:pos x="10651" y="373"/>
              </a:cxn>
              <a:cxn ang="0">
                <a:pos x="8534" y="0"/>
              </a:cxn>
              <a:cxn ang="0">
                <a:pos x="6044" y="311"/>
              </a:cxn>
              <a:cxn ang="0">
                <a:pos x="3554" y="435"/>
              </a:cxn>
              <a:cxn ang="0">
                <a:pos x="1852" y="16"/>
              </a:cxn>
              <a:cxn ang="0">
                <a:pos x="968" y="642"/>
              </a:cxn>
              <a:cxn ang="0">
                <a:pos x="0" y="1059"/>
              </a:cxn>
            </a:cxnLst>
            <a:rect l="0" t="0" r="r" b="b"/>
            <a:pathLst>
              <a:path w="16006" h="1060">
                <a:moveTo>
                  <a:pt x="0" y="1059"/>
                </a:moveTo>
                <a:lnTo>
                  <a:pt x="5888" y="840"/>
                </a:lnTo>
                <a:lnTo>
                  <a:pt x="12768" y="716"/>
                </a:lnTo>
                <a:lnTo>
                  <a:pt x="16005" y="529"/>
                </a:lnTo>
                <a:lnTo>
                  <a:pt x="14542" y="311"/>
                </a:lnTo>
                <a:lnTo>
                  <a:pt x="10651" y="373"/>
                </a:lnTo>
                <a:lnTo>
                  <a:pt x="8534" y="0"/>
                </a:lnTo>
                <a:lnTo>
                  <a:pt x="6044" y="311"/>
                </a:lnTo>
                <a:lnTo>
                  <a:pt x="3554" y="435"/>
                </a:lnTo>
                <a:lnTo>
                  <a:pt x="1852" y="16"/>
                </a:lnTo>
                <a:lnTo>
                  <a:pt x="968" y="642"/>
                </a:lnTo>
                <a:lnTo>
                  <a:pt x="0" y="1059"/>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2054" name="Freeform 6"/>
          <p:cNvSpPr>
            <a:spLocks noChangeArrowheads="1"/>
          </p:cNvSpPr>
          <p:nvPr/>
        </p:nvSpPr>
        <p:spPr bwMode="auto">
          <a:xfrm>
            <a:off x="2108200" y="6788150"/>
            <a:ext cx="2260600" cy="231775"/>
          </a:xfrm>
          <a:custGeom>
            <a:avLst/>
            <a:gdLst/>
            <a:ahLst/>
            <a:cxnLst>
              <a:cxn ang="0">
                <a:pos x="0" y="648"/>
              </a:cxn>
              <a:cxn ang="0">
                <a:pos x="1082" y="608"/>
              </a:cxn>
              <a:cxn ang="0">
                <a:pos x="4615" y="545"/>
              </a:cxn>
              <a:cxn ang="0">
                <a:pos x="6278" y="449"/>
              </a:cxn>
              <a:cxn ang="0">
                <a:pos x="5527" y="353"/>
              </a:cxn>
              <a:cxn ang="0">
                <a:pos x="3469" y="43"/>
              </a:cxn>
              <a:cxn ang="0">
                <a:pos x="2533" y="569"/>
              </a:cxn>
              <a:cxn ang="0">
                <a:pos x="1260" y="0"/>
              </a:cxn>
              <a:cxn ang="0">
                <a:pos x="232" y="339"/>
              </a:cxn>
              <a:cxn ang="0">
                <a:pos x="0" y="648"/>
              </a:cxn>
            </a:cxnLst>
            <a:rect l="0" t="0" r="r" b="b"/>
            <a:pathLst>
              <a:path w="6279" h="649">
                <a:moveTo>
                  <a:pt x="0" y="648"/>
                </a:moveTo>
                <a:lnTo>
                  <a:pt x="1082" y="608"/>
                </a:lnTo>
                <a:lnTo>
                  <a:pt x="4615" y="545"/>
                </a:lnTo>
                <a:lnTo>
                  <a:pt x="6278" y="449"/>
                </a:lnTo>
                <a:lnTo>
                  <a:pt x="5527" y="353"/>
                </a:lnTo>
                <a:lnTo>
                  <a:pt x="3469" y="43"/>
                </a:lnTo>
                <a:lnTo>
                  <a:pt x="2533" y="569"/>
                </a:lnTo>
                <a:lnTo>
                  <a:pt x="1260" y="0"/>
                </a:lnTo>
                <a:lnTo>
                  <a:pt x="232" y="339"/>
                </a:lnTo>
                <a:lnTo>
                  <a:pt x="0" y="648"/>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2055" name="Freeform 7"/>
          <p:cNvSpPr>
            <a:spLocks noChangeArrowheads="1"/>
          </p:cNvSpPr>
          <p:nvPr/>
        </p:nvSpPr>
        <p:spPr bwMode="auto">
          <a:xfrm>
            <a:off x="0" y="6680200"/>
            <a:ext cx="5894388" cy="715963"/>
          </a:xfrm>
          <a:custGeom>
            <a:avLst/>
            <a:gdLst/>
            <a:ahLst/>
            <a:cxnLst>
              <a:cxn ang="0">
                <a:pos x="0" y="1447"/>
              </a:cxn>
              <a:cxn ang="0">
                <a:pos x="10739" y="1585"/>
              </a:cxn>
              <a:cxn ang="0">
                <a:pos x="14785" y="1834"/>
              </a:cxn>
              <a:cxn ang="0">
                <a:pos x="16373" y="1990"/>
              </a:cxn>
              <a:cxn ang="0">
                <a:pos x="15097" y="1523"/>
              </a:cxn>
              <a:cxn ang="0">
                <a:pos x="12357" y="994"/>
              </a:cxn>
              <a:cxn ang="0">
                <a:pos x="7377" y="745"/>
              </a:cxn>
              <a:cxn ang="0">
                <a:pos x="4762" y="0"/>
              </a:cxn>
              <a:cxn ang="0">
                <a:pos x="2490" y="776"/>
              </a:cxn>
              <a:cxn ang="0">
                <a:pos x="0" y="1299"/>
              </a:cxn>
              <a:cxn ang="0">
                <a:pos x="0" y="1447"/>
              </a:cxn>
            </a:cxnLst>
            <a:rect l="0" t="0" r="r" b="b"/>
            <a:pathLst>
              <a:path w="16374" h="1991">
                <a:moveTo>
                  <a:pt x="0" y="1447"/>
                </a:moveTo>
                <a:lnTo>
                  <a:pt x="10739" y="1585"/>
                </a:lnTo>
                <a:lnTo>
                  <a:pt x="14785" y="1834"/>
                </a:lnTo>
                <a:lnTo>
                  <a:pt x="16373" y="1990"/>
                </a:lnTo>
                <a:lnTo>
                  <a:pt x="15097" y="1523"/>
                </a:lnTo>
                <a:lnTo>
                  <a:pt x="12357" y="994"/>
                </a:lnTo>
                <a:lnTo>
                  <a:pt x="7377" y="745"/>
                </a:lnTo>
                <a:lnTo>
                  <a:pt x="4762" y="0"/>
                </a:lnTo>
                <a:lnTo>
                  <a:pt x="2490" y="776"/>
                </a:lnTo>
                <a:lnTo>
                  <a:pt x="0" y="1299"/>
                </a:lnTo>
                <a:lnTo>
                  <a:pt x="0" y="1447"/>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2056" name="Rectangle 8"/>
          <p:cNvSpPr>
            <a:spLocks noGrp="1" noChangeArrowheads="1"/>
          </p:cNvSpPr>
          <p:nvPr>
            <p:ph type="title"/>
          </p:nvPr>
        </p:nvSpPr>
        <p:spPr bwMode="auto">
          <a:xfrm>
            <a:off x="741363" y="153988"/>
            <a:ext cx="8589962" cy="133985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2057" name="Rectangle 9"/>
          <p:cNvSpPr>
            <a:spLocks noGrp="1" noChangeArrowheads="1"/>
          </p:cNvSpPr>
          <p:nvPr>
            <p:ph type="body" idx="1"/>
          </p:nvPr>
        </p:nvSpPr>
        <p:spPr bwMode="auto">
          <a:xfrm>
            <a:off x="741363" y="1597025"/>
            <a:ext cx="8589962" cy="509428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defTabSz="449263" rtl="0" fontAlgn="base" hangingPunct="0">
        <a:spcBef>
          <a:spcPct val="0"/>
        </a:spcBef>
        <a:spcAft>
          <a:spcPct val="0"/>
        </a:spcAft>
        <a:buClr>
          <a:srgbClr val="000000"/>
        </a:buClr>
        <a:buSzPct val="45000"/>
        <a:buFont typeface="Wingdings" charset="2"/>
        <a:defRPr sz="4400">
          <a:solidFill>
            <a:srgbClr val="000000"/>
          </a:solidFill>
          <a:latin typeface="+mj-lt"/>
          <a:ea typeface="+mj-ea"/>
          <a:cs typeface="+mj-cs"/>
        </a:defRPr>
      </a:lvl1pPr>
      <a:lvl2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2pPr>
      <a:lvl3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3pPr>
      <a:lvl4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4pPr>
      <a:lvl5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5pPr>
      <a:lvl6pPr marL="4572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6pPr>
      <a:lvl7pPr marL="9144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7pPr>
      <a:lvl8pPr marL="13716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8pPr>
      <a:lvl9pPr marL="18288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9pPr>
    </p:titleStyle>
    <p:bodyStyle>
      <a:lvl1pPr marL="379413" indent="-309563" algn="l" defTabSz="449263" rtl="0" fontAlgn="base" hangingPunct="0">
        <a:spcBef>
          <a:spcPct val="0"/>
        </a:spcBef>
        <a:spcAft>
          <a:spcPts val="1425"/>
        </a:spcAft>
        <a:buClr>
          <a:srgbClr val="000000"/>
        </a:buClr>
        <a:buSzPct val="107000"/>
        <a:buFont typeface="StarSymbol" charset="0"/>
        <a:buBlip>
          <a:blip r:embed="rId13"/>
        </a:buBlip>
        <a:defRPr sz="3200">
          <a:solidFill>
            <a:srgbClr val="000000"/>
          </a:solidFill>
          <a:latin typeface="+mn-lt"/>
          <a:ea typeface="+mn-ea"/>
          <a:cs typeface="+mn-cs"/>
        </a:defRPr>
      </a:lvl1pPr>
      <a:lvl2pPr marL="773113" indent="-273050" algn="l" defTabSz="449263" rtl="0" fontAlgn="base" hangingPunct="0">
        <a:spcBef>
          <a:spcPct val="0"/>
        </a:spcBef>
        <a:spcAft>
          <a:spcPts val="1138"/>
        </a:spcAft>
        <a:buClr>
          <a:srgbClr val="000000"/>
        </a:buClr>
        <a:buSzPct val="400000"/>
        <a:buFont typeface="StarSymbol" charset="0"/>
        <a:buBlip>
          <a:blip r:embed="rId14"/>
        </a:buBlip>
        <a:defRPr sz="2800">
          <a:solidFill>
            <a:srgbClr val="000000"/>
          </a:solidFill>
          <a:latin typeface="+mn-lt"/>
          <a:cs typeface="+mn-cs"/>
        </a:defRPr>
      </a:lvl2pPr>
      <a:lvl3pPr marL="1279525" indent="-212725" algn="l" defTabSz="449263" rtl="0" fontAlgn="base" hangingPunct="0">
        <a:spcBef>
          <a:spcPct val="0"/>
        </a:spcBef>
        <a:spcAft>
          <a:spcPts val="850"/>
        </a:spcAft>
        <a:buClr>
          <a:srgbClr val="000000"/>
        </a:buClr>
        <a:buSzPct val="126000"/>
        <a:buFont typeface="StarSymbol" charset="0"/>
        <a:buBlip>
          <a:blip r:embed="rId13"/>
        </a:buBlip>
        <a:defRPr sz="2400">
          <a:solidFill>
            <a:srgbClr val="000000"/>
          </a:solidFill>
          <a:latin typeface="+mn-lt"/>
          <a:cs typeface="+mn-cs"/>
        </a:defRPr>
      </a:lvl3pPr>
      <a:lvl4pPr marL="1711325" indent="-200025" algn="l" defTabSz="449263" rtl="0" fontAlgn="base" hangingPunct="0">
        <a:spcBef>
          <a:spcPct val="0"/>
        </a:spcBef>
        <a:spcAft>
          <a:spcPts val="575"/>
        </a:spcAft>
        <a:buClr>
          <a:srgbClr val="000000"/>
        </a:buClr>
        <a:buFont typeface="StarSymbol" charset="0"/>
        <a:buBlip>
          <a:blip r:embed="rId15"/>
        </a:buBlip>
        <a:defRPr sz="2000">
          <a:solidFill>
            <a:srgbClr val="000000"/>
          </a:solidFill>
          <a:latin typeface="+mn-lt"/>
          <a:cs typeface="+mn-cs"/>
        </a:defRPr>
      </a:lvl4pPr>
      <a:lvl5pPr marL="21399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5pPr>
      <a:lvl6pPr marL="25971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6pPr>
      <a:lvl7pPr marL="30543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7pPr>
      <a:lvl8pPr marL="35115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8pPr>
      <a:lvl9pPr marL="39687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1289050"/>
            <a:ext cx="10080625" cy="1154113"/>
          </a:xfrm>
          <a:prstGeom prst="roundRect">
            <a:avLst>
              <a:gd name="adj" fmla="val 134"/>
            </a:avLst>
          </a:prstGeom>
          <a:gradFill rotWithShape="0">
            <a:gsLst>
              <a:gs pos="0">
                <a:srgbClr val="FFFFFF"/>
              </a:gs>
              <a:gs pos="100000">
                <a:srgbClr val="99CCFF"/>
              </a:gs>
            </a:gsLst>
            <a:lin ang="16200000" scaled="1"/>
          </a:gradFill>
          <a:ln w="9525">
            <a:noFill/>
            <a:round/>
            <a:headEnd/>
            <a:tailEnd/>
          </a:ln>
          <a:effectLst/>
        </p:spPr>
        <p:txBody>
          <a:bodyPr wrap="none" anchor="ctr"/>
          <a:lstStyle/>
          <a:p>
            <a:endParaRPr lang="ru-RU"/>
          </a:p>
        </p:txBody>
      </p:sp>
      <p:sp>
        <p:nvSpPr>
          <p:cNvPr id="3074" name="AutoShape 2"/>
          <p:cNvSpPr>
            <a:spLocks noChangeArrowheads="1"/>
          </p:cNvSpPr>
          <p:nvPr/>
        </p:nvSpPr>
        <p:spPr bwMode="auto">
          <a:xfrm rot="10800000">
            <a:off x="-1588" y="20638"/>
            <a:ext cx="10080626" cy="1309687"/>
          </a:xfrm>
          <a:prstGeom prst="roundRect">
            <a:avLst>
              <a:gd name="adj" fmla="val 120"/>
            </a:avLst>
          </a:prstGeom>
          <a:solidFill>
            <a:srgbClr val="99CCFF"/>
          </a:solidFill>
          <a:ln w="9525">
            <a:noFill/>
            <a:round/>
            <a:headEnd/>
            <a:tailEnd/>
          </a:ln>
          <a:effectLst/>
        </p:spPr>
        <p:txBody>
          <a:bodyPr wrap="none" anchor="ctr"/>
          <a:lstStyle/>
          <a:p>
            <a:endParaRPr lang="ru-RU"/>
          </a:p>
        </p:txBody>
      </p:sp>
      <p:sp>
        <p:nvSpPr>
          <p:cNvPr id="3075" name="AutoShape 3"/>
          <p:cNvSpPr>
            <a:spLocks noChangeArrowheads="1"/>
          </p:cNvSpPr>
          <p:nvPr/>
        </p:nvSpPr>
        <p:spPr bwMode="auto">
          <a:xfrm>
            <a:off x="0" y="6643688"/>
            <a:ext cx="10080625" cy="915987"/>
          </a:xfrm>
          <a:prstGeom prst="roundRect">
            <a:avLst>
              <a:gd name="adj" fmla="val 171"/>
            </a:avLst>
          </a:prstGeom>
          <a:gradFill rotWithShape="0">
            <a:gsLst>
              <a:gs pos="0">
                <a:srgbClr val="FFFFFF"/>
              </a:gs>
              <a:gs pos="100000">
                <a:srgbClr val="4C1900"/>
              </a:gs>
            </a:gsLst>
            <a:lin ang="5400000" scaled="1"/>
          </a:gradFill>
          <a:ln w="9525">
            <a:noFill/>
            <a:round/>
            <a:headEnd/>
            <a:tailEnd/>
          </a:ln>
          <a:effectLst/>
        </p:spPr>
        <p:txBody>
          <a:bodyPr wrap="none" anchor="ctr"/>
          <a:lstStyle/>
          <a:p>
            <a:endParaRPr lang="ru-RU"/>
          </a:p>
        </p:txBody>
      </p:sp>
      <p:sp>
        <p:nvSpPr>
          <p:cNvPr id="3076" name="Freeform 4"/>
          <p:cNvSpPr>
            <a:spLocks noChangeArrowheads="1"/>
          </p:cNvSpPr>
          <p:nvPr/>
        </p:nvSpPr>
        <p:spPr bwMode="auto">
          <a:xfrm>
            <a:off x="4370388" y="6753225"/>
            <a:ext cx="5707062" cy="530225"/>
          </a:xfrm>
          <a:custGeom>
            <a:avLst/>
            <a:gdLst/>
            <a:ahLst/>
            <a:cxnLst>
              <a:cxn ang="0">
                <a:pos x="1349" y="785"/>
              </a:cxn>
              <a:cxn ang="0">
                <a:pos x="2233" y="589"/>
              </a:cxn>
              <a:cxn ang="0">
                <a:pos x="4351" y="376"/>
              </a:cxn>
              <a:cxn ang="0">
                <a:pos x="4232" y="191"/>
              </a:cxn>
              <a:cxn ang="0">
                <a:pos x="3042" y="54"/>
              </a:cxn>
              <a:cxn ang="0">
                <a:pos x="7225" y="478"/>
              </a:cxn>
              <a:cxn ang="0">
                <a:pos x="5287" y="631"/>
              </a:cxn>
              <a:cxn ang="0">
                <a:pos x="6234" y="730"/>
              </a:cxn>
              <a:cxn ang="0">
                <a:pos x="7745" y="749"/>
              </a:cxn>
              <a:cxn ang="0">
                <a:pos x="10213" y="873"/>
              </a:cxn>
              <a:cxn ang="0">
                <a:pos x="11073" y="714"/>
              </a:cxn>
              <a:cxn ang="0">
                <a:pos x="12258" y="691"/>
              </a:cxn>
              <a:cxn ang="0">
                <a:pos x="12605" y="703"/>
              </a:cxn>
              <a:cxn ang="0">
                <a:pos x="13575" y="788"/>
              </a:cxn>
              <a:cxn ang="0">
                <a:pos x="14904" y="769"/>
              </a:cxn>
              <a:cxn ang="0">
                <a:pos x="15853" y="703"/>
              </a:cxn>
              <a:cxn ang="0">
                <a:pos x="15853" y="843"/>
              </a:cxn>
              <a:cxn ang="0">
                <a:pos x="12370" y="1062"/>
              </a:cxn>
              <a:cxn ang="0">
                <a:pos x="8566" y="1068"/>
              </a:cxn>
              <a:cxn ang="0">
                <a:pos x="5987" y="1003"/>
              </a:cxn>
              <a:cxn ang="0">
                <a:pos x="4661" y="962"/>
              </a:cxn>
              <a:cxn ang="0">
                <a:pos x="3098" y="1434"/>
              </a:cxn>
              <a:cxn ang="0">
                <a:pos x="2058" y="1198"/>
              </a:cxn>
              <a:cxn ang="0">
                <a:pos x="2898" y="867"/>
              </a:cxn>
              <a:cxn ang="0">
                <a:pos x="1349" y="785"/>
              </a:cxn>
            </a:cxnLst>
            <a:rect l="0" t="0" r="r" b="b"/>
            <a:pathLst>
              <a:path w="15854" h="1471">
                <a:moveTo>
                  <a:pt x="1349" y="785"/>
                </a:moveTo>
                <a:cubicBezTo>
                  <a:pt x="0" y="714"/>
                  <a:pt x="2880" y="741"/>
                  <a:pt x="2233" y="589"/>
                </a:cubicBezTo>
                <a:cubicBezTo>
                  <a:pt x="1586" y="437"/>
                  <a:pt x="4054" y="475"/>
                  <a:pt x="4351" y="376"/>
                </a:cubicBezTo>
                <a:cubicBezTo>
                  <a:pt x="4483" y="332"/>
                  <a:pt x="4406" y="234"/>
                  <a:pt x="4232" y="191"/>
                </a:cubicBezTo>
                <a:cubicBezTo>
                  <a:pt x="4222" y="189"/>
                  <a:pt x="2754" y="108"/>
                  <a:pt x="3042" y="54"/>
                </a:cubicBezTo>
                <a:cubicBezTo>
                  <a:pt x="3330" y="0"/>
                  <a:pt x="7237" y="404"/>
                  <a:pt x="7225" y="478"/>
                </a:cubicBezTo>
                <a:cubicBezTo>
                  <a:pt x="7213" y="552"/>
                  <a:pt x="5287" y="631"/>
                  <a:pt x="5287" y="631"/>
                </a:cubicBezTo>
                <a:lnTo>
                  <a:pt x="6234" y="730"/>
                </a:lnTo>
                <a:lnTo>
                  <a:pt x="7745" y="749"/>
                </a:lnTo>
                <a:lnTo>
                  <a:pt x="10213" y="873"/>
                </a:lnTo>
                <a:cubicBezTo>
                  <a:pt x="10213" y="873"/>
                  <a:pt x="11306" y="690"/>
                  <a:pt x="11073" y="714"/>
                </a:cubicBezTo>
                <a:cubicBezTo>
                  <a:pt x="10840" y="738"/>
                  <a:pt x="12145" y="726"/>
                  <a:pt x="12258" y="691"/>
                </a:cubicBezTo>
                <a:cubicBezTo>
                  <a:pt x="12371" y="656"/>
                  <a:pt x="12594" y="702"/>
                  <a:pt x="12605" y="703"/>
                </a:cubicBezTo>
                <a:cubicBezTo>
                  <a:pt x="13015" y="738"/>
                  <a:pt x="13279" y="777"/>
                  <a:pt x="13575" y="788"/>
                </a:cubicBezTo>
                <a:cubicBezTo>
                  <a:pt x="13871" y="799"/>
                  <a:pt x="14526" y="749"/>
                  <a:pt x="14904" y="769"/>
                </a:cubicBezTo>
                <a:cubicBezTo>
                  <a:pt x="15282" y="789"/>
                  <a:pt x="15853" y="703"/>
                  <a:pt x="15853" y="703"/>
                </a:cubicBezTo>
                <a:lnTo>
                  <a:pt x="15853" y="843"/>
                </a:lnTo>
                <a:cubicBezTo>
                  <a:pt x="15853" y="843"/>
                  <a:pt x="12355" y="1062"/>
                  <a:pt x="12370" y="1062"/>
                </a:cubicBezTo>
                <a:cubicBezTo>
                  <a:pt x="12385" y="1062"/>
                  <a:pt x="8552" y="1068"/>
                  <a:pt x="8566" y="1068"/>
                </a:cubicBezTo>
                <a:cubicBezTo>
                  <a:pt x="8580" y="1068"/>
                  <a:pt x="5987" y="1003"/>
                  <a:pt x="5987" y="1003"/>
                </a:cubicBezTo>
                <a:cubicBezTo>
                  <a:pt x="5987" y="1003"/>
                  <a:pt x="4574" y="973"/>
                  <a:pt x="4661" y="962"/>
                </a:cubicBezTo>
                <a:cubicBezTo>
                  <a:pt x="4748" y="951"/>
                  <a:pt x="3295" y="1470"/>
                  <a:pt x="3098" y="1434"/>
                </a:cubicBezTo>
                <a:cubicBezTo>
                  <a:pt x="2901" y="1398"/>
                  <a:pt x="2087" y="1186"/>
                  <a:pt x="2058" y="1198"/>
                </a:cubicBezTo>
                <a:cubicBezTo>
                  <a:pt x="2029" y="1210"/>
                  <a:pt x="3371" y="892"/>
                  <a:pt x="2898" y="867"/>
                </a:cubicBezTo>
                <a:lnTo>
                  <a:pt x="1349" y="785"/>
                </a:lnTo>
              </a:path>
            </a:pathLst>
          </a:custGeom>
          <a:gradFill rotWithShape="0">
            <a:gsLst>
              <a:gs pos="0">
                <a:srgbClr val="FFFFFF"/>
              </a:gs>
              <a:gs pos="100000">
                <a:srgbClr val="99CCFF"/>
              </a:gs>
            </a:gsLst>
            <a:lin ang="16200000" scaled="1"/>
          </a:gradFill>
          <a:ln w="9360">
            <a:solidFill>
              <a:srgbClr val="808080"/>
            </a:solidFill>
            <a:round/>
            <a:headEnd/>
            <a:tailEnd/>
          </a:ln>
          <a:effectLst/>
        </p:spPr>
        <p:txBody>
          <a:bodyPr wrap="none" anchor="ctr"/>
          <a:lstStyle/>
          <a:p>
            <a:endParaRPr lang="ru-RU"/>
          </a:p>
        </p:txBody>
      </p:sp>
      <p:sp>
        <p:nvSpPr>
          <p:cNvPr id="3077" name="Freeform 5"/>
          <p:cNvSpPr>
            <a:spLocks noChangeArrowheads="1"/>
          </p:cNvSpPr>
          <p:nvPr/>
        </p:nvSpPr>
        <p:spPr bwMode="auto">
          <a:xfrm>
            <a:off x="131763" y="6634163"/>
            <a:ext cx="5762625" cy="381000"/>
          </a:xfrm>
          <a:custGeom>
            <a:avLst/>
            <a:gdLst/>
            <a:ahLst/>
            <a:cxnLst>
              <a:cxn ang="0">
                <a:pos x="0" y="1059"/>
              </a:cxn>
              <a:cxn ang="0">
                <a:pos x="5888" y="840"/>
              </a:cxn>
              <a:cxn ang="0">
                <a:pos x="12768" y="716"/>
              </a:cxn>
              <a:cxn ang="0">
                <a:pos x="16005" y="529"/>
              </a:cxn>
              <a:cxn ang="0">
                <a:pos x="14542" y="311"/>
              </a:cxn>
              <a:cxn ang="0">
                <a:pos x="10651" y="373"/>
              </a:cxn>
              <a:cxn ang="0">
                <a:pos x="8534" y="0"/>
              </a:cxn>
              <a:cxn ang="0">
                <a:pos x="6044" y="311"/>
              </a:cxn>
              <a:cxn ang="0">
                <a:pos x="3554" y="435"/>
              </a:cxn>
              <a:cxn ang="0">
                <a:pos x="1852" y="16"/>
              </a:cxn>
              <a:cxn ang="0">
                <a:pos x="968" y="642"/>
              </a:cxn>
              <a:cxn ang="0">
                <a:pos x="0" y="1059"/>
              </a:cxn>
            </a:cxnLst>
            <a:rect l="0" t="0" r="r" b="b"/>
            <a:pathLst>
              <a:path w="16006" h="1060">
                <a:moveTo>
                  <a:pt x="0" y="1059"/>
                </a:moveTo>
                <a:lnTo>
                  <a:pt x="5888" y="840"/>
                </a:lnTo>
                <a:lnTo>
                  <a:pt x="12768" y="716"/>
                </a:lnTo>
                <a:lnTo>
                  <a:pt x="16005" y="529"/>
                </a:lnTo>
                <a:lnTo>
                  <a:pt x="14542" y="311"/>
                </a:lnTo>
                <a:lnTo>
                  <a:pt x="10651" y="373"/>
                </a:lnTo>
                <a:lnTo>
                  <a:pt x="8534" y="0"/>
                </a:lnTo>
                <a:lnTo>
                  <a:pt x="6044" y="311"/>
                </a:lnTo>
                <a:lnTo>
                  <a:pt x="3554" y="435"/>
                </a:lnTo>
                <a:lnTo>
                  <a:pt x="1852" y="16"/>
                </a:lnTo>
                <a:lnTo>
                  <a:pt x="968" y="642"/>
                </a:lnTo>
                <a:lnTo>
                  <a:pt x="0" y="1059"/>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3078" name="Freeform 6"/>
          <p:cNvSpPr>
            <a:spLocks noChangeArrowheads="1"/>
          </p:cNvSpPr>
          <p:nvPr/>
        </p:nvSpPr>
        <p:spPr bwMode="auto">
          <a:xfrm>
            <a:off x="2108200" y="6788150"/>
            <a:ext cx="2260600" cy="231775"/>
          </a:xfrm>
          <a:custGeom>
            <a:avLst/>
            <a:gdLst/>
            <a:ahLst/>
            <a:cxnLst>
              <a:cxn ang="0">
                <a:pos x="0" y="648"/>
              </a:cxn>
              <a:cxn ang="0">
                <a:pos x="1082" y="608"/>
              </a:cxn>
              <a:cxn ang="0">
                <a:pos x="4615" y="545"/>
              </a:cxn>
              <a:cxn ang="0">
                <a:pos x="6278" y="449"/>
              </a:cxn>
              <a:cxn ang="0">
                <a:pos x="5527" y="353"/>
              </a:cxn>
              <a:cxn ang="0">
                <a:pos x="3469" y="43"/>
              </a:cxn>
              <a:cxn ang="0">
                <a:pos x="2533" y="569"/>
              </a:cxn>
              <a:cxn ang="0">
                <a:pos x="1260" y="0"/>
              </a:cxn>
              <a:cxn ang="0">
                <a:pos x="232" y="339"/>
              </a:cxn>
              <a:cxn ang="0">
                <a:pos x="0" y="648"/>
              </a:cxn>
            </a:cxnLst>
            <a:rect l="0" t="0" r="r" b="b"/>
            <a:pathLst>
              <a:path w="6279" h="649">
                <a:moveTo>
                  <a:pt x="0" y="648"/>
                </a:moveTo>
                <a:lnTo>
                  <a:pt x="1082" y="608"/>
                </a:lnTo>
                <a:lnTo>
                  <a:pt x="4615" y="545"/>
                </a:lnTo>
                <a:lnTo>
                  <a:pt x="6278" y="449"/>
                </a:lnTo>
                <a:lnTo>
                  <a:pt x="5527" y="353"/>
                </a:lnTo>
                <a:lnTo>
                  <a:pt x="3469" y="43"/>
                </a:lnTo>
                <a:lnTo>
                  <a:pt x="2533" y="569"/>
                </a:lnTo>
                <a:lnTo>
                  <a:pt x="1260" y="0"/>
                </a:lnTo>
                <a:lnTo>
                  <a:pt x="232" y="339"/>
                </a:lnTo>
                <a:lnTo>
                  <a:pt x="0" y="648"/>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3079" name="Freeform 7"/>
          <p:cNvSpPr>
            <a:spLocks noChangeArrowheads="1"/>
          </p:cNvSpPr>
          <p:nvPr/>
        </p:nvSpPr>
        <p:spPr bwMode="auto">
          <a:xfrm>
            <a:off x="0" y="6680200"/>
            <a:ext cx="5894388" cy="715963"/>
          </a:xfrm>
          <a:custGeom>
            <a:avLst/>
            <a:gdLst/>
            <a:ahLst/>
            <a:cxnLst>
              <a:cxn ang="0">
                <a:pos x="0" y="1447"/>
              </a:cxn>
              <a:cxn ang="0">
                <a:pos x="10739" y="1585"/>
              </a:cxn>
              <a:cxn ang="0">
                <a:pos x="14785" y="1834"/>
              </a:cxn>
              <a:cxn ang="0">
                <a:pos x="16373" y="1990"/>
              </a:cxn>
              <a:cxn ang="0">
                <a:pos x="15097" y="1523"/>
              </a:cxn>
              <a:cxn ang="0">
                <a:pos x="12357" y="994"/>
              </a:cxn>
              <a:cxn ang="0">
                <a:pos x="7377" y="745"/>
              </a:cxn>
              <a:cxn ang="0">
                <a:pos x="4762" y="0"/>
              </a:cxn>
              <a:cxn ang="0">
                <a:pos x="2490" y="776"/>
              </a:cxn>
              <a:cxn ang="0">
                <a:pos x="0" y="1299"/>
              </a:cxn>
              <a:cxn ang="0">
                <a:pos x="0" y="1447"/>
              </a:cxn>
            </a:cxnLst>
            <a:rect l="0" t="0" r="r" b="b"/>
            <a:pathLst>
              <a:path w="16374" h="1991">
                <a:moveTo>
                  <a:pt x="0" y="1447"/>
                </a:moveTo>
                <a:lnTo>
                  <a:pt x="10739" y="1585"/>
                </a:lnTo>
                <a:lnTo>
                  <a:pt x="14785" y="1834"/>
                </a:lnTo>
                <a:lnTo>
                  <a:pt x="16373" y="1990"/>
                </a:lnTo>
                <a:lnTo>
                  <a:pt x="15097" y="1523"/>
                </a:lnTo>
                <a:lnTo>
                  <a:pt x="12357" y="994"/>
                </a:lnTo>
                <a:lnTo>
                  <a:pt x="7377" y="745"/>
                </a:lnTo>
                <a:lnTo>
                  <a:pt x="4762" y="0"/>
                </a:lnTo>
                <a:lnTo>
                  <a:pt x="2490" y="776"/>
                </a:lnTo>
                <a:lnTo>
                  <a:pt x="0" y="1299"/>
                </a:lnTo>
                <a:lnTo>
                  <a:pt x="0" y="1447"/>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3080" name="Rectangle 8"/>
          <p:cNvSpPr>
            <a:spLocks noGrp="1" noChangeArrowheads="1"/>
          </p:cNvSpPr>
          <p:nvPr>
            <p:ph type="title"/>
          </p:nvPr>
        </p:nvSpPr>
        <p:spPr bwMode="auto">
          <a:xfrm>
            <a:off x="741363" y="153988"/>
            <a:ext cx="8589962" cy="133985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3081" name="Rectangle 9"/>
          <p:cNvSpPr>
            <a:spLocks noGrp="1" noChangeArrowheads="1"/>
          </p:cNvSpPr>
          <p:nvPr>
            <p:ph type="body" idx="1"/>
          </p:nvPr>
        </p:nvSpPr>
        <p:spPr bwMode="auto">
          <a:xfrm>
            <a:off x="741363" y="1597025"/>
            <a:ext cx="8589962" cy="509428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449263" rtl="0" fontAlgn="base" hangingPunct="0">
        <a:spcBef>
          <a:spcPct val="0"/>
        </a:spcBef>
        <a:spcAft>
          <a:spcPct val="0"/>
        </a:spcAft>
        <a:buClr>
          <a:srgbClr val="000000"/>
        </a:buClr>
        <a:buSzPct val="45000"/>
        <a:buFont typeface="Wingdings" charset="2"/>
        <a:defRPr sz="4400">
          <a:solidFill>
            <a:srgbClr val="000000"/>
          </a:solidFill>
          <a:latin typeface="+mj-lt"/>
          <a:ea typeface="+mj-ea"/>
          <a:cs typeface="+mj-cs"/>
        </a:defRPr>
      </a:lvl1pPr>
      <a:lvl2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2pPr>
      <a:lvl3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3pPr>
      <a:lvl4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4pPr>
      <a:lvl5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5pPr>
      <a:lvl6pPr marL="4572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6pPr>
      <a:lvl7pPr marL="9144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7pPr>
      <a:lvl8pPr marL="13716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8pPr>
      <a:lvl9pPr marL="18288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9pPr>
    </p:titleStyle>
    <p:bodyStyle>
      <a:lvl1pPr marL="379413" indent="-309563" algn="l" defTabSz="449263" rtl="0" fontAlgn="base" hangingPunct="0">
        <a:spcBef>
          <a:spcPct val="0"/>
        </a:spcBef>
        <a:spcAft>
          <a:spcPts val="1425"/>
        </a:spcAft>
        <a:buClr>
          <a:srgbClr val="000000"/>
        </a:buClr>
        <a:buSzPct val="107000"/>
        <a:buFont typeface="StarSymbol" charset="0"/>
        <a:buBlip>
          <a:blip r:embed="rId13"/>
        </a:buBlip>
        <a:defRPr sz="3200">
          <a:solidFill>
            <a:srgbClr val="000000"/>
          </a:solidFill>
          <a:latin typeface="+mn-lt"/>
          <a:ea typeface="+mn-ea"/>
          <a:cs typeface="+mn-cs"/>
        </a:defRPr>
      </a:lvl1pPr>
      <a:lvl2pPr marL="773113" indent="-273050" algn="l" defTabSz="449263" rtl="0" fontAlgn="base" hangingPunct="0">
        <a:spcBef>
          <a:spcPct val="0"/>
        </a:spcBef>
        <a:spcAft>
          <a:spcPts val="1138"/>
        </a:spcAft>
        <a:buClr>
          <a:srgbClr val="000000"/>
        </a:buClr>
        <a:buSzPct val="400000"/>
        <a:buFont typeface="StarSymbol" charset="0"/>
        <a:buBlip>
          <a:blip r:embed="rId14"/>
        </a:buBlip>
        <a:defRPr sz="2800">
          <a:solidFill>
            <a:srgbClr val="000000"/>
          </a:solidFill>
          <a:latin typeface="+mn-lt"/>
          <a:cs typeface="+mn-cs"/>
        </a:defRPr>
      </a:lvl2pPr>
      <a:lvl3pPr marL="1279525" indent="-212725" algn="l" defTabSz="449263" rtl="0" fontAlgn="base" hangingPunct="0">
        <a:spcBef>
          <a:spcPct val="0"/>
        </a:spcBef>
        <a:spcAft>
          <a:spcPts val="850"/>
        </a:spcAft>
        <a:buClr>
          <a:srgbClr val="000000"/>
        </a:buClr>
        <a:buSzPct val="126000"/>
        <a:buFont typeface="StarSymbol" charset="0"/>
        <a:buBlip>
          <a:blip r:embed="rId13"/>
        </a:buBlip>
        <a:defRPr sz="2400">
          <a:solidFill>
            <a:srgbClr val="000000"/>
          </a:solidFill>
          <a:latin typeface="+mn-lt"/>
          <a:cs typeface="+mn-cs"/>
        </a:defRPr>
      </a:lvl3pPr>
      <a:lvl4pPr marL="1711325" indent="-200025" algn="l" defTabSz="449263" rtl="0" fontAlgn="base" hangingPunct="0">
        <a:spcBef>
          <a:spcPct val="0"/>
        </a:spcBef>
        <a:spcAft>
          <a:spcPts val="575"/>
        </a:spcAft>
        <a:buClr>
          <a:srgbClr val="000000"/>
        </a:buClr>
        <a:buFont typeface="StarSymbol" charset="0"/>
        <a:buBlip>
          <a:blip r:embed="rId15"/>
        </a:buBlip>
        <a:defRPr sz="2000">
          <a:solidFill>
            <a:srgbClr val="000000"/>
          </a:solidFill>
          <a:latin typeface="+mn-lt"/>
          <a:cs typeface="+mn-cs"/>
        </a:defRPr>
      </a:lvl4pPr>
      <a:lvl5pPr marL="21399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5pPr>
      <a:lvl6pPr marL="25971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6pPr>
      <a:lvl7pPr marL="30543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7pPr>
      <a:lvl8pPr marL="35115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8pPr>
      <a:lvl9pPr marL="39687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Line 1"/>
          <p:cNvSpPr>
            <a:spLocks noChangeShapeType="1"/>
          </p:cNvSpPr>
          <p:nvPr/>
        </p:nvSpPr>
        <p:spPr bwMode="auto">
          <a:xfrm>
            <a:off x="615950" y="7032625"/>
            <a:ext cx="8910638" cy="1588"/>
          </a:xfrm>
          <a:prstGeom prst="line">
            <a:avLst/>
          </a:prstGeom>
          <a:noFill/>
          <a:ln w="36000">
            <a:solidFill>
              <a:srgbClr val="263E60"/>
            </a:solidFill>
            <a:miter lim="800000"/>
            <a:headEnd/>
            <a:tailEnd/>
          </a:ln>
          <a:effectLst/>
        </p:spPr>
        <p:txBody>
          <a:bodyPr/>
          <a:lstStyle/>
          <a:p>
            <a:endParaRPr lang="ru-RU"/>
          </a:p>
        </p:txBody>
      </p:sp>
      <p:sp>
        <p:nvSpPr>
          <p:cNvPr id="4098" name="Line 2"/>
          <p:cNvSpPr>
            <a:spLocks noChangeShapeType="1"/>
          </p:cNvSpPr>
          <p:nvPr/>
        </p:nvSpPr>
        <p:spPr bwMode="auto">
          <a:xfrm>
            <a:off x="615950" y="1273175"/>
            <a:ext cx="8910638" cy="1588"/>
          </a:xfrm>
          <a:prstGeom prst="line">
            <a:avLst/>
          </a:prstGeom>
          <a:noFill/>
          <a:ln w="36000">
            <a:solidFill>
              <a:srgbClr val="263E60"/>
            </a:solidFill>
            <a:miter lim="800000"/>
            <a:headEnd/>
            <a:tailEnd/>
          </a:ln>
          <a:effectLst/>
        </p:spPr>
        <p:txBody>
          <a:bodyPr/>
          <a:lstStyle/>
          <a:p>
            <a:endParaRPr lang="ru-RU"/>
          </a:p>
        </p:txBody>
      </p:sp>
      <p:sp>
        <p:nvSpPr>
          <p:cNvPr id="4099" name="Text Box 3"/>
          <p:cNvSpPr txBox="1">
            <a:spLocks noChangeArrowheads="1"/>
          </p:cNvSpPr>
          <p:nvPr/>
        </p:nvSpPr>
        <p:spPr bwMode="auto">
          <a:xfrm>
            <a:off x="615950" y="7148513"/>
            <a:ext cx="2576513" cy="3460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p>
        </p:txBody>
      </p:sp>
      <p:sp>
        <p:nvSpPr>
          <p:cNvPr id="4100" name="Text Box 4"/>
          <p:cNvSpPr txBox="1">
            <a:spLocks noChangeArrowheads="1"/>
          </p:cNvSpPr>
          <p:nvPr/>
        </p:nvSpPr>
        <p:spPr bwMode="auto">
          <a:xfrm>
            <a:off x="9244013" y="7115175"/>
            <a:ext cx="365125" cy="3460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C122C1E-5F03-4F68-98A7-DE4B82C968E5}" type="slidenum">
              <a:rPr lang="en-GB">
                <a:solidFill>
                  <a:srgbClr val="000000"/>
                </a:solidFill>
              </a:rPr>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a:t>
            </a:fld>
            <a:endParaRPr lang="en-GB">
              <a:solidFill>
                <a:srgbClr val="000000"/>
              </a:solidFill>
            </a:endParaRPr>
          </a:p>
        </p:txBody>
      </p:sp>
      <p:sp>
        <p:nvSpPr>
          <p:cNvPr id="4101" name="AutoShape 5"/>
          <p:cNvSpPr>
            <a:spLocks noChangeArrowheads="1"/>
          </p:cNvSpPr>
          <p:nvPr/>
        </p:nvSpPr>
        <p:spPr bwMode="auto">
          <a:xfrm>
            <a:off x="682625" y="465138"/>
            <a:ext cx="615950"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4102" name="AutoShape 6"/>
          <p:cNvSpPr>
            <a:spLocks noChangeArrowheads="1"/>
          </p:cNvSpPr>
          <p:nvPr/>
        </p:nvSpPr>
        <p:spPr bwMode="auto">
          <a:xfrm>
            <a:off x="862013" y="285750"/>
            <a:ext cx="614362"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4103" name="AutoShape 7"/>
          <p:cNvSpPr>
            <a:spLocks noChangeArrowheads="1"/>
          </p:cNvSpPr>
          <p:nvPr/>
        </p:nvSpPr>
        <p:spPr bwMode="auto">
          <a:xfrm>
            <a:off x="1077913" y="574675"/>
            <a:ext cx="615950"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4104" name="Rectangle 8"/>
          <p:cNvSpPr>
            <a:spLocks noGrp="1" noChangeArrowheads="1"/>
          </p:cNvSpPr>
          <p:nvPr>
            <p:ph type="title"/>
          </p:nvPr>
        </p:nvSpPr>
        <p:spPr bwMode="auto">
          <a:xfrm>
            <a:off x="504825" y="261938"/>
            <a:ext cx="9056688" cy="133985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4105" name="Rectangle 9"/>
          <p:cNvSpPr>
            <a:spLocks noGrp="1" noChangeArrowheads="1"/>
          </p:cNvSpPr>
          <p:nvPr>
            <p:ph type="body" idx="1"/>
          </p:nvPr>
        </p:nvSpPr>
        <p:spPr bwMode="auto">
          <a:xfrm>
            <a:off x="504825" y="1768475"/>
            <a:ext cx="9056688" cy="49768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defTabSz="449263" rtl="0" fontAlgn="base" hangingPunct="0">
        <a:spcBef>
          <a:spcPct val="0"/>
        </a:spcBef>
        <a:spcAft>
          <a:spcPct val="0"/>
        </a:spcAft>
        <a:buClr>
          <a:srgbClr val="000000"/>
        </a:buClr>
        <a:buSzPct val="45000"/>
        <a:buFont typeface="Wingdings" charset="2"/>
        <a:defRPr sz="4400">
          <a:solidFill>
            <a:srgbClr val="000000"/>
          </a:solidFill>
          <a:latin typeface="+mj-lt"/>
          <a:ea typeface="+mj-ea"/>
          <a:cs typeface="+mj-cs"/>
        </a:defRPr>
      </a:lvl1pPr>
      <a:lvl2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2pPr>
      <a:lvl3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3pPr>
      <a:lvl4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4pPr>
      <a:lvl5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5pPr>
      <a:lvl6pPr marL="4572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6pPr>
      <a:lvl7pPr marL="9144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7pPr>
      <a:lvl8pPr marL="13716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8pPr>
      <a:lvl9pPr marL="18288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9pPr>
    </p:titleStyle>
    <p:bodyStyle>
      <a:lvl1pPr marL="420688" indent="-315913" algn="l" defTabSz="449263" rtl="0" fontAlgn="base" hangingPunct="0">
        <a:spcBef>
          <a:spcPct val="0"/>
        </a:spcBef>
        <a:spcAft>
          <a:spcPts val="1425"/>
        </a:spcAft>
        <a:buClr>
          <a:srgbClr val="000000"/>
        </a:buClr>
        <a:buSzPct val="45000"/>
        <a:buFont typeface="StarSymbol" charset="0"/>
        <a:buBlip>
          <a:blip r:embed="rId13"/>
        </a:buBlip>
        <a:defRPr sz="3200">
          <a:solidFill>
            <a:srgbClr val="000000"/>
          </a:solidFill>
          <a:latin typeface="+mn-lt"/>
          <a:ea typeface="+mn-ea"/>
          <a:cs typeface="+mn-cs"/>
        </a:defRPr>
      </a:lvl1pPr>
      <a:lvl2pPr marL="852488" indent="-282575" algn="l" defTabSz="449263" rtl="0" fontAlgn="base" hangingPunct="0">
        <a:spcBef>
          <a:spcPct val="0"/>
        </a:spcBef>
        <a:spcAft>
          <a:spcPts val="1138"/>
        </a:spcAft>
        <a:buClr>
          <a:srgbClr val="000000"/>
        </a:buClr>
        <a:buSzPct val="220000"/>
        <a:buFont typeface="StarSymbol" charset="0"/>
        <a:buBlip>
          <a:blip r:embed="rId14"/>
        </a:buBlip>
        <a:defRPr sz="2800">
          <a:solidFill>
            <a:srgbClr val="000000"/>
          </a:solidFill>
          <a:latin typeface="+mn-lt"/>
          <a:cs typeface="+mn-cs"/>
        </a:defRPr>
      </a:lvl2pPr>
      <a:lvl3pPr marL="1284288" indent="-212725" algn="l" defTabSz="449263" rtl="0" fontAlgn="base" hangingPunct="0">
        <a:spcBef>
          <a:spcPct val="0"/>
        </a:spcBef>
        <a:spcAft>
          <a:spcPts val="850"/>
        </a:spcAft>
        <a:buClr>
          <a:srgbClr val="000000"/>
        </a:buClr>
        <a:buSzPct val="45000"/>
        <a:buFont typeface="StarSymbol" charset="0"/>
        <a:buBlip>
          <a:blip r:embed="rId13"/>
        </a:buBlip>
        <a:defRPr sz="2400">
          <a:solidFill>
            <a:srgbClr val="000000"/>
          </a:solidFill>
          <a:latin typeface="+mn-lt"/>
          <a:cs typeface="+mn-cs"/>
        </a:defRPr>
      </a:lvl3pPr>
      <a:lvl4pPr marL="1712913" indent="-201613" algn="l" defTabSz="449263" rtl="0" fontAlgn="base" hangingPunct="0">
        <a:spcBef>
          <a:spcPct val="0"/>
        </a:spcBef>
        <a:spcAft>
          <a:spcPts val="575"/>
        </a:spcAft>
        <a:buClr>
          <a:srgbClr val="000000"/>
        </a:buClr>
        <a:buFont typeface="StarSymbol" charset="0"/>
        <a:buBlip>
          <a:blip r:embed="rId15"/>
        </a:buBlip>
        <a:defRPr sz="2000">
          <a:solidFill>
            <a:srgbClr val="000000"/>
          </a:solidFill>
          <a:latin typeface="+mn-lt"/>
          <a:cs typeface="+mn-cs"/>
        </a:defRPr>
      </a:lvl4pPr>
      <a:lvl5pPr marL="2147888"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5pPr>
      <a:lvl6pPr marL="2605088"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6pPr>
      <a:lvl7pPr marL="3062288"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7pPr>
      <a:lvl8pPr marL="3519488"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8pPr>
      <a:lvl9pPr marL="3976688"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1" name="Line 1"/>
          <p:cNvSpPr>
            <a:spLocks noChangeShapeType="1"/>
          </p:cNvSpPr>
          <p:nvPr/>
        </p:nvSpPr>
        <p:spPr bwMode="auto">
          <a:xfrm>
            <a:off x="615950" y="7032625"/>
            <a:ext cx="8910638" cy="1588"/>
          </a:xfrm>
          <a:prstGeom prst="line">
            <a:avLst/>
          </a:prstGeom>
          <a:noFill/>
          <a:ln w="36000">
            <a:solidFill>
              <a:srgbClr val="263E60"/>
            </a:solidFill>
            <a:miter lim="800000"/>
            <a:headEnd/>
            <a:tailEnd/>
          </a:ln>
          <a:effectLst/>
        </p:spPr>
        <p:txBody>
          <a:bodyPr/>
          <a:lstStyle/>
          <a:p>
            <a:endParaRPr lang="ru-RU"/>
          </a:p>
        </p:txBody>
      </p:sp>
      <p:sp>
        <p:nvSpPr>
          <p:cNvPr id="5122" name="Line 2"/>
          <p:cNvSpPr>
            <a:spLocks noChangeShapeType="1"/>
          </p:cNvSpPr>
          <p:nvPr/>
        </p:nvSpPr>
        <p:spPr bwMode="auto">
          <a:xfrm>
            <a:off x="615950" y="1273175"/>
            <a:ext cx="8910638" cy="1588"/>
          </a:xfrm>
          <a:prstGeom prst="line">
            <a:avLst/>
          </a:prstGeom>
          <a:noFill/>
          <a:ln w="36000">
            <a:solidFill>
              <a:srgbClr val="263E60"/>
            </a:solidFill>
            <a:miter lim="800000"/>
            <a:headEnd/>
            <a:tailEnd/>
          </a:ln>
          <a:effectLst/>
        </p:spPr>
        <p:txBody>
          <a:bodyPr/>
          <a:lstStyle/>
          <a:p>
            <a:endParaRPr lang="ru-RU"/>
          </a:p>
        </p:txBody>
      </p:sp>
      <p:sp>
        <p:nvSpPr>
          <p:cNvPr id="5123" name="Text Box 3"/>
          <p:cNvSpPr txBox="1">
            <a:spLocks noChangeArrowheads="1"/>
          </p:cNvSpPr>
          <p:nvPr/>
        </p:nvSpPr>
        <p:spPr bwMode="auto">
          <a:xfrm>
            <a:off x="615950" y="7148513"/>
            <a:ext cx="2576513" cy="3460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p>
        </p:txBody>
      </p:sp>
      <p:sp>
        <p:nvSpPr>
          <p:cNvPr id="5124" name="Text Box 4"/>
          <p:cNvSpPr txBox="1">
            <a:spLocks noChangeArrowheads="1"/>
          </p:cNvSpPr>
          <p:nvPr/>
        </p:nvSpPr>
        <p:spPr bwMode="auto">
          <a:xfrm>
            <a:off x="9244013" y="7115175"/>
            <a:ext cx="365125" cy="3460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D8AFEA4C-45FA-4B41-8A0B-277CA856DEB7}" type="slidenum">
              <a:rPr lang="en-GB">
                <a:solidFill>
                  <a:srgbClr val="000000"/>
                </a:solidFill>
              </a:rPr>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a:t>
            </a:fld>
            <a:endParaRPr lang="en-GB">
              <a:solidFill>
                <a:srgbClr val="000000"/>
              </a:solidFill>
            </a:endParaRPr>
          </a:p>
        </p:txBody>
      </p:sp>
      <p:sp>
        <p:nvSpPr>
          <p:cNvPr id="5125" name="AutoShape 5"/>
          <p:cNvSpPr>
            <a:spLocks noChangeArrowheads="1"/>
          </p:cNvSpPr>
          <p:nvPr/>
        </p:nvSpPr>
        <p:spPr bwMode="auto">
          <a:xfrm>
            <a:off x="682625" y="465138"/>
            <a:ext cx="615950"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5126" name="AutoShape 6"/>
          <p:cNvSpPr>
            <a:spLocks noChangeArrowheads="1"/>
          </p:cNvSpPr>
          <p:nvPr/>
        </p:nvSpPr>
        <p:spPr bwMode="auto">
          <a:xfrm>
            <a:off x="862013" y="285750"/>
            <a:ext cx="614362"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5127" name="AutoShape 7"/>
          <p:cNvSpPr>
            <a:spLocks noChangeArrowheads="1"/>
          </p:cNvSpPr>
          <p:nvPr/>
        </p:nvSpPr>
        <p:spPr bwMode="auto">
          <a:xfrm>
            <a:off x="1077913" y="574675"/>
            <a:ext cx="615950"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5128" name="Rectangle 8"/>
          <p:cNvSpPr>
            <a:spLocks noGrp="1" noChangeArrowheads="1"/>
          </p:cNvSpPr>
          <p:nvPr>
            <p:ph type="title"/>
          </p:nvPr>
        </p:nvSpPr>
        <p:spPr bwMode="auto">
          <a:xfrm>
            <a:off x="504825" y="261938"/>
            <a:ext cx="9058275" cy="133985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5129" name="Rectangle 9"/>
          <p:cNvSpPr>
            <a:spLocks noGrp="1" noChangeArrowheads="1"/>
          </p:cNvSpPr>
          <p:nvPr>
            <p:ph type="body" idx="1"/>
          </p:nvPr>
        </p:nvSpPr>
        <p:spPr bwMode="auto">
          <a:xfrm>
            <a:off x="504825" y="1768475"/>
            <a:ext cx="9058275" cy="49784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49263" rtl="0" fontAlgn="base" hangingPunct="0">
        <a:spcBef>
          <a:spcPct val="0"/>
        </a:spcBef>
        <a:spcAft>
          <a:spcPct val="0"/>
        </a:spcAft>
        <a:buClr>
          <a:srgbClr val="000000"/>
        </a:buClr>
        <a:buSzPct val="45000"/>
        <a:buFont typeface="Wingdings" charset="2"/>
        <a:defRPr sz="4400">
          <a:solidFill>
            <a:srgbClr val="000000"/>
          </a:solidFill>
          <a:latin typeface="+mj-lt"/>
          <a:ea typeface="+mj-ea"/>
          <a:cs typeface="+mj-cs"/>
        </a:defRPr>
      </a:lvl1pPr>
      <a:lvl2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2pPr>
      <a:lvl3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3pPr>
      <a:lvl4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4pPr>
      <a:lvl5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5pPr>
      <a:lvl6pPr marL="4572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6pPr>
      <a:lvl7pPr marL="9144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7pPr>
      <a:lvl8pPr marL="13716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8pPr>
      <a:lvl9pPr marL="18288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9pPr>
    </p:titleStyle>
    <p:bodyStyle>
      <a:lvl1pPr marL="422275" indent="-317500" algn="l" defTabSz="449263" rtl="0" fontAlgn="base" hangingPunct="0">
        <a:spcBef>
          <a:spcPct val="0"/>
        </a:spcBef>
        <a:spcAft>
          <a:spcPts val="1425"/>
        </a:spcAft>
        <a:buClr>
          <a:srgbClr val="000000"/>
        </a:buClr>
        <a:buSzPct val="45000"/>
        <a:buFont typeface="StarSymbol" charset="0"/>
        <a:buBlip>
          <a:blip r:embed="rId13"/>
        </a:buBlip>
        <a:defRPr sz="3200">
          <a:solidFill>
            <a:srgbClr val="000000"/>
          </a:solidFill>
          <a:latin typeface="+mn-lt"/>
          <a:ea typeface="+mn-ea"/>
          <a:cs typeface="+mn-cs"/>
        </a:defRPr>
      </a:lvl1pPr>
      <a:lvl2pPr marL="854075" indent="-284163" algn="l" defTabSz="449263" rtl="0" fontAlgn="base" hangingPunct="0">
        <a:spcBef>
          <a:spcPct val="0"/>
        </a:spcBef>
        <a:spcAft>
          <a:spcPts val="1138"/>
        </a:spcAft>
        <a:buClr>
          <a:srgbClr val="000000"/>
        </a:buClr>
        <a:buSzPct val="189000"/>
        <a:buFont typeface="StarSymbol" charset="0"/>
        <a:buBlip>
          <a:blip r:embed="rId14"/>
        </a:buBlip>
        <a:defRPr sz="2800">
          <a:solidFill>
            <a:srgbClr val="000000"/>
          </a:solidFill>
          <a:latin typeface="+mn-lt"/>
          <a:cs typeface="+mn-cs"/>
        </a:defRPr>
      </a:lvl2pPr>
      <a:lvl3pPr marL="1285875" indent="-212725" algn="l" defTabSz="449263" rtl="0" fontAlgn="base" hangingPunct="0">
        <a:spcBef>
          <a:spcPct val="0"/>
        </a:spcBef>
        <a:spcAft>
          <a:spcPts val="850"/>
        </a:spcAft>
        <a:buClr>
          <a:srgbClr val="000000"/>
        </a:buClr>
        <a:buSzPct val="45000"/>
        <a:buFont typeface="StarSymbol" charset="0"/>
        <a:buBlip>
          <a:blip r:embed="rId13"/>
        </a:buBlip>
        <a:defRPr sz="2400">
          <a:solidFill>
            <a:srgbClr val="000000"/>
          </a:solidFill>
          <a:latin typeface="+mn-lt"/>
          <a:cs typeface="+mn-cs"/>
        </a:defRPr>
      </a:lvl3pPr>
      <a:lvl4pPr marL="1717675" indent="-206375" algn="l" defTabSz="449263" rtl="0" fontAlgn="base" hangingPunct="0">
        <a:spcBef>
          <a:spcPct val="0"/>
        </a:spcBef>
        <a:spcAft>
          <a:spcPts val="575"/>
        </a:spcAft>
        <a:buClr>
          <a:srgbClr val="000000"/>
        </a:buClr>
        <a:buSzPct val="25000"/>
        <a:buFont typeface="StarSymbol" charset="0"/>
        <a:buBlip>
          <a:blip r:embed="rId15"/>
        </a:buBlip>
        <a:defRPr sz="2000">
          <a:solidFill>
            <a:srgbClr val="000000"/>
          </a:solidFill>
          <a:latin typeface="+mn-lt"/>
          <a:cs typeface="+mn-cs"/>
        </a:defRPr>
      </a:lvl4pPr>
      <a:lvl5pPr marL="2149475"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5pPr>
      <a:lvl6pPr marL="2606675"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6pPr>
      <a:lvl7pPr marL="3063875"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7pPr>
      <a:lvl8pPr marL="3521075"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8pPr>
      <a:lvl9pPr marL="3978275"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7169" name="WordArt 1"/>
          <p:cNvSpPr>
            <a:spLocks noChangeArrowheads="1" noChangeShapeType="1" noTextEdit="1"/>
          </p:cNvSpPr>
          <p:nvPr/>
        </p:nvSpPr>
        <p:spPr bwMode="auto">
          <a:xfrm>
            <a:off x="936625" y="250825"/>
            <a:ext cx="8820150" cy="1944688"/>
          </a:xfrm>
          <a:prstGeom prst="rect">
            <a:avLst/>
          </a:prstGeom>
        </p:spPr>
        <p:txBody>
          <a:bodyPr wrap="none" fromWordArt="1">
            <a:prstTxWarp prst="textCurveDown">
              <a:avLst>
                <a:gd name="adj" fmla="val 0"/>
              </a:avLst>
            </a:prstTxWarp>
            <a:scene3d>
              <a:camera prst="legacyObliqueTopRight"/>
              <a:lightRig rig="legacyFlat3" dir="b"/>
            </a:scene3d>
            <a:sp3d extrusionH="430200" prstMaterial="legacyMatte">
              <a:extrusionClr>
                <a:srgbClr val="000080"/>
              </a:extrusionClr>
            </a:sp3d>
          </a:bodyPr>
          <a:lstStyle/>
          <a:p>
            <a:pPr algn="ctr"/>
            <a:r>
              <a:rPr lang="ru-RU" sz="3600">
                <a:ln w="9360">
                  <a:miter lim="800000"/>
                  <a:headEnd/>
                  <a:tailEnd/>
                </a:ln>
                <a:gradFill rotWithShape="0">
                  <a:gsLst>
                    <a:gs pos="0">
                      <a:srgbClr val="FFFFFF"/>
                    </a:gs>
                    <a:gs pos="100000">
                      <a:srgbClr val="000080"/>
                    </a:gs>
                  </a:gsLst>
                  <a:lin ang="2700000" scaled="1"/>
                </a:gradFill>
                <a:effectLst>
                  <a:outerShdw dist="152735" dir="2700000" algn="ctr" rotWithShape="0">
                    <a:srgbClr val="868686"/>
                  </a:outerShdw>
                </a:effectLst>
                <a:latin typeface="Arial Black"/>
              </a:rPr>
              <a:t>Презентация на тему : </a:t>
            </a:r>
          </a:p>
        </p:txBody>
      </p:sp>
      <p:sp>
        <p:nvSpPr>
          <p:cNvPr id="7170" name="Text Box 2"/>
          <p:cNvSpPr txBox="1">
            <a:spLocks noChangeArrowheads="1"/>
          </p:cNvSpPr>
          <p:nvPr/>
        </p:nvSpPr>
        <p:spPr bwMode="auto">
          <a:xfrm>
            <a:off x="792163" y="5003800"/>
            <a:ext cx="8616950" cy="2160588"/>
          </a:xfrm>
          <a:prstGeom prst="rect">
            <a:avLst/>
          </a:prstGeom>
          <a:noFill/>
          <a:ln w="9525">
            <a:noFill/>
            <a:round/>
            <a:headEnd/>
            <a:tailEnd/>
          </a:ln>
          <a:effectLst/>
        </p:spPr>
        <p:txBody>
          <a:bodyPr wrap="none" lIns="90000" tIns="45000" rIns="90000" bIns="45000"/>
          <a:lstStyle/>
          <a:p>
            <a:pPr algn="ct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5400" b="1" i="1">
              <a:solidFill>
                <a:srgbClr val="0047FF"/>
              </a:solidFill>
              <a:effectLst>
                <a:outerShdw blurRad="38100" dist="38100" dir="2700000" algn="tl">
                  <a:srgbClr val="C0C0C0"/>
                </a:outerShdw>
              </a:effectLst>
            </a:endParaRPr>
          </a:p>
          <a:p>
            <a:pPr algn="ct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5400" b="1" i="1">
                <a:solidFill>
                  <a:srgbClr val="0047FF"/>
                </a:solidFill>
                <a:effectLst>
                  <a:outerShdw blurRad="38100" dist="38100" dir="2700000" algn="tl">
                    <a:srgbClr val="C0C0C0"/>
                  </a:outerShdw>
                </a:effectLst>
              </a:rPr>
              <a:t>"Современные методы </a:t>
            </a:r>
          </a:p>
          <a:p>
            <a:pPr algn="ct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5400" b="1" i="1">
                <a:solidFill>
                  <a:srgbClr val="0047FF"/>
                </a:solidFill>
                <a:effectLst>
                  <a:outerShdw blurRad="38100" dist="38100" dir="2700000" algn="tl">
                    <a:srgbClr val="C0C0C0"/>
                  </a:outerShdw>
                </a:effectLst>
              </a:rPr>
              <a:t>селекции".</a:t>
            </a:r>
          </a:p>
        </p:txBody>
      </p:sp>
      <p:pic>
        <p:nvPicPr>
          <p:cNvPr id="7171" name="Picture 3"/>
          <p:cNvPicPr>
            <a:picLocks noChangeAspect="1" noChangeArrowheads="1"/>
          </p:cNvPicPr>
          <p:nvPr/>
        </p:nvPicPr>
        <p:blipFill>
          <a:blip r:embed="rId5" cstate="print"/>
          <a:srcRect/>
          <a:stretch>
            <a:fillRect/>
          </a:stretch>
        </p:blipFill>
        <p:spPr bwMode="auto">
          <a:xfrm>
            <a:off x="0" y="0"/>
            <a:ext cx="215900" cy="215900"/>
          </a:xfrm>
          <a:prstGeom prst="rect">
            <a:avLst/>
          </a:prstGeom>
          <a:noFill/>
          <a:ln w="9525">
            <a:noFill/>
            <a:round/>
            <a:headEnd/>
            <a:tailEnd/>
          </a:ln>
          <a:effectLst/>
        </p:spPr>
      </p:pic>
      <p:sp>
        <p:nvSpPr>
          <p:cNvPr id="5" name="Рамка 4"/>
          <p:cNvSpPr/>
          <p:nvPr/>
        </p:nvSpPr>
        <p:spPr bwMode="auto">
          <a:xfrm>
            <a:off x="4111618" y="0"/>
            <a:ext cx="3000396" cy="565127"/>
          </a:xfrm>
          <a:prstGeom prst="frame">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0">
              <a:lnSpc>
                <a:spcPct val="100000"/>
              </a:lnSpc>
              <a:spcBef>
                <a:spcPct val="0"/>
              </a:spcBef>
              <a:spcAft>
                <a:spcPct val="0"/>
              </a:spcAft>
              <a:buClr>
                <a:srgbClr val="000000"/>
              </a:buClr>
              <a:buSzPct val="45000"/>
              <a:buFont typeface="Wingdings" charset="2"/>
              <a:buNone/>
              <a:tabLst/>
            </a:pPr>
            <a:r>
              <a:rPr kumimoji="0" lang="en-US" sz="2400" b="0" i="0" u="none" strike="noStrike" cap="none" normalizeH="0" baseline="0" dirty="0" smtClean="0">
                <a:ln>
                  <a:noFill/>
                </a:ln>
                <a:solidFill>
                  <a:schemeClr val="bg1"/>
                </a:solidFill>
                <a:effectLst/>
                <a:latin typeface="Arial" charset="0"/>
                <a:cs typeface="Lucida Sans Unicode" pitchFamily="32" charset="0"/>
              </a:rPr>
              <a:t>Prezentacii.com</a:t>
            </a:r>
            <a:endParaRPr kumimoji="0" lang="ru-RU" sz="2400" b="0" i="0" u="none" strike="noStrike" cap="none" normalizeH="0" baseline="0" dirty="0" smtClean="0">
              <a:ln>
                <a:noFill/>
              </a:ln>
              <a:solidFill>
                <a:schemeClr val="bg1"/>
              </a:solidFill>
              <a:effectLst/>
              <a:latin typeface="Arial" charset="0"/>
              <a:cs typeface="Lucida Sans Unicode" pitchFamily="32" charset="0"/>
            </a:endParaRPr>
          </a:p>
        </p:txBody>
      </p:sp>
    </p:spTree>
  </p:cSld>
  <p:clrMapOvr>
    <a:masterClrMapping/>
  </p:clrMapOvr>
  <p:transition spd="med">
    <p:circle/>
    <p:sndAc>
      <p:stSnd loop="1">
        <p:snd r:embed="rId3" name="В%20мире%20животных.mp3"/>
      </p:stSnd>
    </p:sndAc>
  </p:transition>
  <p:timing>
    <p:tnLst>
      <p:par>
        <p:cTn id="1" dur="indefinite" restart="never" fill="hold"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1"/>
          <p:cNvSpPr txBox="1">
            <a:spLocks noChangeArrowheads="1"/>
          </p:cNvSpPr>
          <p:nvPr/>
        </p:nvSpPr>
        <p:spPr bwMode="auto">
          <a:xfrm>
            <a:off x="-36513" y="3598863"/>
            <a:ext cx="10117138" cy="3411537"/>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400">
              <a:solidFill>
                <a:srgbClr val="5C8526"/>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5C8526"/>
                </a:solidFill>
              </a:rPr>
              <a:t>1.</a:t>
            </a:r>
            <a:r>
              <a:rPr lang="en-GB" sz="2400" u="sng">
                <a:solidFill>
                  <a:srgbClr val="5C8526"/>
                </a:solidFill>
              </a:rPr>
              <a:t>Одомашнивание животных</a:t>
            </a:r>
            <a:r>
              <a:rPr lang="en-GB" i="1">
                <a:solidFill>
                  <a:srgbClr val="5C8526"/>
                </a:solidFill>
                <a:effectLst>
                  <a:outerShdw blurRad="38100" dist="38100" dir="2700000" algn="tl">
                    <a:srgbClr val="C0C0C0"/>
                  </a:outerShdw>
                </a:effectLst>
              </a:rPr>
              <a:t> (древнейший метод селекции начал использоваться более 10 тыс. лет назад)‏</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5C8526"/>
                </a:solidFill>
              </a:rPr>
              <a:t>2</a:t>
            </a:r>
            <a:r>
              <a:rPr lang="en-GB" sz="2400" b="1">
                <a:solidFill>
                  <a:srgbClr val="5C8526"/>
                </a:solidFill>
              </a:rPr>
              <a:t>.</a:t>
            </a:r>
            <a:r>
              <a:rPr lang="en-GB" sz="2400" u="sng">
                <a:solidFill>
                  <a:srgbClr val="5C8526"/>
                </a:solidFill>
              </a:rPr>
              <a:t>Искусственное осеменение</a:t>
            </a:r>
            <a:r>
              <a:rPr lang="en-GB" sz="2400">
                <a:solidFill>
                  <a:srgbClr val="5C8526"/>
                </a:solidFill>
              </a:rPr>
              <a:t> — </a:t>
            </a:r>
            <a:r>
              <a:rPr lang="en-GB" i="1">
                <a:solidFill>
                  <a:srgbClr val="5C8526"/>
                </a:solidFill>
                <a:effectLst>
                  <a:outerShdw blurRad="38100" dist="38100" dir="2700000" algn="tl">
                    <a:srgbClr val="C0C0C0"/>
                  </a:outerShdw>
                </a:effectLst>
              </a:rPr>
              <a:t>введение полученной от высокоценных самцов спермы в половые пути самки с целью её оплодотворения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5C8526"/>
                </a:solidFill>
              </a:rPr>
              <a:t>3.</a:t>
            </a:r>
            <a:r>
              <a:rPr lang="en-GB" sz="2400" u="sng">
                <a:solidFill>
                  <a:srgbClr val="5C8526"/>
                </a:solidFill>
              </a:rPr>
              <a:t>Полиэмбриония </a:t>
            </a:r>
            <a:r>
              <a:rPr lang="en-GB" sz="2400">
                <a:solidFill>
                  <a:srgbClr val="5C8526"/>
                </a:solidFill>
              </a:rPr>
              <a:t>— </a:t>
            </a:r>
            <a:r>
              <a:rPr lang="en-GB" i="1">
                <a:solidFill>
                  <a:srgbClr val="5C8526"/>
                </a:solidFill>
                <a:effectLst>
                  <a:outerShdw blurRad="38100" dist="38100" dir="2700000" algn="tl">
                    <a:srgbClr val="C0C0C0"/>
                  </a:outerShdw>
                </a:effectLst>
              </a:rPr>
              <a:t>искусственное образование нескольких зародышей из одной зиготы ценных пород с последующим их введением в матку беспородных животных)‏</a:t>
            </a:r>
          </a:p>
        </p:txBody>
      </p:sp>
      <p:sp>
        <p:nvSpPr>
          <p:cNvPr id="16386" name="Text Box 2"/>
          <p:cNvSpPr txBox="1">
            <a:spLocks noChangeArrowheads="1"/>
          </p:cNvSpPr>
          <p:nvPr/>
        </p:nvSpPr>
        <p:spPr bwMode="auto">
          <a:xfrm>
            <a:off x="180975" y="2160588"/>
            <a:ext cx="5051425" cy="1327150"/>
          </a:xfrm>
          <a:prstGeom prst="rect">
            <a:avLst/>
          </a:prstGeom>
          <a:noFill/>
          <a:ln w="9525">
            <a:noFill/>
            <a:round/>
            <a:headEnd/>
            <a:tailEnd/>
          </a:ln>
          <a:effectLst/>
        </p:spPr>
        <p:txBody>
          <a:bodyPr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i="1">
                <a:solidFill>
                  <a:srgbClr val="FF420E"/>
                </a:solidFill>
                <a:effectLst>
                  <a:outerShdw blurRad="38100" dist="38100" dir="2700000" algn="tl">
                    <a:srgbClr val="C0C0C0"/>
                  </a:outerShdw>
                </a:effectLst>
              </a:rPr>
              <a:t>Близкородственная ( индибридинг ) - используется для получения гомозиготных чистых линий между близкими родственниками.</a:t>
            </a:r>
          </a:p>
        </p:txBody>
      </p:sp>
      <p:sp>
        <p:nvSpPr>
          <p:cNvPr id="16387" name="Text Box 3"/>
          <p:cNvSpPr txBox="1">
            <a:spLocks noChangeArrowheads="1"/>
          </p:cNvSpPr>
          <p:nvPr/>
        </p:nvSpPr>
        <p:spPr bwMode="auto">
          <a:xfrm>
            <a:off x="5176838" y="2198688"/>
            <a:ext cx="4722812" cy="1325562"/>
          </a:xfrm>
          <a:prstGeom prst="rect">
            <a:avLst/>
          </a:prstGeom>
          <a:noFill/>
          <a:ln w="9525">
            <a:noFill/>
            <a:round/>
            <a:headEnd/>
            <a:tailEnd/>
          </a:ln>
          <a:effectLst/>
        </p:spPr>
        <p:txBody>
          <a:bodyPr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i="1">
                <a:solidFill>
                  <a:srgbClr val="FF420E"/>
                </a:solidFill>
                <a:effectLst>
                  <a:outerShdw blurRad="38100" dist="38100" dir="2700000" algn="tl">
                    <a:srgbClr val="C0C0C0"/>
                  </a:outerShdw>
                </a:effectLst>
              </a:rPr>
              <a:t>Неродственная ( аутбридинг ) - используется для получения гетерозиготных популяций и </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i="1">
                <a:solidFill>
                  <a:srgbClr val="FF420E"/>
                </a:solidFill>
                <a:effectLst>
                  <a:outerShdw blurRad="38100" dist="38100" dir="2700000" algn="tl">
                    <a:srgbClr val="C0C0C0"/>
                  </a:outerShdw>
                </a:effectLst>
              </a:rPr>
              <a:t>проявления гетерозиса</a:t>
            </a:r>
          </a:p>
        </p:txBody>
      </p:sp>
      <p:sp>
        <p:nvSpPr>
          <p:cNvPr id="16388" name="Text Box 4"/>
          <p:cNvSpPr txBox="1">
            <a:spLocks noChangeArrowheads="1"/>
          </p:cNvSpPr>
          <p:nvPr/>
        </p:nvSpPr>
        <p:spPr bwMode="auto">
          <a:xfrm>
            <a:off x="3240088" y="1079500"/>
            <a:ext cx="3419475" cy="1109663"/>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u="sng">
                <a:solidFill>
                  <a:srgbClr val="FF3366"/>
                </a:solidFill>
              </a:rPr>
              <a:t>Гибридизация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5C8526"/>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5C8526"/>
              </a:solidFill>
            </a:endParaRPr>
          </a:p>
        </p:txBody>
      </p:sp>
      <p:sp>
        <p:nvSpPr>
          <p:cNvPr id="16389" name="Line 5"/>
          <p:cNvSpPr>
            <a:spLocks noChangeShapeType="1"/>
          </p:cNvSpPr>
          <p:nvPr/>
        </p:nvSpPr>
        <p:spPr bwMode="auto">
          <a:xfrm flipH="1">
            <a:off x="2874963" y="1619250"/>
            <a:ext cx="1628775" cy="539750"/>
          </a:xfrm>
          <a:prstGeom prst="line">
            <a:avLst/>
          </a:prstGeom>
          <a:noFill/>
          <a:ln w="9360">
            <a:solidFill>
              <a:srgbClr val="000000"/>
            </a:solidFill>
            <a:miter lim="800000"/>
            <a:headEnd/>
            <a:tailEnd type="triangle" w="med" len="med"/>
          </a:ln>
          <a:effectLst/>
        </p:spPr>
        <p:txBody>
          <a:bodyPr/>
          <a:lstStyle/>
          <a:p>
            <a:endParaRPr lang="ru-RU"/>
          </a:p>
        </p:txBody>
      </p:sp>
      <p:sp>
        <p:nvSpPr>
          <p:cNvPr id="16390" name="Line 6"/>
          <p:cNvSpPr>
            <a:spLocks noChangeShapeType="1"/>
          </p:cNvSpPr>
          <p:nvPr/>
        </p:nvSpPr>
        <p:spPr bwMode="auto">
          <a:xfrm>
            <a:off x="4859338" y="1619250"/>
            <a:ext cx="1800225" cy="539750"/>
          </a:xfrm>
          <a:prstGeom prst="line">
            <a:avLst/>
          </a:prstGeom>
          <a:noFill/>
          <a:ln w="9360">
            <a:solidFill>
              <a:srgbClr val="000000"/>
            </a:solidFill>
            <a:miter lim="800000"/>
            <a:headEnd/>
            <a:tailEnd type="triangle" w="med" len="med"/>
          </a:ln>
          <a:effectLst/>
        </p:spPr>
        <p:txBody>
          <a:bodyPr/>
          <a:lstStyle/>
          <a:p>
            <a:endParaRPr lang="ru-RU"/>
          </a:p>
        </p:txBody>
      </p:sp>
    </p:spTree>
  </p:cSld>
  <p:clrMapOvr>
    <a:masterClrMapping/>
  </p:clrMapOvr>
  <p:transition spd="med">
    <p:push dir="u"/>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3" cstate="print"/>
          <a:srcRect/>
          <a:stretch>
            <a:fillRect/>
          </a:stretch>
        </p:blipFill>
        <p:spPr bwMode="auto">
          <a:xfrm>
            <a:off x="4410075" y="0"/>
            <a:ext cx="5668963" cy="7559675"/>
          </a:xfrm>
          <a:prstGeom prst="rect">
            <a:avLst/>
          </a:prstGeom>
          <a:noFill/>
          <a:ln w="9525">
            <a:noFill/>
            <a:round/>
            <a:headEnd/>
            <a:tailEnd/>
          </a:ln>
          <a:effectLst/>
        </p:spPr>
      </p:pic>
      <p:sp>
        <p:nvSpPr>
          <p:cNvPr id="17410" name="Text Box 2"/>
          <p:cNvSpPr txBox="1">
            <a:spLocks noChangeArrowheads="1"/>
          </p:cNvSpPr>
          <p:nvPr/>
        </p:nvSpPr>
        <p:spPr bwMode="auto">
          <a:xfrm>
            <a:off x="276225" y="1685925"/>
            <a:ext cx="3684588" cy="1912938"/>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i="1">
                <a:solidFill>
                  <a:srgbClr val="3DEB3D"/>
                </a:solidFill>
                <a:effectLst>
                  <a:outerShdw blurRad="38100" dist="38100" dir="2700000" algn="tl">
                    <a:srgbClr val="C0C0C0"/>
                  </a:outerShdw>
                </a:effectLst>
              </a:rPr>
              <a:t>Методы селекции</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3200" i="1">
              <a:solidFill>
                <a:srgbClr val="3DEB3D"/>
              </a:solidFill>
              <a:effectLst>
                <a:outerShdw blurRad="38100" dist="38100" dir="2700000" algn="tl">
                  <a:srgbClr val="C0C0C0"/>
                </a:outerShdw>
              </a:effectLst>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i="1">
                <a:solidFill>
                  <a:srgbClr val="3DEB3D"/>
                </a:solidFill>
                <a:effectLst>
                  <a:outerShdw blurRad="38100" dist="38100" dir="2700000" algn="tl">
                    <a:srgbClr val="C0C0C0"/>
                  </a:outerShdw>
                </a:effectLst>
              </a:rPr>
              <a:t>современности.</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3200" i="1">
              <a:solidFill>
                <a:srgbClr val="3DEB3D"/>
              </a:solidFill>
              <a:effectLst>
                <a:outerShdw blurRad="38100" dist="38100" dir="2700000" algn="tl">
                  <a:srgbClr val="C0C0C0"/>
                </a:outerShdw>
              </a:effectLst>
            </a:endParaRPr>
          </a:p>
        </p:txBody>
      </p:sp>
      <p:pic>
        <p:nvPicPr>
          <p:cNvPr id="17411" name="Picture 3"/>
          <p:cNvPicPr>
            <a:picLocks noChangeAspect="1" noChangeArrowheads="1"/>
          </p:cNvPicPr>
          <p:nvPr/>
        </p:nvPicPr>
        <p:blipFill>
          <a:blip r:embed="rId4" cstate="print"/>
          <a:srcRect/>
          <a:stretch>
            <a:fillRect/>
          </a:stretch>
        </p:blipFill>
        <p:spPr bwMode="auto">
          <a:xfrm>
            <a:off x="0" y="3240088"/>
            <a:ext cx="4438650" cy="179387"/>
          </a:xfrm>
          <a:prstGeom prst="rect">
            <a:avLst/>
          </a:prstGeom>
          <a:noFill/>
          <a:ln w="9525">
            <a:noFill/>
            <a:round/>
            <a:headEnd/>
            <a:tailEnd/>
          </a:ln>
          <a:effectLst/>
        </p:spPr>
      </p:pic>
      <p:pic>
        <p:nvPicPr>
          <p:cNvPr id="17412" name="Picture 4"/>
          <p:cNvPicPr>
            <a:picLocks noChangeAspect="1" noChangeArrowheads="1"/>
          </p:cNvPicPr>
          <p:nvPr/>
        </p:nvPicPr>
        <p:blipFill>
          <a:blip r:embed="rId4" cstate="print"/>
          <a:srcRect/>
          <a:stretch>
            <a:fillRect/>
          </a:stretch>
        </p:blipFill>
        <p:spPr bwMode="auto">
          <a:xfrm>
            <a:off x="0" y="1079500"/>
            <a:ext cx="4386263" cy="179388"/>
          </a:xfrm>
          <a:prstGeom prst="rect">
            <a:avLst/>
          </a:prstGeom>
          <a:noFill/>
          <a:ln w="9525">
            <a:noFill/>
            <a:round/>
            <a:headEnd/>
            <a:tailEnd/>
          </a:ln>
          <a:effectLst/>
        </p:spPr>
      </p:pic>
    </p:spTree>
  </p:cSld>
  <p:clrMapOvr>
    <a:masterClrMapping/>
  </p:clrMapOvr>
  <p:transition spd="med">
    <p:pull dir="r"/>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
          <p:cNvSpPr txBox="1">
            <a:spLocks noChangeArrowheads="1"/>
          </p:cNvSpPr>
          <p:nvPr/>
        </p:nvSpPr>
        <p:spPr bwMode="auto">
          <a:xfrm>
            <a:off x="180975" y="720725"/>
            <a:ext cx="9718675" cy="6230938"/>
          </a:xfrm>
          <a:prstGeom prst="rect">
            <a:avLst/>
          </a:prstGeom>
          <a:no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DC2300"/>
                </a:solidFill>
                <a:effectLst>
                  <a:outerShdw blurRad="38100" dist="38100" dir="2700000" algn="tl">
                    <a:srgbClr val="C0C0C0"/>
                  </a:outerShdw>
                </a:effectLst>
              </a:rPr>
              <a:t>Традиционные, описанные выше методы селекции имеют ограничения в области изменения генотипа организма. Методы </a:t>
            </a:r>
            <a:r>
              <a:rPr lang="en-GB" sz="2200" i="1" u="sng">
                <a:solidFill>
                  <a:srgbClr val="DC2300"/>
                </a:solidFill>
                <a:effectLst>
                  <a:outerShdw blurRad="38100" dist="38100" dir="2700000" algn="tl">
                    <a:srgbClr val="C0C0C0"/>
                  </a:outerShdw>
                </a:effectLst>
              </a:rPr>
              <a:t>клеточной и генной</a:t>
            </a:r>
            <a:r>
              <a:rPr lang="en-GB" sz="2200" i="1">
                <a:solidFill>
                  <a:srgbClr val="DC2300"/>
                </a:solidFill>
                <a:effectLst>
                  <a:outerShdw blurRad="38100" dist="38100" dir="2700000" algn="tl">
                    <a:srgbClr val="C0C0C0"/>
                  </a:outerShdw>
                </a:effectLst>
              </a:rPr>
              <a:t> </a:t>
            </a:r>
            <a:r>
              <a:rPr lang="en-GB" sz="2200" i="1" u="sng">
                <a:solidFill>
                  <a:srgbClr val="DC2300"/>
                </a:solidFill>
                <a:effectLst>
                  <a:outerShdw blurRad="38100" dist="38100" dir="2700000" algn="tl">
                    <a:srgbClr val="C0C0C0"/>
                  </a:outerShdw>
                </a:effectLst>
              </a:rPr>
              <a:t>инженерии ,а так же биотехнологии </a:t>
            </a:r>
            <a:r>
              <a:rPr lang="en-GB" sz="2200" i="1">
                <a:solidFill>
                  <a:srgbClr val="DC2300"/>
                </a:solidFill>
                <a:effectLst>
                  <a:outerShdw blurRad="38100" dist="38100" dir="2700000" algn="tl">
                    <a:srgbClr val="C0C0C0"/>
                  </a:outerShdw>
                </a:effectLst>
              </a:rPr>
              <a:t>открывают возможности создания организмов с новыми, в том числе не встречающимися в природе, комбинациями наследственных признаков.</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200" i="1">
              <a:solidFill>
                <a:srgbClr val="FF0000"/>
              </a:solidFill>
              <a:effectLst>
                <a:outerShdw blurRad="38100" dist="38100" dir="2700000" algn="tl">
                  <a:srgbClr val="C0C0C0"/>
                </a:outerShdw>
              </a:effectLst>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u="sng">
                <a:solidFill>
                  <a:srgbClr val="FF0000"/>
                </a:solidFill>
                <a:effectLst>
                  <a:outerShdw blurRad="38100" dist="38100" dir="2700000" algn="tl">
                    <a:srgbClr val="C0C0C0"/>
                  </a:outerShdw>
                </a:effectLst>
              </a:rPr>
              <a:t>   </a:t>
            </a:r>
            <a:r>
              <a:rPr lang="en-GB" sz="2400" i="1" u="sng">
                <a:solidFill>
                  <a:srgbClr val="FF0000"/>
                </a:solidFill>
                <a:effectLst>
                  <a:outerShdw blurRad="38100" dist="38100" dir="2700000" algn="tl">
                    <a:srgbClr val="C0C0C0"/>
                  </a:outerShdw>
                </a:effectLst>
              </a:rPr>
              <a:t>Генная инженерия </a:t>
            </a:r>
            <a:r>
              <a:rPr lang="en-GB" sz="2400" i="1">
                <a:solidFill>
                  <a:srgbClr val="FF0000"/>
                </a:solidFill>
                <a:effectLst>
                  <a:outerShdw blurRad="38100" dist="38100" dir="2700000" algn="tl">
                    <a:srgbClr val="C0C0C0"/>
                  </a:outerShdw>
                </a:effectLst>
              </a:rPr>
              <a:t>- это целенаправленный перенос нужных генов от одного вида живых организмов в другой. Как считают ученые, данное перспективное направление. получившее развитие в 1995-97 г.г.,в недалеком будущем позволит человеку целенаправленно улучшать наследственные качества организмов, получать ценные биологически активные вещества. Однако многие ученые высказывают опасения, что неконтролируемые работы в области генной инженерии могут привести к созданию опасных для человечества организмов.</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400" i="1">
              <a:solidFill>
                <a:srgbClr val="FF0000"/>
              </a:solidFill>
              <a:effectLst>
                <a:outerShdw blurRad="38100" dist="38100" dir="2700000" algn="tl">
                  <a:srgbClr val="C0C0C0"/>
                </a:outerShdw>
              </a:effectLst>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200" i="1">
              <a:solidFill>
                <a:srgbClr val="FF0000"/>
              </a:solidFill>
              <a:effectLst>
                <a:outerShdw blurRad="38100" dist="38100" dir="2700000" algn="tl">
                  <a:srgbClr val="C0C0C0"/>
                </a:outerShdw>
              </a:effectLst>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200" i="1">
              <a:solidFill>
                <a:srgbClr val="FF3333"/>
              </a:solidFill>
              <a:effectLst>
                <a:outerShdw blurRad="38100" dist="38100" dir="2700000" algn="tl">
                  <a:srgbClr val="C0C0C0"/>
                </a:outerShdw>
              </a:effectLst>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200" i="1">
              <a:solidFill>
                <a:srgbClr val="FF3333"/>
              </a:solidFill>
              <a:effectLst>
                <a:outerShdw blurRad="38100" dist="38100" dir="2700000" algn="tl">
                  <a:srgbClr val="C0C0C0"/>
                </a:outerShdw>
              </a:effectLst>
            </a:endParaRPr>
          </a:p>
        </p:txBody>
      </p:sp>
    </p:spTree>
  </p:cSld>
  <p:clrMapOvr>
    <a:masterClrMapping/>
  </p:clrMapOvr>
  <p:transition spd="med">
    <p:strips dir="ld"/>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1"/>
          <p:cNvSpPr txBox="1">
            <a:spLocks noChangeArrowheads="1"/>
          </p:cNvSpPr>
          <p:nvPr/>
        </p:nvSpPr>
        <p:spPr bwMode="auto">
          <a:xfrm>
            <a:off x="360363" y="147638"/>
            <a:ext cx="9359900" cy="7593012"/>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i="1">
                <a:solidFill>
                  <a:srgbClr val="FF3366"/>
                </a:solidFill>
                <a:effectLst>
                  <a:outerShdw blurRad="38100" dist="38100" dir="2700000" algn="tl">
                    <a:srgbClr val="C0C0C0"/>
                  </a:outerShdw>
                </a:effectLst>
              </a:rPr>
              <a:t>           </a:t>
            </a:r>
            <a:r>
              <a:rPr lang="en-GB" sz="2400" i="1">
                <a:solidFill>
                  <a:srgbClr val="FF3366"/>
                </a:solidFill>
                <a:effectLst>
                  <a:outerShdw blurRad="38100" dist="38100" dir="2700000" algn="tl">
                    <a:srgbClr val="C0C0C0"/>
                  </a:outerShdw>
                </a:effectLst>
              </a:rPr>
              <a:t> </a:t>
            </a:r>
            <a:r>
              <a:rPr lang="en-GB" sz="2400" i="1" u="sng">
                <a:solidFill>
                  <a:srgbClr val="FF3366"/>
                </a:solidFill>
                <a:effectLst>
                  <a:outerShdw blurRad="38100" dist="38100" dir="2700000" algn="tl">
                    <a:srgbClr val="C0C0C0"/>
                  </a:outerShdw>
                </a:effectLst>
              </a:rPr>
              <a:t>Биотехнологии. Перспективы развития.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400" i="1" u="sng">
              <a:solidFill>
                <a:srgbClr val="FF3366"/>
              </a:solidFill>
              <a:effectLst>
                <a:outerShdw blurRad="38100" dist="38100" dir="2700000" algn="tl">
                  <a:srgbClr val="C0C0C0"/>
                </a:outerShdw>
              </a:effectLst>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i="1">
                <a:solidFill>
                  <a:srgbClr val="FF3366"/>
                </a:solidFill>
                <a:effectLst>
                  <a:outerShdw blurRad="38100" dist="38100" dir="2700000" algn="tl">
                    <a:srgbClr val="C0C0C0"/>
                  </a:outerShdw>
                </a:effectLst>
              </a:rPr>
              <a:t>  </a:t>
            </a:r>
            <a:r>
              <a:rPr lang="en-GB" sz="2000" i="1">
                <a:solidFill>
                  <a:srgbClr val="FF3366"/>
                </a:solidFill>
                <a:effectLst>
                  <a:outerShdw blurRad="38100" dist="38100" dir="2700000" algn="tl">
                    <a:srgbClr val="C0C0C0"/>
                  </a:outerShdw>
                </a:effectLst>
              </a:rPr>
              <a:t>Успехи, достигнутые во второй половине 20 века в области цитологии, биохимии, молекулярной биологии и генетике, создали предпосылки для управления элементарными механизмами жизнедеятельности клетки, что способствовало бурному развитию биотехнологии.</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Особенностью биотехнологии является то, что она сочетает в себе самые передовые достижения научно — технического прогресса.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Любой биотехнологический процесс включает ряд этапов:</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подготовка объекта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его культивирование</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выделение</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очистка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модификация</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использование полученных продуктов</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Ученые уверены, что дальнейшее развитие биотехнологии позволит решить многие важные проблемы человечества: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ликвидация нехватки продовольствия  в слаборазвитых странах</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-создание высокоурожайных сортов растений, устойчивых к неблагоприятным факторам , разработка биотехнологических путей защиты растений</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выпуск ( на промышленной основе ) биологических средств борьбы с вредителями на основе использования их естественных врагов и паразитов, а так же токсических продуктов, образуемых живыми организмами.</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i="1">
              <a:solidFill>
                <a:srgbClr val="FF3366"/>
              </a:solidFill>
              <a:effectLst>
                <a:outerShdw blurRad="38100" dist="38100" dir="2700000" algn="tl">
                  <a:srgbClr val="C0C0C0"/>
                </a:outerShdw>
              </a:effectLst>
            </a:endParaRPr>
          </a:p>
        </p:txBody>
      </p:sp>
    </p:spTree>
  </p:cSld>
  <p:clrMapOvr>
    <a:masterClrMapping/>
  </p:clrMapOvr>
  <p:transition spd="med">
    <p:strips dir="rd"/>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1"/>
          <p:cNvSpPr txBox="1">
            <a:spLocks noChangeArrowheads="1"/>
          </p:cNvSpPr>
          <p:nvPr/>
        </p:nvSpPr>
        <p:spPr bwMode="auto">
          <a:xfrm>
            <a:off x="360363" y="387350"/>
            <a:ext cx="4319587" cy="7173913"/>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-разработка биологических удобрений для повышения урожайности растений, включают в себя различные бактерии</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-распространение использования биогумуса</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применение ( на промышленной основе )метода вегетативного размножения с/х растений </a:t>
            </a:r>
            <a:r>
              <a:rPr lang="en-GB" sz="2000" i="1" u="sng">
                <a:solidFill>
                  <a:srgbClr val="FF3366"/>
                </a:solidFill>
                <a:effectLst>
                  <a:outerShdw blurRad="38100" dist="38100" dir="2700000" algn="tl">
                    <a:srgbClr val="C0C0C0"/>
                  </a:outerShdw>
                </a:effectLst>
              </a:rPr>
              <a:t>культурой тканей</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широкое применение в медицине, получение антибиотиков, ферментов, аминокислот с помощью биосинтеза.</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-биотехнологии находят все большее применение в добыче и переработке полезных ископаемых. Биотехнология позволяет получать </a:t>
            </a:r>
            <a:r>
              <a:rPr lang="en-GB" sz="2000" i="1" u="sng">
                <a:solidFill>
                  <a:srgbClr val="FF3366"/>
                </a:solidFill>
                <a:effectLst>
                  <a:outerShdw blurRad="38100" dist="38100" dir="2700000" algn="tl">
                    <a:srgbClr val="C0C0C0"/>
                  </a:outerShdw>
                </a:effectLst>
              </a:rPr>
              <a:t>экологически чистые виды топлива </a:t>
            </a:r>
            <a:r>
              <a:rPr lang="en-GB" sz="2000" i="1">
                <a:solidFill>
                  <a:srgbClr val="FF3366"/>
                </a:solidFill>
                <a:effectLst>
                  <a:outerShdw blurRad="38100" dist="38100" dir="2700000" algn="tl">
                    <a:srgbClr val="C0C0C0"/>
                  </a:outerShdw>
                </a:effectLst>
              </a:rPr>
              <a:t> путем биопереработки отходов промышленного и с/х производств.</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i="1">
              <a:solidFill>
                <a:srgbClr val="FF3366"/>
              </a:solidFill>
              <a:effectLst>
                <a:outerShdw blurRad="38100" dist="38100" dir="2700000" algn="tl">
                  <a:srgbClr val="C0C0C0"/>
                </a:outerShdw>
              </a:effectLst>
            </a:endParaRPr>
          </a:p>
        </p:txBody>
      </p:sp>
      <p:pic>
        <p:nvPicPr>
          <p:cNvPr id="20482" name="Picture 2"/>
          <p:cNvPicPr>
            <a:picLocks noChangeAspect="1" noChangeArrowheads="1"/>
          </p:cNvPicPr>
          <p:nvPr/>
        </p:nvPicPr>
        <p:blipFill>
          <a:blip r:embed="rId3" cstate="print"/>
          <a:srcRect/>
          <a:stretch>
            <a:fillRect/>
          </a:stretch>
        </p:blipFill>
        <p:spPr bwMode="auto">
          <a:xfrm>
            <a:off x="3419475" y="-862013"/>
            <a:ext cx="10080625" cy="141288"/>
          </a:xfrm>
          <a:prstGeom prst="rect">
            <a:avLst/>
          </a:prstGeom>
          <a:noFill/>
          <a:ln w="9525">
            <a:noFill/>
            <a:round/>
            <a:headEnd/>
            <a:tailEnd/>
          </a:ln>
          <a:effectLst/>
        </p:spPr>
      </p:pic>
      <p:pic>
        <p:nvPicPr>
          <p:cNvPr id="20483" name="Picture 3"/>
          <p:cNvPicPr>
            <a:picLocks noChangeAspect="1" noChangeArrowheads="1"/>
          </p:cNvPicPr>
          <p:nvPr/>
        </p:nvPicPr>
        <p:blipFill>
          <a:blip r:embed="rId4" cstate="print"/>
          <a:srcRect/>
          <a:stretch>
            <a:fillRect/>
          </a:stretch>
        </p:blipFill>
        <p:spPr bwMode="auto">
          <a:xfrm>
            <a:off x="5400675" y="539750"/>
            <a:ext cx="4140200" cy="5940425"/>
          </a:xfrm>
          <a:prstGeom prst="rect">
            <a:avLst/>
          </a:prstGeom>
          <a:noFill/>
          <a:ln w="9525">
            <a:noFill/>
            <a:round/>
            <a:headEnd/>
            <a:tailEnd/>
          </a:ln>
          <a:effectLst/>
        </p:spPr>
      </p:pic>
    </p:spTree>
  </p:cSld>
  <p:clrMapOvr>
    <a:masterClrMapping/>
  </p:clrMapOvr>
  <p:transition spd="med">
    <p:strips/>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1"/>
          <p:cNvSpPr txBox="1">
            <a:spLocks noChangeArrowheads="1"/>
          </p:cNvSpPr>
          <p:nvPr/>
        </p:nvSpPr>
        <p:spPr bwMode="auto">
          <a:xfrm>
            <a:off x="180975" y="0"/>
            <a:ext cx="9718675" cy="7761288"/>
          </a:xfrm>
          <a:prstGeom prst="rect">
            <a:avLst/>
          </a:prstGeom>
          <a:no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800" b="1" i="1" u="sng">
                <a:solidFill>
                  <a:srgbClr val="FFFF99"/>
                </a:solidFill>
              </a:rPr>
              <a:t>Клеточная инженерия. </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000" b="1" i="1">
                <a:solidFill>
                  <a:srgbClr val="FF9966"/>
                </a:solidFill>
              </a:rPr>
              <a:t>  </a:t>
            </a:r>
            <a:r>
              <a:rPr lang="en-GB" sz="2200" b="1" i="1">
                <a:solidFill>
                  <a:srgbClr val="FF9966"/>
                </a:solidFill>
              </a:rPr>
              <a:t>Основана на культивировании отдельных клеток или тканей на искусственных питательных средах. Такие клеточные культуры используются для синтеза ценных веществ, производство незараженного  посадочного материала, получения клеточных гибридов. Метод гибридизации клеток приобретает все большее значение в селекции. Оказалось, что если взять клетки разных органов и тканей или клетки разных организмов, объединить их с помощью специальных приемов, разработанных учеными в одну, то образуется новая, гибридная клетка. Свойства этой клетки существенно отличаются от свойств родительских клеток. Таким путем можно получать клетки, выделяющие необходимые человеку лекарства.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200" b="1" i="1">
              <a:solidFill>
                <a:srgbClr val="FF9966"/>
              </a:solidFill>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000" b="1" i="1">
                <a:solidFill>
                  <a:srgbClr val="FF420E"/>
                </a:solidFill>
              </a:rPr>
              <a:t>  Успехи клеточной инженерии могут открыть новые возможности в селекции животных. В 1997 г. научная общественность была взбудоражена сообщением, что в Англии были проведены успешные эксперименты по генетическому клонированию овцы. Для этого использовали ядра соматических клеток, полученных из ткани молочной железы взрослой овцы. Из яйцеклетки удалялось ядро и замещалось ядром соматической клетки. Образовавшуюся диплоидную зиготу стимулировали к дроблению электрошоком и трансплантировали в овцу-реципиента. Через 148 дней приемная мама родила живую овечку, её назвали Долли.</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000" b="1" i="1">
              <a:solidFill>
                <a:srgbClr val="FF420E"/>
              </a:solidFill>
            </a:endParaRPr>
          </a:p>
        </p:txBody>
      </p:sp>
    </p:spTree>
  </p:cSld>
  <p:clrMapOvr>
    <a:masterClrMapping/>
  </p:clrMapOvr>
  <p:transition spd="med">
    <p:strips dir="ru"/>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3" cstate="print"/>
          <a:srcRect/>
          <a:stretch>
            <a:fillRect/>
          </a:stretch>
        </p:blipFill>
        <p:spPr bwMode="auto">
          <a:xfrm>
            <a:off x="1619250" y="1979613"/>
            <a:ext cx="7019925" cy="4500562"/>
          </a:xfrm>
          <a:prstGeom prst="rect">
            <a:avLst/>
          </a:prstGeom>
          <a:noFill/>
          <a:ln w="9525">
            <a:noFill/>
            <a:round/>
            <a:headEnd/>
            <a:tailEnd/>
          </a:ln>
          <a:effectLst/>
        </p:spPr>
      </p:pic>
      <p:sp>
        <p:nvSpPr>
          <p:cNvPr id="22530" name="Text Box 2"/>
          <p:cNvSpPr txBox="1">
            <a:spLocks noChangeArrowheads="1"/>
          </p:cNvSpPr>
          <p:nvPr/>
        </p:nvSpPr>
        <p:spPr bwMode="auto">
          <a:xfrm>
            <a:off x="1800225" y="900113"/>
            <a:ext cx="7046913" cy="468312"/>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600" b="1" u="sng">
                <a:solidFill>
                  <a:srgbClr val="280099"/>
                </a:solidFill>
              </a:rPr>
              <a:t>Схема генетического клонирования овцы</a:t>
            </a:r>
          </a:p>
        </p:txBody>
      </p:sp>
    </p:spTree>
  </p:cSld>
  <p:clrMapOvr>
    <a:masterClrMapping/>
  </p:clrMapOvr>
  <p:transition spd="med">
    <p:dissolve/>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1"/>
          <p:cNvSpPr txBox="1">
            <a:spLocks noChangeArrowheads="1"/>
          </p:cNvSpPr>
          <p:nvPr/>
        </p:nvSpPr>
        <p:spPr bwMode="auto">
          <a:xfrm>
            <a:off x="0" y="1439863"/>
            <a:ext cx="10080625" cy="4605337"/>
          </a:xfrm>
          <a:prstGeom prst="rect">
            <a:avLst/>
          </a:prstGeom>
          <a:no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b="1" i="1">
                <a:solidFill>
                  <a:srgbClr val="00FFFF"/>
                </a:solidFill>
                <a:effectLst>
                  <a:outerShdw blurRad="38100" dist="38100" dir="2700000" algn="tl">
                    <a:srgbClr val="C0C0C0"/>
                  </a:outerShdw>
                </a:effectLst>
              </a:rPr>
              <a:t> </a:t>
            </a:r>
            <a:r>
              <a:rPr lang="en-GB" sz="2400" b="1" i="1">
                <a:solidFill>
                  <a:srgbClr val="00FFFF"/>
                </a:solidFill>
                <a:effectLst>
                  <a:outerShdw blurRad="38100" dist="38100" dir="2700000" algn="tl">
                    <a:srgbClr val="C0C0C0"/>
                  </a:outerShdw>
                </a:effectLst>
              </a:rPr>
              <a:t> Одной из конечных целей клонирования является клонирование человека. Однако, одна из главных проблем обозначившихся на пути клонирования : быстрое старение клонов относительно других представителей того же вида, достигая возраста организма из которого они были клонированы.</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b="1" i="1">
                <a:solidFill>
                  <a:srgbClr val="00FFFF"/>
                </a:solidFill>
                <a:effectLst>
                  <a:outerShdw blurRad="38100" dist="38100" dir="2700000" algn="tl">
                    <a:srgbClr val="C0C0C0"/>
                  </a:outerShdw>
                </a:effectLst>
              </a:rPr>
              <a:t>   Другой проблемой является то, что пока клонирование не удается с первого раза ( например, для клонирования Долли понадобилось 277 попыток ) .</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b="1" i="1">
                <a:solidFill>
                  <a:srgbClr val="00FFFF"/>
                </a:solidFill>
                <a:effectLst>
                  <a:outerShdw blurRad="38100" dist="38100" dir="2700000" algn="tl">
                    <a:srgbClr val="C0C0C0"/>
                  </a:outerShdw>
                </a:effectLst>
              </a:rPr>
              <a:t>    Многие вопросы до сих пор остаются нераскрытыми, неизвестно каким образом ДНК клетки вымени способны управлять развитием всего нового организма и будет ли это выполняться для других животных и человека. </a:t>
            </a:r>
          </a:p>
        </p:txBody>
      </p:sp>
    </p:spTree>
  </p:cSld>
  <p:clrMapOvr>
    <a:masterClrMapping/>
  </p:clrMapOvr>
  <p:transition spd="med">
    <p:split/>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631825" y="180975"/>
            <a:ext cx="9088438" cy="7497763"/>
          </a:xfrm>
          <a:prstGeom prst="rect">
            <a:avLst/>
          </a:prstGeom>
          <a:no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i="1" u="sng">
                <a:solidFill>
                  <a:srgbClr val="DC2300"/>
                </a:solidFill>
                <a:effectLst>
                  <a:outerShdw blurRad="38100" dist="38100" dir="2700000" algn="tl">
                    <a:srgbClr val="C0C0C0"/>
                  </a:outerShdw>
                </a:effectLst>
              </a:rPr>
              <a:t>Тенденции дальнейших исследований в области клонирования.</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DC2300"/>
                </a:solidFill>
                <a:effectLst>
                  <a:outerShdw blurRad="38100" dist="38100" dir="2700000" algn="tl">
                    <a:srgbClr val="C0C0C0"/>
                  </a:outerShdw>
                </a:effectLst>
              </a:rPr>
              <a:t>   В 1997 году чикагский ученый — медик Р.  Сид Объявил по национальному радио о намерении создать первую в США и мире клинику клонирования человека и обещал потомство бездетным родителям. Несмотря на разразившийся скандал, юристы доказали, что запретов на создание клиники нет.</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DC2300"/>
                </a:solidFill>
                <a:effectLst>
                  <a:outerShdw blurRad="38100" dist="38100" dir="2700000" algn="tl">
                    <a:srgbClr val="C0C0C0"/>
                  </a:outerShdw>
                </a:effectLst>
              </a:rPr>
              <a:t>   Английские ученые так же готовы приступить к клонированию человека. Правительство Британии дает "добро" на проведение данных опытов в медицинских целях. Специальная комиссия во главе с гл. врачом Британии Лаймом Дональдсоном пришли к заключению : клонирование необходимо для "дублирования" отдельных органов, клеток и тканей.</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DC2300"/>
                </a:solidFill>
                <a:effectLst>
                  <a:outerShdw blurRad="38100" dist="38100" dir="2700000" algn="tl">
                    <a:srgbClr val="C0C0C0"/>
                  </a:outerShdw>
                </a:effectLst>
              </a:rPr>
              <a:t>   Как утверждают ученые — оптимисты в скором будущем можно будет выращивать органы про запас, что поможет искоренить неизлечимые болезни, т.к. интерес к исследованиям по клонированию человека растет.</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400" b="1" i="1">
              <a:solidFill>
                <a:srgbClr val="DC2300"/>
              </a:solidFill>
              <a:effectLst>
                <a:outerShdw blurRad="38100" dist="38100" dir="2700000" algn="tl">
                  <a:srgbClr val="C0C0C0"/>
                </a:outerShdw>
              </a:effectLst>
            </a:endParaRPr>
          </a:p>
        </p:txBody>
      </p:sp>
    </p:spTree>
  </p:cSld>
  <p:clrMapOvr>
    <a:masterClrMapping/>
  </p:clrMapOvr>
  <p:transition spd="med">
    <p:split dir="in"/>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 Box 1"/>
          <p:cNvSpPr txBox="1">
            <a:spLocks noChangeArrowheads="1"/>
          </p:cNvSpPr>
          <p:nvPr/>
        </p:nvSpPr>
        <p:spPr bwMode="auto">
          <a:xfrm>
            <a:off x="720725" y="539750"/>
            <a:ext cx="8280400" cy="2592388"/>
          </a:xfrm>
          <a:prstGeom prst="rect">
            <a:avLst/>
          </a:prstGeom>
          <a:solidFill>
            <a:srgbClr val="008000"/>
          </a:solid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4000">
                <a:solidFill>
                  <a:srgbClr val="000000"/>
                </a:solidFill>
              </a:rPr>
              <a:t> </a:t>
            </a:r>
            <a:r>
              <a:rPr lang="en-GB" sz="4000" b="1" i="1">
                <a:solidFill>
                  <a:srgbClr val="000080"/>
                </a:solidFill>
                <a:effectLst>
                  <a:outerShdw blurRad="38100" dist="38100" dir="2700000" algn="tl">
                    <a:srgbClr val="000000"/>
                  </a:outerShdw>
                </a:effectLst>
              </a:rPr>
              <a:t>Селекция </a:t>
            </a:r>
            <a:r>
              <a:rPr lang="en-GB" sz="4000">
                <a:solidFill>
                  <a:srgbClr val="000080"/>
                </a:solidFill>
              </a:rPr>
              <a:t>— </a:t>
            </a:r>
            <a:r>
              <a:rPr lang="en-GB" sz="3200">
                <a:solidFill>
                  <a:srgbClr val="000080"/>
                </a:solidFill>
              </a:rPr>
              <a:t>наука,занимающаяся</a:t>
            </a:r>
            <a:r>
              <a:rPr lang="en-GB" sz="4000">
                <a:solidFill>
                  <a:srgbClr val="000080"/>
                </a:solidFill>
              </a:rPr>
              <a:t> </a:t>
            </a:r>
            <a:r>
              <a:rPr lang="en-GB" sz="3200">
                <a:solidFill>
                  <a:srgbClr val="000080"/>
                </a:solidFill>
              </a:rPr>
              <a:t>выведением новых и улучшением существующих пород  животных, сортов растений и штаммов микроорганизмов.</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3200">
              <a:solidFill>
                <a:srgbClr val="000080"/>
              </a:solidFill>
            </a:endParaRPr>
          </a:p>
        </p:txBody>
      </p:sp>
      <p:sp>
        <p:nvSpPr>
          <p:cNvPr id="8194" name="Text Box 2"/>
          <p:cNvSpPr txBox="1">
            <a:spLocks noChangeArrowheads="1"/>
          </p:cNvSpPr>
          <p:nvPr/>
        </p:nvSpPr>
        <p:spPr bwMode="auto">
          <a:xfrm>
            <a:off x="1079500" y="3240088"/>
            <a:ext cx="7559675" cy="4146550"/>
          </a:xfrm>
          <a:prstGeom prst="rect">
            <a:avLst/>
          </a:prstGeom>
          <a:no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b="1" i="1">
                <a:solidFill>
                  <a:srgbClr val="000000"/>
                </a:solidFill>
                <a:effectLst>
                  <a:outerShdw blurRad="38100" dist="38100" dir="2700000" algn="tl">
                    <a:srgbClr val="C0C0C0"/>
                  </a:outerShdw>
                </a:effectLst>
              </a:rPr>
              <a:t> </a:t>
            </a:r>
            <a:r>
              <a:rPr lang="en-GB" sz="3600" b="1" i="1" u="sng">
                <a:solidFill>
                  <a:srgbClr val="000000"/>
                </a:solidFill>
                <a:effectLst>
                  <a:outerShdw blurRad="38100" dist="38100" dir="2700000" algn="tl">
                    <a:srgbClr val="C0C0C0"/>
                  </a:outerShdw>
                </a:effectLst>
              </a:rPr>
              <a:t> Порода, сорт, штамм</a:t>
            </a:r>
            <a:r>
              <a:rPr lang="en-GB" sz="3200" b="1" i="1">
                <a:solidFill>
                  <a:srgbClr val="000000"/>
                </a:solidFill>
                <a:effectLst>
                  <a:outerShdw blurRad="38100" dist="38100" dir="2700000" algn="tl">
                    <a:srgbClr val="C0C0C0"/>
                  </a:outerShdw>
                </a:effectLst>
              </a:rPr>
              <a:t> - </a:t>
            </a:r>
            <a:r>
              <a:rPr lang="en-GB" sz="2800">
                <a:solidFill>
                  <a:srgbClr val="000000"/>
                </a:solidFill>
                <a:effectLst>
                  <a:outerShdw blurRad="38100" dist="38100" dir="2700000" algn="tl">
                    <a:srgbClr val="C0C0C0"/>
                  </a:outerShdw>
                </a:effectLst>
              </a:rPr>
              <a:t>популяция особей определенного вида, искусственно созданная человеком, которая характеризуется определенным генофондом, наследственно закрепленным морфологическими и физиологическими признаками, определенным уровнем и характером продуктивности, обладающая определенными признаками, отвечающими потребностям человека и уровню производительных сил общества.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000000"/>
              </a:solidFill>
              <a:effectLst>
                <a:outerShdw blurRad="38100" dist="38100" dir="2700000" algn="tl">
                  <a:srgbClr val="C0C0C0"/>
                </a:outerShdw>
              </a:effectLst>
            </a:endParaRPr>
          </a:p>
        </p:txBody>
      </p:sp>
    </p:spTree>
  </p:cSld>
  <p:clrMapOvr>
    <a:masterClrMapping/>
  </p:clrMapOvr>
  <p:transition spd="med">
    <p:circle/>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 Box 1"/>
          <p:cNvSpPr txBox="1">
            <a:spLocks noChangeArrowheads="1"/>
          </p:cNvSpPr>
          <p:nvPr/>
        </p:nvSpPr>
        <p:spPr bwMode="auto">
          <a:xfrm>
            <a:off x="2700338" y="2160588"/>
            <a:ext cx="2520950" cy="433387"/>
          </a:xfrm>
          <a:prstGeom prst="rect">
            <a:avLst/>
          </a:prstGeom>
          <a:noFill/>
          <a:ln w="9525">
            <a:noFill/>
            <a:round/>
            <a:headEnd/>
            <a:tailEnd/>
          </a:ln>
          <a:effectLst/>
        </p:spPr>
        <p:txBody>
          <a:bodyPr wrap="none" anchor="ctr"/>
          <a:lstStyle/>
          <a:p>
            <a:endParaRPr lang="ru-RU"/>
          </a:p>
        </p:txBody>
      </p:sp>
      <p:sp>
        <p:nvSpPr>
          <p:cNvPr id="9218" name="Text Box 2"/>
          <p:cNvSpPr txBox="1">
            <a:spLocks noChangeArrowheads="1"/>
          </p:cNvSpPr>
          <p:nvPr/>
        </p:nvSpPr>
        <p:spPr bwMode="auto">
          <a:xfrm>
            <a:off x="2339975" y="1093788"/>
            <a:ext cx="4140200" cy="433387"/>
          </a:xfrm>
          <a:prstGeom prst="rect">
            <a:avLst/>
          </a:prstGeom>
          <a:noFill/>
          <a:ln w="9525">
            <a:noFill/>
            <a:round/>
            <a:headEnd/>
            <a:tailEnd/>
          </a:ln>
          <a:effectLst/>
        </p:spPr>
        <p:txBody>
          <a:bodyPr wrap="none" anchor="ctr"/>
          <a:lstStyle/>
          <a:p>
            <a:endParaRPr lang="ru-RU"/>
          </a:p>
        </p:txBody>
      </p:sp>
      <p:sp>
        <p:nvSpPr>
          <p:cNvPr id="9219" name="Text Box 3"/>
          <p:cNvSpPr txBox="1">
            <a:spLocks noChangeArrowheads="1"/>
          </p:cNvSpPr>
          <p:nvPr/>
        </p:nvSpPr>
        <p:spPr bwMode="auto">
          <a:xfrm>
            <a:off x="3600450" y="720725"/>
            <a:ext cx="3419475" cy="434975"/>
          </a:xfrm>
          <a:prstGeom prst="rect">
            <a:avLst/>
          </a:prstGeom>
          <a:noFill/>
          <a:ln w="9525">
            <a:noFill/>
            <a:round/>
            <a:headEnd/>
            <a:tailEnd/>
          </a:ln>
          <a:effectLst/>
        </p:spPr>
        <p:txBody>
          <a:bodyPr wrap="none" anchor="ctr"/>
          <a:lstStyle/>
          <a:p>
            <a:endParaRPr lang="ru-RU"/>
          </a:p>
        </p:txBody>
      </p:sp>
      <p:sp>
        <p:nvSpPr>
          <p:cNvPr id="9220" name="WordArt 4"/>
          <p:cNvSpPr>
            <a:spLocks noChangeArrowheads="1" noChangeShapeType="1" noTextEdit="1"/>
          </p:cNvSpPr>
          <p:nvPr/>
        </p:nvSpPr>
        <p:spPr bwMode="auto">
          <a:xfrm>
            <a:off x="900113" y="720725"/>
            <a:ext cx="8280400" cy="2519363"/>
          </a:xfrm>
          <a:prstGeom prst="rect">
            <a:avLst/>
          </a:prstGeom>
        </p:spPr>
        <p:txBody>
          <a:bodyPr spcFirstLastPara="1" wrap="none" fromWordArt="1">
            <a:prstTxWarp prst="textArchUp">
              <a:avLst>
                <a:gd name="adj" fmla="val 10798452"/>
              </a:avLst>
            </a:prstTxWarp>
          </a:bodyPr>
          <a:lstStyle/>
          <a:p>
            <a:pPr algn="ctr"/>
            <a:r>
              <a:rPr lang="ru-RU" sz="3600">
                <a:ln w="9360">
                  <a:solidFill>
                    <a:srgbClr val="000000"/>
                  </a:solidFill>
                  <a:miter lim="800000"/>
                  <a:headEnd/>
                  <a:tailEnd/>
                </a:ln>
                <a:solidFill>
                  <a:srgbClr val="FF9966"/>
                </a:solidFill>
                <a:effectLst>
                  <a:outerShdw dist="152735" dir="2700000" algn="ctr" rotWithShape="0">
                    <a:srgbClr val="808080"/>
                  </a:outerShdw>
                </a:effectLst>
                <a:latin typeface="Thorndale"/>
              </a:rPr>
              <a:t>Основные задачи селекции:</a:t>
            </a:r>
          </a:p>
        </p:txBody>
      </p:sp>
      <p:sp>
        <p:nvSpPr>
          <p:cNvPr id="9221" name="Text Box 5"/>
          <p:cNvSpPr txBox="1">
            <a:spLocks noChangeArrowheads="1"/>
          </p:cNvSpPr>
          <p:nvPr/>
        </p:nvSpPr>
        <p:spPr bwMode="auto">
          <a:xfrm>
            <a:off x="215900" y="2195513"/>
            <a:ext cx="9467850" cy="5580062"/>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1. Повышение продуктивности сортов растений, пород животных, штаммов микроорганизмов.</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2. Изучение разнообразия растений, животных и микроорганизмов, являющихся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   объектами селекционных работ.</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3. Анализ закономерностей наследственной изменчивости при гибридизации и мутационном процессе.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4. Исследование роли среды в развитии признаков и свойств организмов.</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5. Разработка систем искусственного отбора, способствующих усилению и    закреплению полезных для человека признаков у организмов с различными типами размножения.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6. Создание устойчивых к заболеваниям и климатическим условиям сортов и пород.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7. Получение сортов,пород и штаммов,пригодных для механизированного       выращивания, разведения и уборки.</a:t>
            </a:r>
          </a:p>
        </p:txBody>
      </p:sp>
    </p:spTree>
  </p:cSld>
  <p:clrMapOvr>
    <a:masterClrMapping/>
  </p:clrMapOvr>
  <p:transition spd="med">
    <p:blinds/>
  </p:transition>
  <p:timing>
    <p:tnLst>
      <p:par>
        <p:cTn id="1" dur="indefinite"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additive="repl">
                                        <p:cTn id="6" dur="1" fill="hold">
                                          <p:stCondLst>
                                            <p:cond delay="0"/>
                                          </p:stCondLst>
                                        </p:cTn>
                                        <p:tgtEl>
                                          <p:spTgt spid="9221"/>
                                        </p:tgtEl>
                                        <p:attrNameLst>
                                          <p:attrName>style.visibility</p:attrName>
                                        </p:attrNameLst>
                                      </p:cBhvr>
                                      <p:to>
                                        <p:strVal val="visible"/>
                                      </p:to>
                                    </p:set>
                                    <p:animEffect transition="in" filter="strips(downLeft)">
                                      <p:cBhvr additive="repl">
                                        <p:cTn id="7"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 Box 1"/>
          <p:cNvSpPr txBox="1">
            <a:spLocks noChangeArrowheads="1"/>
          </p:cNvSpPr>
          <p:nvPr/>
        </p:nvSpPr>
        <p:spPr bwMode="auto">
          <a:xfrm>
            <a:off x="2339975" y="165100"/>
            <a:ext cx="6853238" cy="217487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FF0000"/>
                </a:solidFill>
              </a:rPr>
              <a:t>К основным методам селекции относятся: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FF0000"/>
                </a:solidFill>
              </a:rPr>
              <a:t>- гибридизация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FF0000"/>
                </a:solidFill>
              </a:rPr>
              <a:t>- отбор</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FF0000"/>
                </a:solidFill>
              </a:rPr>
              <a:t>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400" b="1" i="1">
              <a:solidFill>
                <a:srgbClr val="FF0000"/>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400" b="1" i="1">
              <a:solidFill>
                <a:srgbClr val="FF0000"/>
              </a:solidFill>
            </a:endParaRPr>
          </a:p>
        </p:txBody>
      </p:sp>
      <p:sp>
        <p:nvSpPr>
          <p:cNvPr id="10242" name="Text Box 2"/>
          <p:cNvSpPr txBox="1">
            <a:spLocks noChangeArrowheads="1"/>
          </p:cNvSpPr>
          <p:nvPr/>
        </p:nvSpPr>
        <p:spPr bwMode="auto">
          <a:xfrm>
            <a:off x="0" y="2700338"/>
            <a:ext cx="10080625" cy="488632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a:solidFill>
                  <a:srgbClr val="000000"/>
                </a:solidFill>
              </a:rPr>
              <a:t>                   </a:t>
            </a:r>
            <a:r>
              <a:rPr lang="en-GB" b="1">
                <a:solidFill>
                  <a:srgbClr val="000000"/>
                </a:solidFill>
              </a:rPr>
              <a:t>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2300DC"/>
                </a:solidFill>
              </a:rPr>
              <a:t>  Традиционными методами селекции являются </a:t>
            </a:r>
            <a:r>
              <a:rPr lang="en-GB" sz="2400" u="sng">
                <a:solidFill>
                  <a:srgbClr val="2300DC"/>
                </a:solidFill>
              </a:rPr>
              <a:t>гибридизация</a:t>
            </a:r>
            <a:r>
              <a:rPr lang="en-GB" sz="2400">
                <a:solidFill>
                  <a:srgbClr val="2300DC"/>
                </a:solidFill>
              </a:rPr>
              <a:t> и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u="sng">
                <a:solidFill>
                  <a:srgbClr val="2300DC"/>
                </a:solidFill>
              </a:rPr>
              <a:t>отбор</a:t>
            </a:r>
            <a:r>
              <a:rPr lang="en-GB" sz="2400">
                <a:solidFill>
                  <a:srgbClr val="2300DC"/>
                </a:solidFill>
              </a:rPr>
              <a:t>.</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2300DC"/>
                </a:solidFill>
              </a:rPr>
              <a:t>Выделяют следующие типы гибридизации:</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2300DC"/>
                </a:solidFill>
              </a:rPr>
              <a:t>1.</a:t>
            </a:r>
            <a:r>
              <a:rPr lang="en-GB" sz="2400" u="sng">
                <a:solidFill>
                  <a:srgbClr val="2300DC"/>
                </a:solidFill>
              </a:rPr>
              <a:t>Близкородственная (инбридинг)</a:t>
            </a:r>
            <a:r>
              <a:rPr lang="en-GB" sz="2400" i="1" u="sng">
                <a:solidFill>
                  <a:srgbClr val="2300DC"/>
                </a:solidFill>
                <a:effectLst>
                  <a:outerShdw blurRad="38100" dist="38100" dir="2700000" algn="tl">
                    <a:srgbClr val="C0C0C0"/>
                  </a:outerShdw>
                </a:effectLst>
              </a:rPr>
              <a:t> </a:t>
            </a:r>
            <a:r>
              <a:rPr lang="en-GB" sz="2400" i="1">
                <a:solidFill>
                  <a:srgbClr val="2300DC"/>
                </a:solidFill>
                <a:effectLst>
                  <a:outerShdw blurRad="38100" dist="38100" dir="2700000" algn="tl">
                    <a:srgbClr val="C0C0C0"/>
                  </a:outerShdw>
                </a:effectLst>
              </a:rPr>
              <a:t>—</a:t>
            </a:r>
            <a:r>
              <a:rPr lang="en-GB" sz="2200" i="1">
                <a:solidFill>
                  <a:srgbClr val="2300DC"/>
                </a:solidFill>
                <a:effectLst>
                  <a:outerShdw blurRad="38100" dist="38100" dir="2700000" algn="tl">
                    <a:srgbClr val="C0C0C0"/>
                  </a:outerShdw>
                </a:effectLst>
              </a:rPr>
              <a:t> принудительное самоопыление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2300DC"/>
                </a:solidFill>
                <a:effectLst>
                  <a:outerShdw blurRad="38100" dist="38100" dir="2700000" algn="tl">
                    <a:srgbClr val="C0C0C0"/>
                  </a:outerShdw>
                </a:effectLst>
              </a:rPr>
              <a:t>перекрестно-опыляемых растений,большинство генов переходит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2300DC"/>
                </a:solidFill>
                <a:effectLst>
                  <a:outerShdw blurRad="38100" dist="38100" dir="2700000" algn="tl">
                    <a:srgbClr val="C0C0C0"/>
                  </a:outerShdw>
                </a:effectLst>
              </a:rPr>
              <a:t>гомозиготное состояние и проявляется имбредная депрессия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400">
              <a:solidFill>
                <a:srgbClr val="2300DC"/>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2300DC"/>
                </a:solidFill>
              </a:rPr>
              <a:t>                         2.</a:t>
            </a:r>
            <a:r>
              <a:rPr lang="en-GB" sz="2400" u="sng">
                <a:solidFill>
                  <a:srgbClr val="2300DC"/>
                </a:solidFill>
              </a:rPr>
              <a:t>Неродственная ( аутбридинг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a:solidFill>
                <a:srgbClr val="2300DC"/>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a:solidFill>
                  <a:srgbClr val="2300DC"/>
                </a:solidFill>
              </a:rPr>
              <a:t>Межвидовое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a:solidFill>
                  <a:srgbClr val="2300DC"/>
                </a:solidFill>
              </a:rPr>
              <a:t>скрещивание.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a:solidFill>
                  <a:srgbClr val="2300DC"/>
                </a:solidFill>
              </a:rPr>
              <a:t>                                   Внутривидовое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a:solidFill>
                  <a:srgbClr val="2300DC"/>
                </a:solidFill>
              </a:rPr>
              <a:t>                                     скрещивание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                           Скрещивание особей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                 разных сортов, но одного вида.</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i="1">
              <a:solidFill>
                <a:srgbClr val="2300DC"/>
              </a:solidFill>
              <a:effectLst>
                <a:outerShdw blurRad="38100" dist="38100" dir="2700000" algn="tl">
                  <a:srgbClr val="C0C0C0"/>
                </a:outerShdw>
              </a:effectLst>
            </a:endParaRPr>
          </a:p>
        </p:txBody>
      </p:sp>
      <p:cxnSp>
        <p:nvCxnSpPr>
          <p:cNvPr id="10243" name="AutoShape 3"/>
          <p:cNvCxnSpPr>
            <a:cxnSpLocks noChangeShapeType="1"/>
            <a:stCxn id="10242" idx="3"/>
            <a:endCxn id="10242" idx="3"/>
          </p:cNvCxnSpPr>
          <p:nvPr/>
        </p:nvCxnSpPr>
        <p:spPr bwMode="auto">
          <a:xfrm>
            <a:off x="10080625" y="5143500"/>
            <a:ext cx="1588" cy="1588"/>
          </a:xfrm>
          <a:prstGeom prst="bentConnector3">
            <a:avLst>
              <a:gd name="adj1" fmla="val 50000"/>
            </a:avLst>
          </a:prstGeom>
          <a:noFill/>
          <a:ln w="9360">
            <a:solidFill>
              <a:srgbClr val="000000"/>
            </a:solidFill>
            <a:round/>
            <a:headEnd/>
            <a:tailEnd/>
          </a:ln>
          <a:effectLst/>
        </p:spPr>
      </p:cxnSp>
      <p:sp>
        <p:nvSpPr>
          <p:cNvPr id="10244" name="Line 4"/>
          <p:cNvSpPr>
            <a:spLocks noChangeShapeType="1"/>
          </p:cNvSpPr>
          <p:nvPr/>
        </p:nvSpPr>
        <p:spPr bwMode="auto">
          <a:xfrm>
            <a:off x="4679950" y="5580063"/>
            <a:ext cx="1260475" cy="539750"/>
          </a:xfrm>
          <a:prstGeom prst="line">
            <a:avLst/>
          </a:prstGeom>
          <a:noFill/>
          <a:ln w="9360">
            <a:solidFill>
              <a:srgbClr val="000000"/>
            </a:solidFill>
            <a:miter lim="800000"/>
            <a:headEnd/>
            <a:tailEnd type="triangle" w="med" len="med"/>
          </a:ln>
          <a:effectLst/>
        </p:spPr>
        <p:txBody>
          <a:bodyPr/>
          <a:lstStyle/>
          <a:p>
            <a:endParaRPr lang="ru-RU"/>
          </a:p>
        </p:txBody>
      </p:sp>
      <p:sp>
        <p:nvSpPr>
          <p:cNvPr id="10245" name="Line 5"/>
          <p:cNvSpPr>
            <a:spLocks noChangeShapeType="1"/>
          </p:cNvSpPr>
          <p:nvPr/>
        </p:nvSpPr>
        <p:spPr bwMode="auto">
          <a:xfrm flipH="1">
            <a:off x="3414713" y="5580063"/>
            <a:ext cx="909637" cy="360362"/>
          </a:xfrm>
          <a:prstGeom prst="line">
            <a:avLst/>
          </a:prstGeom>
          <a:noFill/>
          <a:ln w="9360">
            <a:solidFill>
              <a:srgbClr val="000000"/>
            </a:solidFill>
            <a:miter lim="800000"/>
            <a:headEnd/>
            <a:tailEnd type="triangle" w="med" len="med"/>
          </a:ln>
          <a:effectLst/>
        </p:spPr>
        <p:txBody>
          <a:bodyPr/>
          <a:lstStyle/>
          <a:p>
            <a:endParaRPr lang="ru-RU"/>
          </a:p>
        </p:txBody>
      </p:sp>
      <p:sp>
        <p:nvSpPr>
          <p:cNvPr id="10246" name="Text Box 6"/>
          <p:cNvSpPr txBox="1">
            <a:spLocks noChangeArrowheads="1"/>
          </p:cNvSpPr>
          <p:nvPr/>
        </p:nvSpPr>
        <p:spPr bwMode="auto">
          <a:xfrm>
            <a:off x="5310188" y="6119813"/>
            <a:ext cx="1800225" cy="75882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2300DC"/>
                </a:solidFill>
              </a:rPr>
              <a:t>Отдаленное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2300DC"/>
                </a:solidFill>
              </a:rPr>
              <a:t>скрещивание</a:t>
            </a:r>
          </a:p>
        </p:txBody>
      </p:sp>
      <p:sp>
        <p:nvSpPr>
          <p:cNvPr id="10247" name="Text Box 7"/>
          <p:cNvSpPr txBox="1">
            <a:spLocks noChangeArrowheads="1"/>
          </p:cNvSpPr>
          <p:nvPr/>
        </p:nvSpPr>
        <p:spPr bwMode="auto">
          <a:xfrm>
            <a:off x="180975" y="5759450"/>
            <a:ext cx="4678363" cy="612775"/>
          </a:xfrm>
          <a:prstGeom prst="rect">
            <a:avLst/>
          </a:prstGeom>
          <a:noFill/>
          <a:ln w="9525">
            <a:noFill/>
            <a:round/>
            <a:headEnd/>
            <a:tailEnd/>
          </a:ln>
          <a:effectLst/>
        </p:spPr>
        <p:txBody>
          <a:bodyPr wrap="none" anchor="ctr"/>
          <a:lstStyle/>
          <a:p>
            <a:endParaRPr lang="ru-RU"/>
          </a:p>
        </p:txBody>
      </p:sp>
      <p:sp>
        <p:nvSpPr>
          <p:cNvPr id="10248" name="Text Box 8"/>
          <p:cNvSpPr txBox="1">
            <a:spLocks noChangeArrowheads="1"/>
          </p:cNvSpPr>
          <p:nvPr/>
        </p:nvSpPr>
        <p:spPr bwMode="auto">
          <a:xfrm>
            <a:off x="2520950" y="5400675"/>
            <a:ext cx="690563" cy="34607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p>
        </p:txBody>
      </p:sp>
      <p:sp>
        <p:nvSpPr>
          <p:cNvPr id="10249" name="Text Box 9"/>
          <p:cNvSpPr txBox="1">
            <a:spLocks noChangeArrowheads="1"/>
          </p:cNvSpPr>
          <p:nvPr/>
        </p:nvSpPr>
        <p:spPr bwMode="auto">
          <a:xfrm>
            <a:off x="5221288" y="5053013"/>
            <a:ext cx="538162" cy="433387"/>
          </a:xfrm>
          <a:prstGeom prst="rect">
            <a:avLst/>
          </a:prstGeom>
          <a:noFill/>
          <a:ln w="9525">
            <a:noFill/>
            <a:round/>
            <a:headEnd/>
            <a:tailEnd/>
          </a:ln>
          <a:effectLst/>
        </p:spPr>
        <p:txBody>
          <a:bodyPr wrap="none" anchor="ctr"/>
          <a:lstStyle/>
          <a:p>
            <a:endParaRPr lang="ru-RU"/>
          </a:p>
        </p:txBody>
      </p:sp>
      <p:sp>
        <p:nvSpPr>
          <p:cNvPr id="10250" name="Text Box 10"/>
          <p:cNvSpPr txBox="1">
            <a:spLocks noChangeArrowheads="1"/>
          </p:cNvSpPr>
          <p:nvPr/>
        </p:nvSpPr>
        <p:spPr bwMode="auto">
          <a:xfrm>
            <a:off x="2520950" y="4859338"/>
            <a:ext cx="4138613" cy="887412"/>
          </a:xfrm>
          <a:prstGeom prst="rect">
            <a:avLst/>
          </a:prstGeom>
          <a:noFill/>
          <a:ln w="9525">
            <a:noFill/>
            <a:round/>
            <a:headEnd/>
            <a:tailEnd/>
          </a:ln>
          <a:effectLst/>
        </p:spPr>
        <p:txBody>
          <a:bodyPr wrap="none" anchor="ctr"/>
          <a:lstStyle/>
          <a:p>
            <a:endParaRPr lang="ru-RU"/>
          </a:p>
        </p:txBody>
      </p:sp>
      <p:sp>
        <p:nvSpPr>
          <p:cNvPr id="10251" name="Text Box 11"/>
          <p:cNvSpPr txBox="1">
            <a:spLocks noChangeArrowheads="1"/>
          </p:cNvSpPr>
          <p:nvPr/>
        </p:nvSpPr>
        <p:spPr bwMode="auto">
          <a:xfrm>
            <a:off x="5040313" y="5040313"/>
            <a:ext cx="1619250" cy="433387"/>
          </a:xfrm>
          <a:prstGeom prst="rect">
            <a:avLst/>
          </a:prstGeom>
          <a:noFill/>
          <a:ln w="9525">
            <a:noFill/>
            <a:round/>
            <a:headEnd/>
            <a:tailEnd/>
          </a:ln>
          <a:effectLst/>
        </p:spPr>
        <p:txBody>
          <a:bodyPr wrap="none" anchor="ctr"/>
          <a:lstStyle/>
          <a:p>
            <a:endParaRPr lang="ru-RU"/>
          </a:p>
        </p:txBody>
      </p:sp>
      <p:sp>
        <p:nvSpPr>
          <p:cNvPr id="10252" name="Text Box 12"/>
          <p:cNvSpPr txBox="1">
            <a:spLocks noChangeArrowheads="1"/>
          </p:cNvSpPr>
          <p:nvPr/>
        </p:nvSpPr>
        <p:spPr bwMode="auto">
          <a:xfrm>
            <a:off x="5221288" y="6659563"/>
            <a:ext cx="3957637" cy="900112"/>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i="1">
                <a:solidFill>
                  <a:srgbClr val="2323DC"/>
                </a:solidFill>
                <a:effectLst>
                  <a:outerShdw blurRad="38100" dist="38100" dir="2700000" algn="tl">
                    <a:srgbClr val="C0C0C0"/>
                  </a:outerShdw>
                </a:effectLst>
              </a:rPr>
              <a:t>скрещивание особей разных видов</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i="1">
                <a:solidFill>
                  <a:srgbClr val="2323DC"/>
                </a:solidFill>
                <a:effectLst>
                  <a:outerShdw blurRad="38100" dist="38100" dir="2700000" algn="tl">
                    <a:srgbClr val="C0C0C0"/>
                  </a:outerShdw>
                </a:effectLst>
              </a:rPr>
              <a:t>и родов</a:t>
            </a:r>
          </a:p>
        </p:txBody>
      </p:sp>
      <p:sp>
        <p:nvSpPr>
          <p:cNvPr id="10253" name="WordArt 13"/>
          <p:cNvSpPr>
            <a:spLocks noChangeArrowheads="1" noChangeShapeType="1" noTextEdit="1"/>
          </p:cNvSpPr>
          <p:nvPr/>
        </p:nvSpPr>
        <p:spPr bwMode="auto">
          <a:xfrm>
            <a:off x="0" y="720725"/>
            <a:ext cx="10080625" cy="2339975"/>
          </a:xfrm>
          <a:prstGeom prst="rect">
            <a:avLst/>
          </a:prstGeom>
        </p:spPr>
        <p:txBody>
          <a:bodyPr wrap="none" fromWordArt="1">
            <a:prstTxWarp prst="textCurveDown">
              <a:avLst>
                <a:gd name="adj" fmla="val 45833"/>
              </a:avLst>
            </a:prstTxWarp>
          </a:bodyPr>
          <a:lstStyle/>
          <a:p>
            <a:pPr algn="ctr"/>
            <a:r>
              <a:rPr lang="ru-RU" sz="3600">
                <a:ln w="9360">
                  <a:solidFill>
                    <a:srgbClr val="000000"/>
                  </a:solidFill>
                  <a:miter lim="800000"/>
                  <a:headEnd/>
                  <a:tailEnd/>
                </a:ln>
                <a:gradFill rotWithShape="0">
                  <a:gsLst>
                    <a:gs pos="0">
                      <a:srgbClr val="FFFFFF"/>
                    </a:gs>
                    <a:gs pos="100000">
                      <a:srgbClr val="000080"/>
                    </a:gs>
                  </a:gsLst>
                  <a:lin ang="2700000" scaled="1"/>
                </a:gradFill>
                <a:effectLst>
                  <a:outerShdw dist="152735" dir="2700000" algn="ctr" rotWithShape="0">
                    <a:srgbClr val="868686"/>
                  </a:outerShdw>
                </a:effectLst>
                <a:latin typeface="Arial Black"/>
              </a:rPr>
              <a:t>Методы селекции растений и микроорганизмов</a:t>
            </a:r>
          </a:p>
        </p:txBody>
      </p:sp>
      <p:sp>
        <p:nvSpPr>
          <p:cNvPr id="10254" name="Line 14"/>
          <p:cNvSpPr>
            <a:spLocks noChangeShapeType="1"/>
          </p:cNvSpPr>
          <p:nvPr/>
        </p:nvSpPr>
        <p:spPr bwMode="auto">
          <a:xfrm>
            <a:off x="5580063" y="5400675"/>
            <a:ext cx="2338387" cy="179388"/>
          </a:xfrm>
          <a:prstGeom prst="line">
            <a:avLst/>
          </a:prstGeom>
          <a:noFill/>
          <a:ln w="9360">
            <a:solidFill>
              <a:srgbClr val="000000"/>
            </a:solidFill>
            <a:miter lim="800000"/>
            <a:headEnd/>
            <a:tailEnd type="triangle" w="med" len="med"/>
          </a:ln>
          <a:effectLst/>
        </p:spPr>
        <p:txBody>
          <a:bodyPr/>
          <a:lstStyle/>
          <a:p>
            <a:endParaRPr lang="ru-RU"/>
          </a:p>
        </p:txBody>
      </p:sp>
      <p:sp>
        <p:nvSpPr>
          <p:cNvPr id="10255" name="Text Box 15"/>
          <p:cNvSpPr txBox="1">
            <a:spLocks noChangeArrowheads="1"/>
          </p:cNvSpPr>
          <p:nvPr/>
        </p:nvSpPr>
        <p:spPr bwMode="auto">
          <a:xfrm>
            <a:off x="7918450" y="5580063"/>
            <a:ext cx="1595438" cy="601662"/>
          </a:xfrm>
          <a:prstGeom prst="rect">
            <a:avLst/>
          </a:prstGeom>
          <a:noFill/>
          <a:ln w="9525">
            <a:noFill/>
            <a:round/>
            <a:headEnd/>
            <a:tailEnd/>
          </a:ln>
          <a:effectLst/>
        </p:spPr>
        <p:txBody>
          <a:bodyPr wrap="none"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2323DC"/>
                </a:solidFill>
              </a:rPr>
              <a:t>Межродовое</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2323DC"/>
                </a:solidFill>
              </a:rPr>
              <a:t>скрещивание</a:t>
            </a:r>
          </a:p>
        </p:txBody>
      </p:sp>
      <p:sp>
        <p:nvSpPr>
          <p:cNvPr id="10256" name="Line 16"/>
          <p:cNvSpPr>
            <a:spLocks noChangeShapeType="1"/>
          </p:cNvSpPr>
          <p:nvPr/>
        </p:nvSpPr>
        <p:spPr bwMode="auto">
          <a:xfrm flipH="1">
            <a:off x="1074738" y="5400675"/>
            <a:ext cx="1809750" cy="360363"/>
          </a:xfrm>
          <a:prstGeom prst="line">
            <a:avLst/>
          </a:prstGeom>
          <a:noFill/>
          <a:ln w="9360">
            <a:solidFill>
              <a:srgbClr val="000000"/>
            </a:solidFill>
            <a:miter lim="800000"/>
            <a:headEnd/>
            <a:tailEnd type="triangle" w="med" len="med"/>
          </a:ln>
          <a:effectLst/>
        </p:spPr>
        <p:txBody>
          <a:bodyPr/>
          <a:lstStyle/>
          <a:p>
            <a:endParaRPr lang="ru-RU"/>
          </a:p>
        </p:txBody>
      </p:sp>
      <p:sp>
        <p:nvSpPr>
          <p:cNvPr id="10257" name="Text Box 17"/>
          <p:cNvSpPr txBox="1">
            <a:spLocks noChangeArrowheads="1"/>
          </p:cNvSpPr>
          <p:nvPr/>
        </p:nvSpPr>
        <p:spPr bwMode="auto">
          <a:xfrm>
            <a:off x="1439863" y="1260475"/>
            <a:ext cx="1619250" cy="539750"/>
          </a:xfrm>
          <a:prstGeom prst="rect">
            <a:avLst/>
          </a:prstGeom>
          <a:noFill/>
          <a:ln w="9525">
            <a:noFill/>
            <a:round/>
            <a:headEnd/>
            <a:tailEnd/>
          </a:ln>
          <a:effectLst/>
        </p:spPr>
        <p:txBody>
          <a:bodyPr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0000"/>
                </a:solidFill>
                <a:effectLst>
                  <a:outerShdw blurRad="38100" dist="38100" dir="2700000" algn="tl">
                    <a:srgbClr val="C0C0C0"/>
                  </a:outerShdw>
                </a:effectLst>
              </a:rPr>
              <a:t>Массовый </a:t>
            </a:r>
          </a:p>
        </p:txBody>
      </p:sp>
      <p:sp>
        <p:nvSpPr>
          <p:cNvPr id="10258" name="Text Box 18"/>
          <p:cNvSpPr txBox="1">
            <a:spLocks noChangeArrowheads="1"/>
          </p:cNvSpPr>
          <p:nvPr/>
        </p:nvSpPr>
        <p:spPr bwMode="auto">
          <a:xfrm>
            <a:off x="5759450" y="554038"/>
            <a:ext cx="1619250" cy="433387"/>
          </a:xfrm>
          <a:prstGeom prst="rect">
            <a:avLst/>
          </a:prstGeom>
          <a:noFill/>
          <a:ln w="9525">
            <a:noFill/>
            <a:round/>
            <a:headEnd/>
            <a:tailEnd/>
          </a:ln>
          <a:effectLst/>
        </p:spPr>
        <p:txBody>
          <a:bodyPr wrap="none" anchor="ctr"/>
          <a:lstStyle/>
          <a:p>
            <a:endParaRPr lang="ru-RU"/>
          </a:p>
        </p:txBody>
      </p:sp>
      <p:sp>
        <p:nvSpPr>
          <p:cNvPr id="10259" name="Text Box 19"/>
          <p:cNvSpPr txBox="1">
            <a:spLocks noChangeArrowheads="1"/>
          </p:cNvSpPr>
          <p:nvPr/>
        </p:nvSpPr>
        <p:spPr bwMode="auto">
          <a:xfrm>
            <a:off x="5940425" y="554038"/>
            <a:ext cx="1978025" cy="1066800"/>
          </a:xfrm>
          <a:prstGeom prst="rect">
            <a:avLst/>
          </a:prstGeom>
          <a:noFill/>
          <a:ln w="9525">
            <a:noFill/>
            <a:round/>
            <a:headEnd/>
            <a:tailEnd/>
          </a:ln>
          <a:effectLst/>
        </p:spPr>
        <p:txBody>
          <a:bodyPr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a:solidFill>
                  <a:srgbClr val="FF420E"/>
                </a:solidFill>
              </a:rPr>
              <a:t>- </a:t>
            </a:r>
            <a:r>
              <a:rPr lang="en-GB">
                <a:solidFill>
                  <a:srgbClr val="000000"/>
                </a:solidFill>
              </a:rPr>
              <a:t> </a:t>
            </a:r>
            <a:r>
              <a:rPr lang="en-GB" sz="2200" b="1" i="1">
                <a:solidFill>
                  <a:srgbClr val="FF420E"/>
                </a:solidFill>
              </a:rPr>
              <a:t>мутагенез  </a:t>
            </a:r>
          </a:p>
        </p:txBody>
      </p:sp>
      <p:sp>
        <p:nvSpPr>
          <p:cNvPr id="10260" name="Line 20"/>
          <p:cNvSpPr>
            <a:spLocks noChangeShapeType="1"/>
          </p:cNvSpPr>
          <p:nvPr/>
        </p:nvSpPr>
        <p:spPr bwMode="auto">
          <a:xfrm flipH="1">
            <a:off x="2335213" y="1079500"/>
            <a:ext cx="730250" cy="179388"/>
          </a:xfrm>
          <a:prstGeom prst="line">
            <a:avLst/>
          </a:prstGeom>
          <a:noFill/>
          <a:ln w="9360">
            <a:solidFill>
              <a:srgbClr val="000000"/>
            </a:solidFill>
            <a:miter lim="800000"/>
            <a:headEnd/>
            <a:tailEnd type="triangle" w="med" len="med"/>
          </a:ln>
          <a:effectLst/>
        </p:spPr>
        <p:txBody>
          <a:bodyPr/>
          <a:lstStyle/>
          <a:p>
            <a:endParaRPr lang="ru-RU"/>
          </a:p>
        </p:txBody>
      </p:sp>
      <p:sp>
        <p:nvSpPr>
          <p:cNvPr id="10261" name="Line 21"/>
          <p:cNvSpPr>
            <a:spLocks noChangeShapeType="1"/>
          </p:cNvSpPr>
          <p:nvPr/>
        </p:nvSpPr>
        <p:spPr bwMode="auto">
          <a:xfrm>
            <a:off x="3060700" y="1079500"/>
            <a:ext cx="900113" cy="179388"/>
          </a:xfrm>
          <a:prstGeom prst="line">
            <a:avLst/>
          </a:prstGeom>
          <a:noFill/>
          <a:ln w="9360">
            <a:solidFill>
              <a:srgbClr val="000000"/>
            </a:solidFill>
            <a:miter lim="800000"/>
            <a:headEnd/>
            <a:tailEnd type="triangle" w="med" len="med"/>
          </a:ln>
          <a:effectLst/>
        </p:spPr>
        <p:txBody>
          <a:bodyPr/>
          <a:lstStyle/>
          <a:p>
            <a:endParaRPr lang="ru-RU"/>
          </a:p>
        </p:txBody>
      </p:sp>
      <p:sp>
        <p:nvSpPr>
          <p:cNvPr id="10262" name="Text Box 22"/>
          <p:cNvSpPr txBox="1">
            <a:spLocks noChangeArrowheads="1"/>
          </p:cNvSpPr>
          <p:nvPr/>
        </p:nvSpPr>
        <p:spPr bwMode="auto">
          <a:xfrm>
            <a:off x="3529013" y="1260475"/>
            <a:ext cx="2230437" cy="376238"/>
          </a:xfrm>
          <a:prstGeom prst="rect">
            <a:avLst/>
          </a:prstGeom>
          <a:noFill/>
          <a:ln w="9525">
            <a:noFill/>
            <a:round/>
            <a:headEnd/>
            <a:tailEnd/>
          </a:ln>
          <a:effectLst/>
        </p:spPr>
        <p:txBody>
          <a:bodyPr wrap="none"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3366"/>
                </a:solidFill>
                <a:effectLst>
                  <a:outerShdw blurRad="38100" dist="38100" dir="2700000" algn="tl">
                    <a:srgbClr val="C0C0C0"/>
                  </a:outerShdw>
                </a:effectLst>
              </a:rPr>
              <a:t>Индивидуальный</a:t>
            </a:r>
          </a:p>
        </p:txBody>
      </p:sp>
      <p:sp>
        <p:nvSpPr>
          <p:cNvPr id="10263" name="Text Box 23"/>
          <p:cNvSpPr txBox="1">
            <a:spLocks noChangeArrowheads="1"/>
          </p:cNvSpPr>
          <p:nvPr/>
        </p:nvSpPr>
        <p:spPr bwMode="auto">
          <a:xfrm>
            <a:off x="6480175" y="900113"/>
            <a:ext cx="1800225" cy="433387"/>
          </a:xfrm>
          <a:prstGeom prst="rect">
            <a:avLst/>
          </a:prstGeom>
          <a:noFill/>
          <a:ln w="9525">
            <a:noFill/>
            <a:round/>
            <a:headEnd/>
            <a:tailEnd/>
          </a:ln>
          <a:effectLst/>
        </p:spPr>
        <p:txBody>
          <a:bodyPr wrap="none" anchor="ctr"/>
          <a:lstStyle/>
          <a:p>
            <a:endParaRPr lang="ru-RU"/>
          </a:p>
        </p:txBody>
      </p:sp>
      <p:sp>
        <p:nvSpPr>
          <p:cNvPr id="10264" name="Text Box 24"/>
          <p:cNvSpPr txBox="1">
            <a:spLocks noChangeArrowheads="1"/>
          </p:cNvSpPr>
          <p:nvPr/>
        </p:nvSpPr>
        <p:spPr bwMode="auto">
          <a:xfrm>
            <a:off x="360363" y="3240088"/>
            <a:ext cx="180975" cy="603250"/>
          </a:xfrm>
          <a:prstGeom prst="rect">
            <a:avLst/>
          </a:prstGeom>
          <a:noFill/>
          <a:ln w="9525">
            <a:noFill/>
            <a:round/>
            <a:headEnd/>
            <a:tailEnd/>
          </a:ln>
          <a:effectLst/>
        </p:spPr>
        <p:txBody>
          <a:bodyPr wrap="none"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000000"/>
              </a:solidFill>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000000"/>
              </a:solidFill>
            </a:endParaRPr>
          </a:p>
        </p:txBody>
      </p:sp>
    </p:spTree>
  </p:cSld>
  <p:clrMapOvr>
    <a:masterClrMapping/>
  </p:clrMapOvr>
  <p:transition spd="med">
    <p:checker/>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3" cstate="print"/>
          <a:srcRect/>
          <a:stretch>
            <a:fillRect/>
          </a:stretch>
        </p:blipFill>
        <p:spPr bwMode="auto">
          <a:xfrm>
            <a:off x="900113" y="1619250"/>
            <a:ext cx="8640762" cy="5940425"/>
          </a:xfrm>
          <a:prstGeom prst="rect">
            <a:avLst/>
          </a:prstGeom>
          <a:noFill/>
          <a:ln w="9525">
            <a:noFill/>
            <a:round/>
            <a:headEnd/>
            <a:tailEnd/>
          </a:ln>
          <a:effectLst/>
        </p:spPr>
      </p:pic>
      <p:sp>
        <p:nvSpPr>
          <p:cNvPr id="11266" name="Text Box 2"/>
          <p:cNvSpPr txBox="1">
            <a:spLocks noChangeArrowheads="1"/>
          </p:cNvSpPr>
          <p:nvPr/>
        </p:nvSpPr>
        <p:spPr bwMode="auto">
          <a:xfrm>
            <a:off x="1800225" y="714375"/>
            <a:ext cx="7959725" cy="546100"/>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0047FF"/>
                </a:solidFill>
                <a:effectLst>
                  <a:outerShdw blurRad="38100" dist="38100" dir="2700000" algn="tl">
                    <a:srgbClr val="C0C0C0"/>
                  </a:outerShdw>
                </a:effectLst>
              </a:rPr>
              <a:t>Получение сорта Бере зимняя Мичурина</a:t>
            </a:r>
          </a:p>
        </p:txBody>
      </p:sp>
    </p:spTree>
  </p:cSld>
  <p:clrMapOvr>
    <a:masterClrMapping/>
  </p:clrMapOvr>
  <p:transition spd="med">
    <p:fade thruBlk="1"/>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1"/>
          <p:cNvSpPr txBox="1">
            <a:spLocks noChangeArrowheads="1"/>
          </p:cNvSpPr>
          <p:nvPr/>
        </p:nvSpPr>
        <p:spPr bwMode="auto">
          <a:xfrm>
            <a:off x="3419475" y="2339975"/>
            <a:ext cx="539750" cy="433388"/>
          </a:xfrm>
          <a:prstGeom prst="rect">
            <a:avLst/>
          </a:prstGeom>
          <a:noFill/>
          <a:ln w="9525">
            <a:noFill/>
            <a:round/>
            <a:headEnd/>
            <a:tailEnd/>
          </a:ln>
          <a:effectLst/>
        </p:spPr>
        <p:txBody>
          <a:bodyPr wrap="none" anchor="ctr"/>
          <a:lstStyle/>
          <a:p>
            <a:endParaRPr lang="ru-RU"/>
          </a:p>
        </p:txBody>
      </p:sp>
      <p:sp>
        <p:nvSpPr>
          <p:cNvPr id="12290" name="Text Box 2"/>
          <p:cNvSpPr txBox="1">
            <a:spLocks noChangeArrowheads="1"/>
          </p:cNvSpPr>
          <p:nvPr/>
        </p:nvSpPr>
        <p:spPr bwMode="auto">
          <a:xfrm>
            <a:off x="1619250" y="1979613"/>
            <a:ext cx="3060700" cy="433387"/>
          </a:xfrm>
          <a:prstGeom prst="rect">
            <a:avLst/>
          </a:prstGeom>
          <a:noFill/>
          <a:ln w="9525">
            <a:noFill/>
            <a:round/>
            <a:headEnd/>
            <a:tailEnd/>
          </a:ln>
          <a:effectLst/>
        </p:spPr>
        <p:txBody>
          <a:bodyPr wrap="none" anchor="ctr"/>
          <a:lstStyle/>
          <a:p>
            <a:endParaRPr lang="ru-RU"/>
          </a:p>
        </p:txBody>
      </p:sp>
      <p:sp>
        <p:nvSpPr>
          <p:cNvPr id="12291" name="Text Box 3"/>
          <p:cNvSpPr txBox="1">
            <a:spLocks noChangeArrowheads="1"/>
          </p:cNvSpPr>
          <p:nvPr/>
        </p:nvSpPr>
        <p:spPr bwMode="auto">
          <a:xfrm>
            <a:off x="720725" y="700088"/>
            <a:ext cx="8999538" cy="127952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a:solidFill>
                  <a:srgbClr val="2300DC"/>
                </a:solidFill>
              </a:rPr>
              <a:t>3.</a:t>
            </a:r>
            <a:r>
              <a:rPr lang="en-GB" sz="2400" u="sng">
                <a:solidFill>
                  <a:srgbClr val="2300DC"/>
                </a:solidFill>
              </a:rPr>
              <a:t>Межлинейное скрещивание-</a:t>
            </a:r>
            <a:r>
              <a:rPr lang="en-GB" sz="2200">
                <a:solidFill>
                  <a:srgbClr val="2300DC"/>
                </a:solidFill>
              </a:rPr>
              <a:t> </a:t>
            </a:r>
            <a:r>
              <a:rPr lang="en-GB" sz="2200">
                <a:solidFill>
                  <a:srgbClr val="2300DC"/>
                </a:solidFill>
                <a:effectLst>
                  <a:outerShdw blurRad="38100" dist="38100" dir="2700000" algn="tl">
                    <a:srgbClr val="C0C0C0"/>
                  </a:outerShdw>
                </a:effectLst>
              </a:rPr>
              <a:t>(аутбридинг)</a:t>
            </a:r>
            <a:r>
              <a:rPr lang="en-GB" sz="2000" i="1">
                <a:solidFill>
                  <a:srgbClr val="2300DC"/>
                </a:solidFill>
                <a:effectLst>
                  <a:outerShdw blurRad="38100" dist="38100" dir="2700000" algn="tl">
                    <a:srgbClr val="C0C0C0"/>
                  </a:outerShdw>
                </a:effectLst>
              </a:rPr>
              <a:t> направленно на получение эффекта гетерозиса- гибридной силы, причиной которого является отсутствие проявления рецессивных аллелей в гетерозиготном состоянии.</a:t>
            </a:r>
          </a:p>
        </p:txBody>
      </p:sp>
      <p:sp>
        <p:nvSpPr>
          <p:cNvPr id="12292" name="Text Box 4"/>
          <p:cNvSpPr txBox="1">
            <a:spLocks noChangeArrowheads="1"/>
          </p:cNvSpPr>
          <p:nvPr/>
        </p:nvSpPr>
        <p:spPr bwMode="auto">
          <a:xfrm>
            <a:off x="180975" y="2339975"/>
            <a:ext cx="7620000" cy="611188"/>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a:solidFill>
                  <a:srgbClr val="2300DC"/>
                </a:solidFill>
              </a:rPr>
              <a:t>                                 4</a:t>
            </a:r>
            <a:r>
              <a:rPr lang="en-GB" sz="2400" u="sng">
                <a:solidFill>
                  <a:srgbClr val="2300DC"/>
                </a:solidFill>
              </a:rPr>
              <a:t>.Отдаленное скрещивание</a:t>
            </a:r>
          </a:p>
        </p:txBody>
      </p:sp>
      <p:sp>
        <p:nvSpPr>
          <p:cNvPr id="12293" name="Freeform 5"/>
          <p:cNvSpPr>
            <a:spLocks/>
          </p:cNvSpPr>
          <p:nvPr/>
        </p:nvSpPr>
        <p:spPr bwMode="auto">
          <a:xfrm>
            <a:off x="3228975" y="2725738"/>
            <a:ext cx="1074738" cy="514350"/>
          </a:xfrm>
          <a:custGeom>
            <a:avLst/>
            <a:gdLst/>
            <a:ahLst/>
            <a:cxnLst>
              <a:cxn ang="0">
                <a:pos x="2986" y="0"/>
              </a:cxn>
              <a:cxn ang="0">
                <a:pos x="0" y="1429"/>
              </a:cxn>
            </a:cxnLst>
            <a:rect l="0" t="0" r="r" b="b"/>
            <a:pathLst>
              <a:path w="2987" h="1430">
                <a:moveTo>
                  <a:pt x="2986" y="0"/>
                </a:moveTo>
                <a:lnTo>
                  <a:pt x="0" y="1429"/>
                </a:lnTo>
              </a:path>
            </a:pathLst>
          </a:custGeom>
          <a:noFill/>
          <a:ln w="9360">
            <a:solidFill>
              <a:srgbClr val="000000"/>
            </a:solidFill>
            <a:round/>
            <a:headEnd/>
            <a:tailEnd type="triangle" w="med" len="med"/>
          </a:ln>
          <a:effectLst/>
        </p:spPr>
        <p:txBody>
          <a:bodyPr wrap="none" anchor="ctr"/>
          <a:lstStyle/>
          <a:p>
            <a:endParaRPr lang="ru-RU"/>
          </a:p>
        </p:txBody>
      </p:sp>
      <p:sp>
        <p:nvSpPr>
          <p:cNvPr id="12294" name="Freeform 6"/>
          <p:cNvSpPr>
            <a:spLocks/>
          </p:cNvSpPr>
          <p:nvPr/>
        </p:nvSpPr>
        <p:spPr bwMode="auto">
          <a:xfrm>
            <a:off x="5221288" y="2700338"/>
            <a:ext cx="1077912" cy="539750"/>
          </a:xfrm>
          <a:custGeom>
            <a:avLst/>
            <a:gdLst/>
            <a:ahLst/>
            <a:cxnLst>
              <a:cxn ang="0">
                <a:pos x="0" y="0"/>
              </a:cxn>
              <a:cxn ang="0">
                <a:pos x="2999" y="1499"/>
              </a:cxn>
            </a:cxnLst>
            <a:rect l="0" t="0" r="r" b="b"/>
            <a:pathLst>
              <a:path w="3000" h="1500">
                <a:moveTo>
                  <a:pt x="0" y="0"/>
                </a:moveTo>
                <a:lnTo>
                  <a:pt x="2999" y="1499"/>
                </a:lnTo>
              </a:path>
            </a:pathLst>
          </a:custGeom>
          <a:noFill/>
          <a:ln w="9360">
            <a:solidFill>
              <a:srgbClr val="000000"/>
            </a:solidFill>
            <a:round/>
            <a:headEnd/>
            <a:tailEnd type="triangle" w="med" len="med"/>
          </a:ln>
          <a:effectLst/>
        </p:spPr>
        <p:txBody>
          <a:bodyPr wrap="none" anchor="ctr"/>
          <a:lstStyle/>
          <a:p>
            <a:endParaRPr lang="ru-RU"/>
          </a:p>
        </p:txBody>
      </p:sp>
      <p:sp>
        <p:nvSpPr>
          <p:cNvPr id="12295" name="Text Box 7"/>
          <p:cNvSpPr txBox="1">
            <a:spLocks noChangeArrowheads="1"/>
          </p:cNvSpPr>
          <p:nvPr/>
        </p:nvSpPr>
        <p:spPr bwMode="auto">
          <a:xfrm>
            <a:off x="1439863" y="3419475"/>
            <a:ext cx="3419475" cy="344488"/>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i="1">
                <a:solidFill>
                  <a:srgbClr val="2300DC"/>
                </a:solidFill>
                <a:effectLst>
                  <a:outerShdw blurRad="38100" dist="38100" dir="2700000" algn="tl">
                    <a:srgbClr val="C0C0C0"/>
                  </a:outerShdw>
                </a:effectLst>
              </a:rPr>
              <a:t>географически отдаленное</a:t>
            </a:r>
          </a:p>
        </p:txBody>
      </p:sp>
      <p:sp>
        <p:nvSpPr>
          <p:cNvPr id="12296" name="Text Box 8"/>
          <p:cNvSpPr txBox="1">
            <a:spLocks noChangeArrowheads="1"/>
          </p:cNvSpPr>
          <p:nvPr/>
        </p:nvSpPr>
        <p:spPr bwMode="auto">
          <a:xfrm>
            <a:off x="5707063" y="3419475"/>
            <a:ext cx="3033712" cy="344488"/>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i="1">
                <a:solidFill>
                  <a:srgbClr val="2300DC"/>
                </a:solidFill>
                <a:effectLst>
                  <a:outerShdw blurRad="38100" dist="38100" dir="2700000" algn="tl">
                    <a:srgbClr val="C0C0C0"/>
                  </a:outerShdw>
                </a:effectLst>
              </a:rPr>
              <a:t>биологически отдаленное</a:t>
            </a:r>
          </a:p>
        </p:txBody>
      </p:sp>
      <p:sp>
        <p:nvSpPr>
          <p:cNvPr id="12297" name="Text Box 9"/>
          <p:cNvSpPr txBox="1">
            <a:spLocks noChangeArrowheads="1"/>
          </p:cNvSpPr>
          <p:nvPr/>
        </p:nvSpPr>
        <p:spPr bwMode="auto">
          <a:xfrm>
            <a:off x="3419475" y="3598863"/>
            <a:ext cx="1439863" cy="434975"/>
          </a:xfrm>
          <a:prstGeom prst="rect">
            <a:avLst/>
          </a:prstGeom>
          <a:noFill/>
          <a:ln w="9525">
            <a:noFill/>
            <a:round/>
            <a:headEnd/>
            <a:tailEnd/>
          </a:ln>
          <a:effectLst/>
        </p:spPr>
        <p:txBody>
          <a:bodyPr wrap="none" anchor="ctr"/>
          <a:lstStyle/>
          <a:p>
            <a:endParaRPr lang="ru-RU"/>
          </a:p>
        </p:txBody>
      </p:sp>
      <p:sp>
        <p:nvSpPr>
          <p:cNvPr id="12298" name="Text Box 10"/>
          <p:cNvSpPr txBox="1">
            <a:spLocks noChangeArrowheads="1"/>
          </p:cNvSpPr>
          <p:nvPr/>
        </p:nvSpPr>
        <p:spPr bwMode="auto">
          <a:xfrm>
            <a:off x="4859338" y="3419475"/>
            <a:ext cx="180975" cy="433388"/>
          </a:xfrm>
          <a:prstGeom prst="rect">
            <a:avLst/>
          </a:prstGeom>
          <a:noFill/>
          <a:ln w="9525">
            <a:noFill/>
            <a:round/>
            <a:headEnd/>
            <a:tailEnd/>
          </a:ln>
          <a:effectLst/>
        </p:spPr>
        <p:txBody>
          <a:bodyPr wrap="none" anchor="ctr"/>
          <a:lstStyle/>
          <a:p>
            <a:endParaRPr lang="ru-RU"/>
          </a:p>
        </p:txBody>
      </p:sp>
      <p:sp>
        <p:nvSpPr>
          <p:cNvPr id="12299" name="Text Box 11"/>
          <p:cNvSpPr txBox="1">
            <a:spLocks noChangeArrowheads="1"/>
          </p:cNvSpPr>
          <p:nvPr/>
        </p:nvSpPr>
        <p:spPr bwMode="auto">
          <a:xfrm>
            <a:off x="2339975" y="3433763"/>
            <a:ext cx="1439863" cy="433387"/>
          </a:xfrm>
          <a:prstGeom prst="rect">
            <a:avLst/>
          </a:prstGeom>
          <a:noFill/>
          <a:ln w="9525">
            <a:noFill/>
            <a:round/>
            <a:headEnd/>
            <a:tailEnd/>
          </a:ln>
          <a:effectLst/>
        </p:spPr>
        <p:txBody>
          <a:bodyPr wrap="none" anchor="ctr"/>
          <a:lstStyle/>
          <a:p>
            <a:endParaRPr lang="ru-RU"/>
          </a:p>
        </p:txBody>
      </p:sp>
      <p:sp>
        <p:nvSpPr>
          <p:cNvPr id="12300" name="Text Box 12"/>
          <p:cNvSpPr txBox="1">
            <a:spLocks noChangeArrowheads="1"/>
          </p:cNvSpPr>
          <p:nvPr/>
        </p:nvSpPr>
        <p:spPr bwMode="auto">
          <a:xfrm>
            <a:off x="14288" y="3960813"/>
            <a:ext cx="10066337" cy="3238500"/>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b="1" u="sng">
                <a:solidFill>
                  <a:srgbClr val="2300DC"/>
                </a:solidFill>
              </a:rPr>
              <a:t>Отдалённая гибридизация</a:t>
            </a:r>
            <a:r>
              <a:rPr lang="en-GB" i="1">
                <a:solidFill>
                  <a:srgbClr val="2300DC"/>
                </a:solidFill>
                <a:effectLst>
                  <a:outerShdw blurRad="38100" dist="38100" dir="2700000" algn="tl">
                    <a:srgbClr val="C0C0C0"/>
                  </a:outerShdw>
                </a:effectLst>
              </a:rPr>
              <a:t> позволяет в одном организме совместить признаки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характерные для растений разных  видов и даже родов .Получить такие формы из-за</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нескрещиваемости родителей и  бесплодия гибридов очень сложно. Стремительность</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гибридов связана  с содержанием в геноме различных хромосом, которые в мейозе не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конъюгируют .Для восстановления плодовитости  у отдалённых гибридов известный</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генетик Георгий Дмитриевич Карпеченко ещё  в 1924 г. предложил использовать метод</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полиплоидии, работая  с  гибридами редьки и капусты.</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i="1" u="sng">
                <a:solidFill>
                  <a:srgbClr val="2300DC"/>
                </a:solidFill>
                <a:effectLst>
                  <a:outerShdw blurRad="38100" dist="38100" dir="2700000" algn="tl">
                    <a:srgbClr val="C0C0C0"/>
                  </a:outerShdw>
                </a:effectLst>
              </a:rPr>
              <a:t>Искусственный мутогенез —</a:t>
            </a:r>
            <a:r>
              <a:rPr lang="en-GB" i="1">
                <a:solidFill>
                  <a:srgbClr val="2300DC"/>
                </a:solidFill>
                <a:effectLst>
                  <a:outerShdw blurRad="38100" dist="38100" dir="2700000" algn="tl">
                    <a:srgbClr val="C0C0C0"/>
                  </a:outerShdw>
                </a:effectLst>
              </a:rPr>
              <a:t> контролируемый человеком процесс возникновения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мутаций, успешно применяемых в селекции микроорганизмов.</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i="1">
              <a:solidFill>
                <a:srgbClr val="2300DC"/>
              </a:solidFill>
              <a:effectLst>
                <a:outerShdw blurRad="38100" dist="38100" dir="2700000" algn="tl">
                  <a:srgbClr val="C0C0C0"/>
                </a:outerShdw>
              </a:effectLst>
            </a:endParaRPr>
          </a:p>
        </p:txBody>
      </p:sp>
    </p:spTree>
  </p:cSld>
  <p:clrMapOvr>
    <a:masterClrMapping/>
  </p:clrMapOvr>
  <p:transition spd="med">
    <p:split dir="in"/>
  </p:transition>
  <p:timing>
    <p:tnLst>
      <p:par>
        <p:cTn id="1" dur="indefinite"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path" accel="50000" decel="50000" fill="hold" grpId="0" nodeType="clickEffect" nodePh="1">
                                  <p:stCondLst>
                                    <p:cond delay="0"/>
                                  </p:stCondLst>
                                  <p:endCondLst>
                                    <p:cond evt="begin" delay="0">
                                      <p:tn val="5"/>
                                    </p:cond>
                                  </p:end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6" dur="2000" fill="hold"/>
                                        <p:tgtEl>
                                          <p:spTgt spid="12289"/>
                                        </p:tgtEl>
                                      </p:cBhvr>
                                    </p:animMotion>
                                  </p:childTnLst>
                                </p:cTn>
                              </p:par>
                              <p:par>
                                <p:cTn id="7" presetID="18" presetClass="path" accel="50000" decel="50000" fill="hold" grpId="0" nodeType="withEffect" nodePh="1">
                                  <p:stCondLst>
                                    <p:cond delay="0"/>
                                  </p:stCondLst>
                                  <p:endCondLst>
                                    <p:cond evt="begin" delay="0">
                                      <p:tn val="7"/>
                                    </p:cond>
                                  </p:end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8" dur="2000" fill="hold"/>
                                        <p:tgtEl>
                                          <p:spTgt spid="12290"/>
                                        </p:tgtEl>
                                      </p:cBhvr>
                                    </p:animMotion>
                                  </p:childTnLst>
                                </p:cTn>
                              </p:par>
                              <p:par>
                                <p:cTn id="9" presetID="18" presetClass="path" accel="50000" decel="50000" fill="hold"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10" dur="2000" fill="hold"/>
                                        <p:tgtEl>
                                          <p:spTgt spid="12291"/>
                                        </p:tgtEl>
                                      </p:cBhvr>
                                    </p:animMotion>
                                  </p:childTnLst>
                                </p:cTn>
                              </p:par>
                              <p:par>
                                <p:cTn id="11" presetID="18" presetClass="path" accel="50000" decel="50000" fill="hold"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12" dur="2000" fill="hold"/>
                                        <p:tgtEl>
                                          <p:spTgt spid="12292"/>
                                        </p:tgtEl>
                                      </p:cBhvr>
                                    </p:animMotion>
                                  </p:childTnLst>
                                </p:cTn>
                              </p:par>
                              <p:par>
                                <p:cTn id="13" presetID="18" presetClass="path" accel="50000" decel="50000" fill="hold" grpId="0"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14" dur="2000" fill="hold"/>
                                        <p:tgtEl>
                                          <p:spTgt spid="12293"/>
                                        </p:tgtEl>
                                      </p:cBhvr>
                                    </p:animMotion>
                                  </p:childTnLst>
                                </p:cTn>
                              </p:par>
                              <p:par>
                                <p:cTn id="15" presetID="18" presetClass="path" accel="50000" decel="50000" fill="hold" grpId="0"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16" dur="2000" fill="hold"/>
                                        <p:tgtEl>
                                          <p:spTgt spid="12294"/>
                                        </p:tgtEl>
                                      </p:cBhvr>
                                    </p:animMotion>
                                  </p:childTnLst>
                                </p:cTn>
                              </p:par>
                              <p:par>
                                <p:cTn id="17" presetID="18" presetClass="path" accel="50000" decel="50000" fill="hold"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18" dur="2000" fill="hold"/>
                                        <p:tgtEl>
                                          <p:spTgt spid="12295"/>
                                        </p:tgtEl>
                                      </p:cBhvr>
                                    </p:animMotion>
                                  </p:childTnLst>
                                </p:cTn>
                              </p:par>
                              <p:par>
                                <p:cTn id="19" presetID="18" presetClass="path" accel="50000" decel="50000" fill="hold"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20" dur="2000" fill="hold"/>
                                        <p:tgtEl>
                                          <p:spTgt spid="12296"/>
                                        </p:tgtEl>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animBg="1"/>
      <p:bldP spid="12290" grpId="0" animBg="1"/>
      <p:bldP spid="12293" grpId="0" animBg="1"/>
      <p:bldP spid="1229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1670050" y="360363"/>
            <a:ext cx="8229600" cy="1001712"/>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00AE00"/>
                </a:solidFill>
                <a:effectLst>
                  <a:outerShdw blurRad="38100" dist="38100" dir="2700000" algn="tl">
                    <a:srgbClr val="C0C0C0"/>
                  </a:outerShdw>
                </a:effectLst>
              </a:rPr>
              <a:t>Использование эффекта гетерозиса в создании гибридных форм кукурузы</a:t>
            </a:r>
            <a:r>
              <a:rPr lang="en-GB" sz="3200">
                <a:solidFill>
                  <a:srgbClr val="000000"/>
                </a:solidFill>
              </a:rPr>
              <a:t>.</a:t>
            </a:r>
          </a:p>
        </p:txBody>
      </p:sp>
      <p:pic>
        <p:nvPicPr>
          <p:cNvPr id="13314" name="Picture 2"/>
          <p:cNvPicPr>
            <a:picLocks noChangeAspect="1" noChangeArrowheads="1"/>
          </p:cNvPicPr>
          <p:nvPr/>
        </p:nvPicPr>
        <p:blipFill>
          <a:blip r:embed="rId3" cstate="print"/>
          <a:srcRect/>
          <a:stretch>
            <a:fillRect/>
          </a:stretch>
        </p:blipFill>
        <p:spPr bwMode="auto">
          <a:xfrm>
            <a:off x="2339975" y="1439863"/>
            <a:ext cx="5578475" cy="5580062"/>
          </a:xfrm>
          <a:prstGeom prst="rect">
            <a:avLst/>
          </a:prstGeom>
          <a:noFill/>
          <a:ln w="9525">
            <a:noFill/>
            <a:round/>
            <a:headEnd/>
            <a:tailEnd/>
          </a:ln>
          <a:effectLst/>
        </p:spPr>
      </p:pic>
    </p:spTree>
  </p:cSld>
  <p:clrMapOvr>
    <a:masterClrMapping/>
  </p:clrMapOvr>
  <p:transition spd="med">
    <p:fade thruBlk="1"/>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1260475" y="431800"/>
            <a:ext cx="6759575" cy="468313"/>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600" b="1" i="1">
                <a:solidFill>
                  <a:srgbClr val="FFFF66"/>
                </a:solidFill>
                <a:effectLst>
                  <a:outerShdw blurRad="38100" dist="38100" dir="2700000" algn="tl">
                    <a:srgbClr val="C0C0C0"/>
                  </a:outerShdw>
                </a:effectLst>
              </a:rPr>
              <a:t>     </a:t>
            </a:r>
            <a:r>
              <a:rPr lang="en-GB" sz="2600" b="1" i="1" u="sng">
                <a:solidFill>
                  <a:srgbClr val="FFFF66"/>
                </a:solidFill>
                <a:effectLst>
                  <a:outerShdw blurRad="38100" dist="38100" dir="2700000" algn="tl">
                    <a:srgbClr val="C0C0C0"/>
                  </a:outerShdw>
                </a:effectLst>
              </a:rPr>
              <a:t>  Схема селекции микроорганизмо</a:t>
            </a:r>
            <a:r>
              <a:rPr lang="en-GB" sz="2600" b="1" u="sng">
                <a:solidFill>
                  <a:srgbClr val="FFFF66"/>
                </a:solidFill>
                <a:effectLst>
                  <a:outerShdw blurRad="38100" dist="38100" dir="2700000" algn="tl">
                    <a:srgbClr val="C0C0C0"/>
                  </a:outerShdw>
                </a:effectLst>
              </a:rPr>
              <a:t>в</a:t>
            </a:r>
          </a:p>
        </p:txBody>
      </p:sp>
      <p:sp>
        <p:nvSpPr>
          <p:cNvPr id="14338" name="Text Box 2"/>
          <p:cNvSpPr txBox="1">
            <a:spLocks noChangeArrowheads="1"/>
          </p:cNvSpPr>
          <p:nvPr/>
        </p:nvSpPr>
        <p:spPr bwMode="auto">
          <a:xfrm>
            <a:off x="1800225" y="1079500"/>
            <a:ext cx="5722938" cy="35242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r>
              <a:rPr lang="en-GB">
                <a:solidFill>
                  <a:srgbClr val="FF0000"/>
                </a:solidFill>
              </a:rPr>
              <a:t>   </a:t>
            </a:r>
            <a:r>
              <a:rPr lang="en-GB" sz="2000">
                <a:solidFill>
                  <a:srgbClr val="FF0000"/>
                </a:solidFill>
              </a:rPr>
              <a:t> </a:t>
            </a:r>
            <a:r>
              <a:rPr lang="en-GB" sz="2000">
                <a:solidFill>
                  <a:srgbClr val="999999"/>
                </a:solidFill>
                <a:effectLst>
                  <a:outerShdw blurRad="38100" dist="38100" dir="2700000" algn="tl">
                    <a:srgbClr val="C0C0C0"/>
                  </a:outerShdw>
                </a:effectLst>
              </a:rPr>
              <a:t>Природный штамм микроорганизма    </a:t>
            </a:r>
            <a:r>
              <a:rPr lang="en-GB" sz="2000">
                <a:solidFill>
                  <a:srgbClr val="FF3333"/>
                </a:solidFill>
              </a:rPr>
              <a:t>         </a:t>
            </a:r>
            <a:r>
              <a:rPr lang="en-GB" sz="2000">
                <a:solidFill>
                  <a:srgbClr val="000000"/>
                </a:solidFill>
              </a:rPr>
              <a:t>         </a:t>
            </a:r>
          </a:p>
        </p:txBody>
      </p:sp>
      <p:sp>
        <p:nvSpPr>
          <p:cNvPr id="14339" name="Line 3"/>
          <p:cNvSpPr>
            <a:spLocks noChangeShapeType="1"/>
          </p:cNvSpPr>
          <p:nvPr/>
        </p:nvSpPr>
        <p:spPr bwMode="auto">
          <a:xfrm>
            <a:off x="4319588" y="1446213"/>
            <a:ext cx="1587" cy="547687"/>
          </a:xfrm>
          <a:prstGeom prst="line">
            <a:avLst/>
          </a:prstGeom>
          <a:noFill/>
          <a:ln w="9360">
            <a:solidFill>
              <a:srgbClr val="000000"/>
            </a:solidFill>
            <a:miter lim="800000"/>
            <a:headEnd/>
            <a:tailEnd type="triangle" w="med" len="med"/>
          </a:ln>
          <a:effectLst/>
        </p:spPr>
        <p:txBody>
          <a:bodyPr/>
          <a:lstStyle/>
          <a:p>
            <a:endParaRPr lang="ru-RU"/>
          </a:p>
        </p:txBody>
      </p:sp>
      <p:sp>
        <p:nvSpPr>
          <p:cNvPr id="14340" name="Text Box 4"/>
          <p:cNvSpPr txBox="1">
            <a:spLocks noChangeArrowheads="1"/>
          </p:cNvSpPr>
          <p:nvPr/>
        </p:nvSpPr>
        <p:spPr bwMode="auto">
          <a:xfrm>
            <a:off x="1346200" y="1993900"/>
            <a:ext cx="7292975" cy="609600"/>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3DEB3D"/>
                </a:solidFill>
                <a:effectLst>
                  <a:outerShdw blurRad="38100" dist="38100" dir="2700000" algn="tl">
                    <a:srgbClr val="C0C0C0"/>
                  </a:outerShdw>
                </a:effectLst>
              </a:rPr>
              <a:t>выявление и отбор продуктивного стабильного штамма на основе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3DEB3D"/>
                </a:solidFill>
                <a:effectLst>
                  <a:outerShdw blurRad="38100" dist="38100" dir="2700000" algn="tl">
                    <a:srgbClr val="C0C0C0"/>
                  </a:outerShdw>
                </a:effectLst>
              </a:rPr>
              <a:t>естественной изменчивости</a:t>
            </a:r>
          </a:p>
        </p:txBody>
      </p:sp>
      <p:sp>
        <p:nvSpPr>
          <p:cNvPr id="14341" name="Line 5"/>
          <p:cNvSpPr>
            <a:spLocks noChangeShapeType="1"/>
          </p:cNvSpPr>
          <p:nvPr/>
        </p:nvSpPr>
        <p:spPr bwMode="auto">
          <a:xfrm>
            <a:off x="4319588" y="2541588"/>
            <a:ext cx="1587" cy="639762"/>
          </a:xfrm>
          <a:prstGeom prst="line">
            <a:avLst/>
          </a:prstGeom>
          <a:noFill/>
          <a:ln w="9360">
            <a:solidFill>
              <a:srgbClr val="000000"/>
            </a:solidFill>
            <a:miter lim="800000"/>
            <a:headEnd/>
            <a:tailEnd type="triangle" w="med" len="med"/>
          </a:ln>
          <a:effectLst/>
        </p:spPr>
        <p:txBody>
          <a:bodyPr/>
          <a:lstStyle/>
          <a:p>
            <a:endParaRPr lang="ru-RU"/>
          </a:p>
        </p:txBody>
      </p:sp>
      <p:sp>
        <p:nvSpPr>
          <p:cNvPr id="14342" name="Text Box 6"/>
          <p:cNvSpPr txBox="1">
            <a:spLocks noChangeArrowheads="1"/>
          </p:cNvSpPr>
          <p:nvPr/>
        </p:nvSpPr>
        <p:spPr bwMode="auto">
          <a:xfrm>
            <a:off x="2563813" y="3284538"/>
            <a:ext cx="3556000" cy="35242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996633"/>
                </a:solidFill>
                <a:effectLst>
                  <a:outerShdw blurRad="38100" dist="38100" dir="2700000" algn="tl">
                    <a:srgbClr val="C0C0C0"/>
                  </a:outerShdw>
                </a:effectLst>
              </a:rPr>
              <a:t>Обработка штамма мутагенами</a:t>
            </a:r>
          </a:p>
        </p:txBody>
      </p:sp>
      <p:sp>
        <p:nvSpPr>
          <p:cNvPr id="14343" name="Line 7"/>
          <p:cNvSpPr>
            <a:spLocks noChangeShapeType="1"/>
          </p:cNvSpPr>
          <p:nvPr/>
        </p:nvSpPr>
        <p:spPr bwMode="auto">
          <a:xfrm>
            <a:off x="4319588" y="3636963"/>
            <a:ext cx="1587" cy="730250"/>
          </a:xfrm>
          <a:prstGeom prst="line">
            <a:avLst/>
          </a:prstGeom>
          <a:noFill/>
          <a:ln w="9360">
            <a:solidFill>
              <a:srgbClr val="000000"/>
            </a:solidFill>
            <a:miter lim="800000"/>
            <a:headEnd/>
            <a:tailEnd type="triangle" w="med" len="med"/>
          </a:ln>
          <a:effectLst/>
        </p:spPr>
        <p:txBody>
          <a:bodyPr/>
          <a:lstStyle/>
          <a:p>
            <a:endParaRPr lang="ru-RU"/>
          </a:p>
        </p:txBody>
      </p:sp>
      <p:sp>
        <p:nvSpPr>
          <p:cNvPr id="14344" name="Text Box 8"/>
          <p:cNvSpPr txBox="1">
            <a:spLocks noChangeArrowheads="1"/>
          </p:cNvSpPr>
          <p:nvPr/>
        </p:nvSpPr>
        <p:spPr bwMode="auto">
          <a:xfrm>
            <a:off x="1800225" y="4379913"/>
            <a:ext cx="5219700" cy="350837"/>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47FF"/>
                </a:solidFill>
              </a:rPr>
              <a:t>Выявление и отбор перспективных мутантов</a:t>
            </a:r>
          </a:p>
        </p:txBody>
      </p:sp>
      <p:sp>
        <p:nvSpPr>
          <p:cNvPr id="14345" name="Line 9"/>
          <p:cNvSpPr>
            <a:spLocks noChangeShapeType="1"/>
          </p:cNvSpPr>
          <p:nvPr/>
        </p:nvSpPr>
        <p:spPr bwMode="auto">
          <a:xfrm>
            <a:off x="4319588" y="4732338"/>
            <a:ext cx="1587" cy="547687"/>
          </a:xfrm>
          <a:prstGeom prst="line">
            <a:avLst/>
          </a:prstGeom>
          <a:noFill/>
          <a:ln w="9360">
            <a:solidFill>
              <a:srgbClr val="000000"/>
            </a:solidFill>
            <a:miter lim="800000"/>
            <a:headEnd/>
            <a:tailEnd type="triangle" w="med" len="med"/>
          </a:ln>
          <a:effectLst/>
        </p:spPr>
        <p:txBody>
          <a:bodyPr/>
          <a:lstStyle/>
          <a:p>
            <a:endParaRPr lang="ru-RU"/>
          </a:p>
        </p:txBody>
      </p:sp>
      <p:sp>
        <p:nvSpPr>
          <p:cNvPr id="14346" name="Text Box 10"/>
          <p:cNvSpPr txBox="1">
            <a:spLocks noChangeArrowheads="1"/>
          </p:cNvSpPr>
          <p:nvPr/>
        </p:nvSpPr>
        <p:spPr bwMode="auto">
          <a:xfrm>
            <a:off x="720725" y="5400675"/>
            <a:ext cx="8640763" cy="858838"/>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3366"/>
                </a:solidFill>
              </a:rPr>
              <a:t>Многократный пересев с контролем на образование требуемого продукта</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3366"/>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3366"/>
              </a:solidFill>
            </a:endParaRPr>
          </a:p>
        </p:txBody>
      </p:sp>
      <p:sp>
        <p:nvSpPr>
          <p:cNvPr id="14347" name="Line 11"/>
          <p:cNvSpPr>
            <a:spLocks noChangeShapeType="1"/>
          </p:cNvSpPr>
          <p:nvPr/>
        </p:nvSpPr>
        <p:spPr bwMode="auto">
          <a:xfrm>
            <a:off x="4319588" y="5629275"/>
            <a:ext cx="1587" cy="525463"/>
          </a:xfrm>
          <a:prstGeom prst="line">
            <a:avLst/>
          </a:prstGeom>
          <a:noFill/>
          <a:ln w="9360">
            <a:solidFill>
              <a:srgbClr val="000000"/>
            </a:solidFill>
            <a:miter lim="800000"/>
            <a:headEnd/>
            <a:tailEnd type="triangle" w="med" len="med"/>
          </a:ln>
          <a:effectLst/>
        </p:spPr>
        <p:txBody>
          <a:bodyPr/>
          <a:lstStyle/>
          <a:p>
            <a:endParaRPr lang="ru-RU"/>
          </a:p>
        </p:txBody>
      </p:sp>
      <p:sp>
        <p:nvSpPr>
          <p:cNvPr id="14348" name="Text Box 12"/>
          <p:cNvSpPr txBox="1">
            <a:spLocks noChangeArrowheads="1"/>
          </p:cNvSpPr>
          <p:nvPr/>
        </p:nvSpPr>
        <p:spPr bwMode="auto">
          <a:xfrm>
            <a:off x="2627313" y="6167438"/>
            <a:ext cx="3852862" cy="34607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7E0021"/>
                </a:solidFill>
                <a:effectLst>
                  <a:outerShdw blurRad="38100" dist="38100" dir="2700000" algn="tl">
                    <a:srgbClr val="C0C0C0"/>
                  </a:outerShdw>
                </a:effectLst>
              </a:rPr>
              <a:t>Получение продуктивного штамма</a:t>
            </a:r>
          </a:p>
        </p:txBody>
      </p:sp>
      <p:sp>
        <p:nvSpPr>
          <p:cNvPr id="14349" name="Line 13"/>
          <p:cNvSpPr>
            <a:spLocks noChangeShapeType="1"/>
          </p:cNvSpPr>
          <p:nvPr/>
        </p:nvSpPr>
        <p:spPr bwMode="auto">
          <a:xfrm>
            <a:off x="4319588" y="6505575"/>
            <a:ext cx="1587" cy="525463"/>
          </a:xfrm>
          <a:prstGeom prst="line">
            <a:avLst/>
          </a:prstGeom>
          <a:noFill/>
          <a:ln w="9360">
            <a:solidFill>
              <a:srgbClr val="000000"/>
            </a:solidFill>
            <a:miter lim="800000"/>
            <a:headEnd/>
            <a:tailEnd type="triangle" w="med" len="med"/>
          </a:ln>
          <a:effectLst/>
        </p:spPr>
        <p:txBody>
          <a:bodyPr/>
          <a:lstStyle/>
          <a:p>
            <a:endParaRPr lang="ru-RU"/>
          </a:p>
        </p:txBody>
      </p:sp>
      <p:sp>
        <p:nvSpPr>
          <p:cNvPr id="14350" name="Text Box 14"/>
          <p:cNvSpPr txBox="1">
            <a:spLocks noChangeArrowheads="1"/>
          </p:cNvSpPr>
          <p:nvPr/>
        </p:nvSpPr>
        <p:spPr bwMode="auto">
          <a:xfrm>
            <a:off x="1079500" y="7043738"/>
            <a:ext cx="7148513" cy="34607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rPr>
              <a:t>Передача продуктивного штамма в промышленное производство</a:t>
            </a:r>
          </a:p>
        </p:txBody>
      </p:sp>
    </p:spTree>
  </p:cSld>
  <p:clrMapOvr>
    <a:masterClrMapping/>
  </p:clrMapOvr>
  <p:transition spd="med">
    <p:wheel spokes="1"/>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1"/>
          <p:cNvSpPr txBox="1">
            <a:spLocks noChangeArrowheads="1"/>
          </p:cNvSpPr>
          <p:nvPr/>
        </p:nvSpPr>
        <p:spPr bwMode="auto">
          <a:xfrm>
            <a:off x="360363" y="1619250"/>
            <a:ext cx="10260012" cy="12604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pPr>
            <a:r>
              <a:rPr lang="en-GB" sz="2400" b="1">
                <a:solidFill>
                  <a:srgbClr val="000000"/>
                </a:solidFill>
              </a:rPr>
              <a:t>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pPr>
            <a:endParaRPr lang="en-GB" sz="2400" b="1">
              <a:solidFill>
                <a:srgbClr val="2300DC"/>
              </a:solidFill>
              <a:effectLst>
                <a:outerShdw blurRad="38100" dist="38100" dir="2700000" algn="tl">
                  <a:srgbClr val="C0C0C0"/>
                </a:outerShdw>
              </a:effectLst>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pPr>
            <a:endParaRPr lang="en-GB" sz="2600" b="1">
              <a:solidFill>
                <a:srgbClr val="2300DC"/>
              </a:solidFill>
              <a:effectLst>
                <a:outerShdw blurRad="38100" dist="38100" dir="2700000" algn="tl">
                  <a:srgbClr val="C0C0C0"/>
                </a:outerShdw>
              </a:effectLst>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pPr>
            <a:r>
              <a:rPr lang="en-GB" sz="2600" b="1">
                <a:solidFill>
                  <a:srgbClr val="2300DC"/>
                </a:solidFill>
                <a:effectLst>
                  <a:outerShdw blurRad="38100" dist="38100" dir="2700000" algn="tl">
                    <a:srgbClr val="C0C0C0"/>
                  </a:outerShdw>
                </a:effectLst>
              </a:rPr>
              <a:t>Основные методы селекции животных: гибридизация и</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pPr>
            <a:r>
              <a:rPr lang="en-GB" sz="2600" b="1">
                <a:solidFill>
                  <a:srgbClr val="2300DC"/>
                </a:solidFill>
                <a:effectLst>
                  <a:outerShdw blurRad="38100" dist="38100" dir="2700000" algn="tl">
                    <a:srgbClr val="C0C0C0"/>
                  </a:outerShdw>
                </a:effectLst>
              </a:rPr>
              <a:t> индивидуальный </a:t>
            </a:r>
            <a:r>
              <a:rPr lang="en-GB" sz="2600" b="1">
                <a:solidFill>
                  <a:srgbClr val="2323DC"/>
                </a:solidFill>
                <a:effectLst>
                  <a:outerShdw blurRad="38100" dist="38100" dir="2700000" algn="tl">
                    <a:srgbClr val="C0C0C0"/>
                  </a:outerShdw>
                </a:effectLst>
              </a:rPr>
              <a:t>отбор</a:t>
            </a:r>
          </a:p>
        </p:txBody>
      </p:sp>
      <p:sp>
        <p:nvSpPr>
          <p:cNvPr id="15362" name="Text Box 2"/>
          <p:cNvSpPr txBox="1">
            <a:spLocks noChangeArrowheads="1"/>
          </p:cNvSpPr>
          <p:nvPr/>
        </p:nvSpPr>
        <p:spPr bwMode="auto">
          <a:xfrm>
            <a:off x="360363" y="2700338"/>
            <a:ext cx="9539287" cy="20732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000" i="1">
              <a:solidFill>
                <a:srgbClr val="355E00"/>
              </a:solidFill>
              <a:effectLst>
                <a:outerShdw blurRad="38100" dist="38100" dir="2700000" algn="tl">
                  <a:srgbClr val="C0C0C0"/>
                </a:outerShdw>
              </a:effectLst>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000" i="1">
              <a:solidFill>
                <a:srgbClr val="355E00"/>
              </a:solidFill>
              <a:effectLst>
                <a:outerShdw blurRad="38100" dist="38100" dir="2700000" algn="tl">
                  <a:srgbClr val="C0C0C0"/>
                </a:outerShdw>
              </a:effectLst>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000" i="1">
              <a:solidFill>
                <a:srgbClr val="355E00"/>
              </a:solidFill>
              <a:effectLst>
                <a:outerShdw blurRad="38100" dist="38100" dir="2700000" algn="tl">
                  <a:srgbClr val="C0C0C0"/>
                </a:outerShdw>
              </a:effectLst>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К основным направлениям селекции животных относятся: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 сочетание   высокой продуктивности с приспособленностью пород</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к условиям среды конкретных природных зон</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 повышение роли качественных показателей  продуктивности животных</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(жирномолочность ,соотношение мяса,жира и качество меха и т.д.)‏</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 выведение пород интенсивного типа,снижающих  экономические затраты</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 выведение устойчивости к заболеваниям.</a:t>
            </a:r>
          </a:p>
        </p:txBody>
      </p:sp>
      <p:sp>
        <p:nvSpPr>
          <p:cNvPr id="15363" name="Text Box 3"/>
          <p:cNvSpPr txBox="1">
            <a:spLocks noChangeArrowheads="1"/>
          </p:cNvSpPr>
          <p:nvPr/>
        </p:nvSpPr>
        <p:spPr bwMode="auto">
          <a:xfrm>
            <a:off x="539750" y="1979613"/>
            <a:ext cx="314325" cy="1422400"/>
          </a:xfrm>
          <a:prstGeom prst="rect">
            <a:avLst/>
          </a:prstGeom>
          <a:noFill/>
          <a:ln w="9525">
            <a:noFill/>
            <a:round/>
            <a:headEnd/>
            <a:tailEnd/>
          </a:ln>
          <a:effectLst/>
        </p:spPr>
        <p:txBody>
          <a:bodyPr wrap="none" anchor="ctr"/>
          <a:lstStyle/>
          <a:p>
            <a:endParaRPr lang="ru-RU"/>
          </a:p>
        </p:txBody>
      </p:sp>
      <p:sp>
        <p:nvSpPr>
          <p:cNvPr id="15364" name="Text Box 4"/>
          <p:cNvSpPr txBox="1">
            <a:spLocks noChangeArrowheads="1"/>
          </p:cNvSpPr>
          <p:nvPr/>
        </p:nvSpPr>
        <p:spPr bwMode="auto">
          <a:xfrm>
            <a:off x="539750" y="2717800"/>
            <a:ext cx="1260475" cy="1422400"/>
          </a:xfrm>
          <a:prstGeom prst="rect">
            <a:avLst/>
          </a:prstGeom>
          <a:noFill/>
          <a:ln w="9525">
            <a:noFill/>
            <a:round/>
            <a:headEnd/>
            <a:tailEnd/>
          </a:ln>
          <a:effectLst/>
        </p:spPr>
        <p:txBody>
          <a:bodyPr wrap="none" anchor="ctr"/>
          <a:lstStyle/>
          <a:p>
            <a:endParaRPr lang="ru-RU"/>
          </a:p>
        </p:txBody>
      </p:sp>
      <p:sp>
        <p:nvSpPr>
          <p:cNvPr id="15365" name="Text Box 5"/>
          <p:cNvSpPr txBox="1">
            <a:spLocks noChangeArrowheads="1"/>
          </p:cNvSpPr>
          <p:nvPr/>
        </p:nvSpPr>
        <p:spPr bwMode="auto">
          <a:xfrm>
            <a:off x="539750" y="4679950"/>
            <a:ext cx="8640763" cy="2986088"/>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a:solidFill>
                  <a:srgbClr val="FF3366"/>
                </a:solidFill>
              </a:rPr>
              <a:t>                                  </a:t>
            </a:r>
          </a:p>
        </p:txBody>
      </p:sp>
      <p:sp>
        <p:nvSpPr>
          <p:cNvPr id="15366" name="WordArt 6"/>
          <p:cNvSpPr>
            <a:spLocks noChangeArrowheads="1" noChangeShapeType="1" noTextEdit="1"/>
          </p:cNvSpPr>
          <p:nvPr/>
        </p:nvSpPr>
        <p:spPr bwMode="auto">
          <a:xfrm>
            <a:off x="539750" y="0"/>
            <a:ext cx="8820150" cy="1979613"/>
          </a:xfrm>
          <a:prstGeom prst="rect">
            <a:avLst/>
          </a:prstGeom>
        </p:spPr>
        <p:txBody>
          <a:bodyPr wrap="none" fromWordArt="1">
            <a:prstTxWarp prst="textCurveDown">
              <a:avLst>
                <a:gd name="adj" fmla="val 45833"/>
              </a:avLst>
            </a:prstTxWarp>
          </a:bodyPr>
          <a:lstStyle/>
          <a:p>
            <a:pPr algn="ctr"/>
            <a:r>
              <a:rPr lang="ru-RU" sz="3600">
                <a:ln w="9360">
                  <a:solidFill>
                    <a:srgbClr val="000000"/>
                  </a:solidFill>
                  <a:miter lim="800000"/>
                  <a:headEnd/>
                  <a:tailEnd/>
                </a:ln>
                <a:gradFill rotWithShape="0">
                  <a:gsLst>
                    <a:gs pos="0">
                      <a:srgbClr val="FFFFFF"/>
                    </a:gs>
                    <a:gs pos="100000">
                      <a:srgbClr val="000080"/>
                    </a:gs>
                  </a:gsLst>
                  <a:lin ang="2700000" scaled="1"/>
                </a:gradFill>
                <a:effectLst>
                  <a:outerShdw dist="152735" dir="2700000" algn="ctr" rotWithShape="0">
                    <a:srgbClr val="868686"/>
                  </a:outerShdw>
                </a:effectLst>
                <a:latin typeface="Arial Black"/>
              </a:rPr>
              <a:t>Методы селекции животных </a:t>
            </a:r>
          </a:p>
        </p:txBody>
      </p:sp>
    </p:spTree>
  </p:cSld>
  <p:clrMapOvr>
    <a:masterClrMapping/>
  </p:clrMapOvr>
  <p:transition spd="med">
    <p:wheel spokes="8"/>
  </p:transition>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Georgia"/>
        <a:ea typeface=""/>
        <a:cs typeface="Lucida Sans Unicode"/>
      </a:majorFont>
      <a:minorFont>
        <a:latin typeface="Tahoma"/>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imes New Roman"/>
        <a:ea typeface=""/>
        <a:cs typeface="Lucida Sans Unicode"/>
      </a:majorFont>
      <a:minorFont>
        <a:latin typeface="Times New Roman"/>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imes New Roman"/>
        <a:ea typeface=""/>
        <a:cs typeface="Lucida Sans Unicode"/>
      </a:majorFont>
      <a:minorFont>
        <a:latin typeface="Times New Roman"/>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Bitstream Vera Serif"/>
        <a:ea typeface=""/>
        <a:cs typeface="Lucida Sans Unicode"/>
      </a:majorFont>
      <a:minorFont>
        <a:latin typeface="Bitstream Vera Serif"/>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Bitstream Vera Serif"/>
        <a:ea typeface=""/>
        <a:cs typeface="Lucida Sans Unicode"/>
      </a:majorFont>
      <a:minorFont>
        <a:latin typeface="Bitstream Vera Serif"/>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1364</Words>
  <Application>Microsoft Office PowerPoint</Application>
  <PresentationFormat>Произвольный</PresentationFormat>
  <Paragraphs>137</Paragraphs>
  <Slides>18</Slides>
  <Notes>18</Notes>
  <HiddenSlides>0</HiddenSlides>
  <MMClips>0</MMClips>
  <ScaleCrop>false</ScaleCrop>
  <HeadingPairs>
    <vt:vector size="6" baseType="variant">
      <vt:variant>
        <vt:lpstr>Использованные шрифты</vt:lpstr>
      </vt:variant>
      <vt:variant>
        <vt:i4>8</vt:i4>
      </vt:variant>
      <vt:variant>
        <vt:lpstr>Тема</vt:lpstr>
      </vt:variant>
      <vt:variant>
        <vt:i4>5</vt:i4>
      </vt:variant>
      <vt:variant>
        <vt:lpstr>Заголовки слайдов</vt:lpstr>
      </vt:variant>
      <vt:variant>
        <vt:i4>18</vt:i4>
      </vt:variant>
    </vt:vector>
  </HeadingPairs>
  <TitlesOfParts>
    <vt:vector size="31" baseType="lpstr">
      <vt:lpstr>Times New Roman</vt:lpstr>
      <vt:lpstr>Georgia</vt:lpstr>
      <vt:lpstr>Lucida Sans Unicode</vt:lpstr>
      <vt:lpstr>Wingdings</vt:lpstr>
      <vt:lpstr>Tahoma</vt:lpstr>
      <vt:lpstr>StarSymbol</vt:lpstr>
      <vt:lpstr>Arial</vt:lpstr>
      <vt:lpstr>Bitstream Vera Serif</vt:lpstr>
      <vt:lpstr>Тема Office</vt:lpstr>
      <vt:lpstr>Тема Office</vt:lpstr>
      <vt:lpstr>Тема Office</vt:lpstr>
      <vt:lpstr>Тема Office</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Admin</cp:lastModifiedBy>
  <cp:revision>1</cp:revision>
  <dcterms:modified xsi:type="dcterms:W3CDTF">2012-03-15T16:49:39Z</dcterms:modified>
</cp:coreProperties>
</file>