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81" r:id="rId14"/>
    <p:sldId id="269" r:id="rId15"/>
    <p:sldId id="282" r:id="rId16"/>
    <p:sldId id="270" r:id="rId17"/>
    <p:sldId id="283" r:id="rId18"/>
    <p:sldId id="271" r:id="rId19"/>
    <p:sldId id="272" r:id="rId20"/>
    <p:sldId id="277" r:id="rId21"/>
    <p:sldId id="278" r:id="rId22"/>
    <p:sldId id="279" r:id="rId23"/>
    <p:sldId id="280" r:id="rId24"/>
    <p:sldId id="273" r:id="rId25"/>
    <p:sldId id="274" r:id="rId26"/>
    <p:sldId id="275" r:id="rId27"/>
    <p:sldId id="276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7E4E9-839F-4ADE-B6EF-BFDE21FB65ED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42875-DDED-4D7B-9FED-11278DCC9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F8676-0096-4078-B687-9692C0574BDE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5D27C-A424-4FEF-9150-7073406DBA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AE742-6EF9-48AF-8CA3-0DD93176F1EE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0C8A1-0D4F-4395-815F-7F07E9DBC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BB88601-15DF-404D-ACB3-2E9B07D220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5D3F1-CD31-4EBD-961D-A9ECA73820B5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78C45-7C9F-4940-B4DE-A68A387A8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AC039-6822-4222-82D9-BFA1A3D88CD2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7904F-0102-41E3-9A31-89902CA4C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34320-4FB9-461E-9E44-606717C61174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30C19-C669-4A47-92E3-0AD6AF8F01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0E462-CEE2-4DD7-9331-1ADD9283C9BF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39553-7016-49F4-BEF7-76DE9F1777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BE77F-316C-465D-B962-841DBB100C66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BBA32-F36D-406E-8675-F6312DCE8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C961B-2512-4230-BD3B-BFD679684897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2B10A-EF93-4698-A5FF-D7A1F75F2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1D3CB-5FD1-4E63-B203-9F515B6076AF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BB70B-8CE3-4FB0-9AD0-53185E22F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387E5-5990-4D4E-BFC8-60DA49D086B6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4E170-1532-4DDD-B6BF-4FAA677EF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2A47BB-333F-4907-A85E-FA78C371704E}" type="datetimeFigureOut">
              <a:rPr lang="ru-RU"/>
              <a:pPr>
                <a:defRPr/>
              </a:pPr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11271C-4AD5-4AEB-A690-D55FC4433C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586900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СОЧИНЕНИЕ-РАССУЖДЕНИЕ</a:t>
            </a:r>
            <a:b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НА ОСНОВЕ ПРОЧИТАННОГО  ТЕКСТА</a:t>
            </a:r>
            <a:b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Позиция автора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357158" y="928670"/>
            <a:ext cx="8143875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Позиция автора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– это его отношение к обсуждаемой проблеме.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Важно помнить, что авторская позиция может выражаться прямо ( чаще всего так бывает в текстах научного, делового и публицистического  стиля) .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Так же авторская позиция может выражаться в подтексте, в поступках или характерах героев (художественный стиль речи).</a:t>
            </a: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Будьте внимательны  при работе с текстами, в которых автор использует иронию.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Позиция автора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" y="1857375"/>
            <a:ext cx="8001000" cy="286232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Не путайте </a:t>
            </a:r>
            <a:r>
              <a:rPr lang="ru-RU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позицию автора 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позицию героя 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в художественных текстах. Это разные позиции. Ученика должна интересовать только позиция автора.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Речевые ошибки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85750" y="1000125"/>
            <a:ext cx="85725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сочинении никогда не должно быть таких слов: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В этом тексте…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В данном тексте…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В своем  тексте…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Автор говорит…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Согласен с позицией автора…</a:t>
            </a:r>
          </a:p>
          <a:p>
            <a:endParaRPr lang="ru-RU" sz="3200" dirty="0">
              <a:latin typeface="Arial" pitchFamily="34" charset="0"/>
              <a:cs typeface="Arial" pitchFamily="34" charset="0"/>
            </a:endParaRPr>
          </a:p>
          <a:p>
            <a:endParaRPr lang="ru-RU" sz="3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Речевые ошибки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85750" y="1000125"/>
            <a:ext cx="857250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142984"/>
            <a:ext cx="792961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Правильно!!!</a:t>
            </a:r>
          </a:p>
          <a:p>
            <a:r>
              <a:rPr lang="ru-RU" sz="40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 тексте Н.Н. </a:t>
            </a:r>
            <a:r>
              <a:rPr lang="ru-RU" sz="4000" i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40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олстого говорится…</a:t>
            </a:r>
          </a:p>
          <a:p>
            <a:r>
              <a:rPr lang="ru-RU" sz="40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По мнению автора…</a:t>
            </a:r>
          </a:p>
          <a:p>
            <a:r>
              <a:rPr lang="ru-RU" sz="40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Автор считает…</a:t>
            </a:r>
          </a:p>
          <a:p>
            <a:r>
              <a:rPr lang="ru-RU" sz="40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Я согласен с мнением автора…</a:t>
            </a:r>
          </a:p>
          <a:p>
            <a:r>
              <a:rPr lang="ru-RU" sz="40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Я разделяю позицию автора…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Речевые конструкции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625" y="1357313"/>
            <a:ext cx="8143875" cy="397031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Авторское повествование (описание, рассуждение) проникнуто (наполнено) необыкновенно теплыми (нежными, искренними) чувствами (переживаниями) по отношению к ….</a:t>
            </a:r>
            <a:endParaRPr lang="ru-RU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357158" y="5500702"/>
            <a:ext cx="82153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libri" pitchFamily="34" charset="0"/>
              </a:rPr>
              <a:t>Автор не обличает, не критикует, он только желает быть услышанным, говоря о том</a:t>
            </a:r>
            <a:r>
              <a:rPr lang="ru-RU" sz="2800" dirty="0">
                <a:latin typeface="Calibri" pitchFamily="34" charset="0"/>
              </a:rPr>
              <a:t>, </a:t>
            </a:r>
            <a:r>
              <a:rPr lang="ru-RU" sz="2800" dirty="0" smtClean="0">
                <a:latin typeface="Calibri" pitchFamily="34" charset="0"/>
              </a:rPr>
              <a:t>……</a:t>
            </a:r>
            <a:endParaRPr lang="ru-RU" sz="2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Речевые конструкции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214282" y="1357298"/>
            <a:ext cx="857256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Автор не обличает, не критикует, он только желает быть услышанным, говоря о том</a:t>
            </a:r>
            <a:r>
              <a:rPr lang="ru-RU" sz="44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……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Собственное мнение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428736"/>
            <a:ext cx="8429625" cy="5078313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Определив анализируемую проблему, необходимо чётко сформулировать  своё отношение к ней и продумать аргументацию собственной точки зрения.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Можно соглашаться или не соглашаться с автором, но обязательно нужно обосновать  свою позицию, привести доказательства.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428625" y="4572000"/>
            <a:ext cx="8429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Очень важно свою точку зрения излагать этически корректно, особенно, если  сочинение строится на несогласии с автором.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Собственное мнение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428596" y="1500174"/>
            <a:ext cx="842962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Очень важно свою точку зрения излагать этически корректно, особенно, если  сочинение строится на несогласии с автором.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Этическая ошибка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00108"/>
            <a:ext cx="8358188" cy="489364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Этическая ошибка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это нарушение норм общения, ошибка, связанная с проявлением  речевой агрессии 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1)Жаргонные слова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(предки и т.д.)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2)Грубая оценочная лексика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(старуха,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и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диот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о дет, как лох)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3) требовательность, насмешка, упрёк, угроза, оскорбления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(пишу всякую чушь)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4) Высказывания, противоречащие общечеловеческим ценностям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(старые люди должны сами о себе заботиться)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5) Чересчур категоричные высказывания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(болезнь – это всегда вина самого человека)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Речевые конструкции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928670"/>
            <a:ext cx="8072438" cy="120032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atin typeface="Arial" pitchFamily="34" charset="0"/>
                <a:cs typeface="Arial" pitchFamily="34" charset="0"/>
              </a:rPr>
              <a:t>Я с интересом прочитал…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714488"/>
            <a:ext cx="8001000" cy="132343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atin typeface="Arial" pitchFamily="34" charset="0"/>
                <a:cs typeface="Arial" pitchFamily="34" charset="0"/>
              </a:rPr>
              <a:t>Можно согласиться с автором в том, что…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928934"/>
            <a:ext cx="8143875" cy="70788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atin typeface="Arial" pitchFamily="34" charset="0"/>
                <a:cs typeface="Arial" pitchFamily="34" charset="0"/>
              </a:rPr>
              <a:t>По моему мнению,….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3571876"/>
            <a:ext cx="8429684" cy="132343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atin typeface="Arial" pitchFamily="34" charset="0"/>
                <a:cs typeface="Arial" pitchFamily="34" charset="0"/>
              </a:rPr>
              <a:t>Нельзя оставаться равнодушным, так как….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4786322"/>
            <a:ext cx="8072437" cy="17543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Текст произвел на меня неоднозначное впечатление: с одной стороны…. , но с другой….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642938"/>
            <a:ext cx="7772400" cy="86995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Подготовка к написанию сочинения на основе прочитанного текста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5" y="2571750"/>
            <a:ext cx="5472124" cy="39243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Цели урока: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tx1"/>
                </a:solidFill>
              </a:rPr>
              <a:t>Рассмотреть этапы написания сочинения;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tx1"/>
                </a:solidFill>
              </a:rPr>
              <a:t>Рассмотреть критерии оценивания сочинения;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tx1"/>
                </a:solidFill>
              </a:rPr>
              <a:t>Написать </a:t>
            </a:r>
            <a:r>
              <a:rPr lang="ru-RU" dirty="0" smtClean="0">
                <a:solidFill>
                  <a:schemeClr val="tx1"/>
                </a:solidFill>
              </a:rPr>
              <a:t> сочинение.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2" name="Рисунок 3" descr="IMG_000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643188"/>
            <a:ext cx="25717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Аргументы из литературы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63" y="1857375"/>
            <a:ext cx="7929562" cy="34163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Художественная литература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Учебники (история, биология, обществознание и т. </a:t>
            </a:r>
            <a:r>
              <a:rPr lang="ru-RU" sz="3600" dirty="0" err="1">
                <a:latin typeface="Arial" pitchFamily="34" charset="0"/>
                <a:cs typeface="Arial" pitchFamily="34" charset="0"/>
              </a:rPr>
              <a:t>д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Научная литература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Публицистические статьи из газет, журналов.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8362"/>
          </a:xfr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Аргументы из жизни</a:t>
            </a:r>
            <a:endParaRPr lang="ru-RU" dirty="0">
              <a:solidFill>
                <a:srgbClr val="00206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500034" y="856357"/>
            <a:ext cx="757237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Факты из жизни (они не должны быть частными случаями, значимыми только для автора сочинения, необходимы продуманные, интересные, содержательные  наблюдения).</a:t>
            </a:r>
          </a:p>
          <a:p>
            <a:pPr marL="342900" indent="-342900">
              <a:buFontTx/>
              <a:buAutoNum type="arabicPeriod"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Телепередачи, тематика которых связана с проблемой текста ( </a:t>
            </a:r>
            <a:r>
              <a:rPr lang="ru-RU" sz="3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«Пусть говорят», «Прямой эфир», «Открытая студия» , «В центре событий»,   любые новостные программы.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latin typeface="Arial Black" pitchFamily="34" charset="0"/>
              </a:rPr>
              <a:t>Комментарий к проблеме исходного текста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653463" cy="4967287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800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Попробуй ответить на вопросы:</a:t>
            </a:r>
          </a:p>
          <a:p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Насколько актуально то, о чём пишет автор?</a:t>
            </a:r>
          </a:p>
          <a:p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Кому и в каких ситуациях приходится сталкиваться с подобной проблемой?</a:t>
            </a:r>
          </a:p>
          <a:p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возможности коснись истории вопроса. </a:t>
            </a:r>
          </a:p>
          <a:p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Постарайся передать содержание текста, но помни, что пишешь не изложение, а сочинение, поэтому постарайся передать идеи автора своими словами; можешь использовать отдельные цитаты, но не увлекайся ими.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3" name="Rectangle 45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850900"/>
          </a:xfrm>
        </p:spPr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  <a:latin typeface="Arial Black" pitchFamily="34" charset="0"/>
              </a:rPr>
              <a:t>Как аргументировать свою позицию</a:t>
            </a:r>
          </a:p>
        </p:txBody>
      </p:sp>
      <p:graphicFrame>
        <p:nvGraphicFramePr>
          <p:cNvPr id="7300" name="Group 132"/>
          <p:cNvGraphicFramePr>
            <a:graphicFrameLocks noGrp="1"/>
          </p:cNvGraphicFramePr>
          <p:nvPr>
            <p:ph type="tbl" idx="1"/>
          </p:nvPr>
        </p:nvGraphicFramePr>
        <p:xfrm>
          <a:off x="214282" y="785794"/>
          <a:ext cx="8713788" cy="5935345"/>
        </p:xfrm>
        <a:graphic>
          <a:graphicData uri="http://schemas.openxmlformats.org/drawingml/2006/table">
            <a:tbl>
              <a:tblPr/>
              <a:tblGrid>
                <a:gridCol w="1657350"/>
                <a:gridCol w="7056438"/>
              </a:tblGrid>
              <a:tr h="9366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Схема текста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рассуждения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Речевое оформление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86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Тезис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Нельзя не согласиться с точкой зрения автора …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Авторская позиция, на мой взгляд, заключается в следующем…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Уважая мнение автора, текста, я позволю себе не  согласиться с его точкой зрения…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7363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Аргументы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Проблема, поставленная автором в этом тексте, заставила меня о многом  задуматься, вспомнить  о своих поступках, мыслях, делах, вспомнить  классиков русской литературы…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того чтобы показать наличие двух ваших аргументов, используйте вводные слова 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во-первых, во-вторых.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Вывод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Не забудьте сделать вывод из написанного вами, обязательно соотнеся его и с авторской позицией про поднятой им проблеме, и со своим собственным видением этого вопроса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Аргументация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625" y="1857375"/>
            <a:ext cx="8286750" cy="3108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FF"/>
                </a:solidFill>
              </a:rPr>
              <a:t>3 балла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Экзаменуемый выразил свое мнение по проблеме (согласившись или не согласившись с позицией автора ) , аргументировал его </a:t>
            </a:r>
            <a:r>
              <a:rPr lang="ru-RU" sz="2800" b="1" dirty="0">
                <a:solidFill>
                  <a:srgbClr val="0000FF"/>
                </a:solidFill>
              </a:rPr>
              <a:t>(привёл не менее 2-х аргументов, один из которых взят из художественной, публицистической или научной литературы)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Аргументация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50" y="1571625"/>
            <a:ext cx="8358188" cy="48323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FF"/>
                </a:solidFill>
              </a:rPr>
              <a:t>2 балла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Экзаменуемый выразил своё мнение по сформулированной проблеме, поставленной автором  (согласившись или не согласившись с позицией автора), аргументировал его </a:t>
            </a:r>
            <a:r>
              <a:rPr lang="ru-RU" sz="2800" dirty="0">
                <a:solidFill>
                  <a:srgbClr val="0000FF"/>
                </a:solidFill>
              </a:rPr>
              <a:t>(</a:t>
            </a:r>
            <a:r>
              <a:rPr lang="ru-RU" sz="2800" b="1" dirty="0">
                <a:solidFill>
                  <a:srgbClr val="0000FF"/>
                </a:solidFill>
              </a:rPr>
              <a:t>привёл не менее 2-х аргументов, опираясь на знания, жизненный опыт),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Или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FF"/>
                </a:solidFill>
              </a:rPr>
              <a:t>Привёл только  1 аргумент их художественной, публицистической или научной литературы)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Аргументация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71500" y="1714500"/>
            <a:ext cx="8001000" cy="36623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FF"/>
                </a:solidFill>
              </a:rPr>
              <a:t>1 балл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Экзаменуемый выразил своё мнение по сформулированной им проблеме, поставленной автором текста (согласившись или не согласившись с позицией автора), аргументировал его (</a:t>
            </a:r>
            <a:r>
              <a:rPr lang="ru-RU" sz="2800" b="1" dirty="0">
                <a:solidFill>
                  <a:srgbClr val="0000FF"/>
                </a:solidFill>
              </a:rPr>
              <a:t>привёл 1 аргумент, опираясь на знания, жизненный опыт).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Аргументация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7188" y="2000250"/>
            <a:ext cx="7715250" cy="2678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FF"/>
                </a:solidFill>
              </a:rPr>
              <a:t>0 баллов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Экзаменуемый сформулировал своё мнение по проблеме, поставленной автором текста (согласившись или не согласившись с позицией автора), но </a:t>
            </a:r>
            <a:r>
              <a:rPr lang="ru-RU" sz="2800" b="1" dirty="0">
                <a:solidFill>
                  <a:srgbClr val="0000FF"/>
                </a:solidFill>
              </a:rPr>
              <a:t>не привёл аргументов или мнение экзаменуемого не отражено в сочинении.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357188"/>
            <a:ext cx="8858280" cy="441325"/>
          </a:xfr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Этапы написания сочинения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50" y="1071563"/>
            <a:ext cx="8143875" cy="1428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1. </a:t>
            </a:r>
            <a:r>
              <a:rPr lang="ru-RU" dirty="0" smtClean="0">
                <a:solidFill>
                  <a:srgbClr val="002060"/>
                </a:solidFill>
              </a:rPr>
              <a:t>Определить тему текста и его проблематику. Установить иерархию проблем.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" y="2643188"/>
            <a:ext cx="8143875" cy="28622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Проблема</a:t>
            </a:r>
            <a:r>
              <a:rPr lang="ru-RU" sz="3600" b="1" dirty="0"/>
              <a:t> – это вопрос, требующий обсуждения решения, вопрос, который заставляет задуматься о чем-то.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Это главный вопрос</a:t>
            </a:r>
            <a:r>
              <a:rPr lang="ru-RU" sz="3600" b="1" dirty="0"/>
              <a:t>, ответ на который автор пытается найти в своем тексте.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Проблематика текста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Комментарий к сформулированной проблеме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2214554"/>
            <a:ext cx="8143875" cy="34163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Комментарий 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– это объяснение проблемы, рассуждение по проблеме. Он нужен, чтобы выяснить, насколько хорошо и правильно учащийся понял текст произведения.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Способы написания комментария.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63" y="2071688"/>
            <a:ext cx="8215312" cy="1631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1 способ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2060"/>
                </a:solidFill>
              </a:rPr>
              <a:t>Комментарий как отдельная часть сочинения. Он объясняет  текст.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63" y="4071938"/>
            <a:ext cx="7643812" cy="21852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2 способ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Комментарий дается вместе с изложением собственной точки зрения.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25470"/>
          </a:xfr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FF0000"/>
                </a:solidFill>
              </a:rPr>
              <a:t/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комментарии можно писать  следующее: </a:t>
            </a:r>
            <a:b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Часто ли встречается такая проблема</a:t>
            </a:r>
            <a:b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Какая это проблема (нравственная, экологическая, философская)</a:t>
            </a:r>
            <a:b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Какие авторы обращались к этой проблеме.</a:t>
            </a:r>
            <a:b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4. Встречались ли сами учащиеся в жизни с такой проблемой.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Речевые конструкции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38" y="1500188"/>
            <a:ext cx="7572375" cy="31700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Чтобы мы поняли, как это важно (актуально, серьезно) автор рассказывает о том, что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4214818"/>
            <a:ext cx="83361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Calibri" pitchFamily="34" charset="0"/>
              </a:rPr>
              <a:t>Начав с рассуждения о том, что…</a:t>
            </a:r>
            <a:endParaRPr lang="ru-RU" sz="440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Речевые конструкции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38" y="1428750"/>
            <a:ext cx="8001000" cy="15696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Автору не всё кажется таким простым. Пытаясь разобраться в этом вопросе, он отмечает….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3643314"/>
            <a:ext cx="7929562" cy="2062103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Сколько уже говорилось об этом. Но такой, казалось бы </a:t>
            </a: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простой теме (проблеме) автор придает новое звучание.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1069</Words>
  <Application>Microsoft Office PowerPoint</Application>
  <PresentationFormat>Экран (4:3)</PresentationFormat>
  <Paragraphs>124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Calibri</vt:lpstr>
      <vt:lpstr>Arial</vt:lpstr>
      <vt:lpstr>Тема Office</vt:lpstr>
      <vt:lpstr>СОЧИНЕНИЕ-РАССУЖДЕНИЕ НА ОСНОВЕ ПРОЧИТАННОГО  ТЕКСТА </vt:lpstr>
      <vt:lpstr>Подготовка к написанию сочинения на основе прочитанного текста</vt:lpstr>
      <vt:lpstr>Этапы написания сочинения</vt:lpstr>
      <vt:lpstr>Проблематика текста</vt:lpstr>
      <vt:lpstr>Комментарий к сформулированной проблеме</vt:lpstr>
      <vt:lpstr>Способы написания комментария.</vt:lpstr>
      <vt:lpstr>  В комментарии можно писать  следующее:  </vt:lpstr>
      <vt:lpstr>Речевые конструкции</vt:lpstr>
      <vt:lpstr>Речевые конструкции</vt:lpstr>
      <vt:lpstr>Позиция автора</vt:lpstr>
      <vt:lpstr>Позиция автора</vt:lpstr>
      <vt:lpstr>Речевые ошибки</vt:lpstr>
      <vt:lpstr>Речевые ошибки</vt:lpstr>
      <vt:lpstr>Речевые конструкции</vt:lpstr>
      <vt:lpstr>Речевые конструкции</vt:lpstr>
      <vt:lpstr>Собственное мнение</vt:lpstr>
      <vt:lpstr>Собственное мнение</vt:lpstr>
      <vt:lpstr>Этическая ошибка</vt:lpstr>
      <vt:lpstr>Речевые конструкции</vt:lpstr>
      <vt:lpstr>Аргументы из литературы</vt:lpstr>
      <vt:lpstr>Аргументы из жизни</vt:lpstr>
      <vt:lpstr>Комментарий к проблеме исходного текста</vt:lpstr>
      <vt:lpstr>Как аргументировать свою позицию</vt:lpstr>
      <vt:lpstr>Аргументация </vt:lpstr>
      <vt:lpstr>Аргументация</vt:lpstr>
      <vt:lpstr>Аргументация</vt:lpstr>
      <vt:lpstr>Аргументация</vt:lpstr>
    </vt:vector>
  </TitlesOfParts>
  <Company>Виноградова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написанию сочинения на основе прочитанного текста</dc:title>
  <dc:creator>Елена</dc:creator>
  <cp:lastModifiedBy>лена</cp:lastModifiedBy>
  <cp:revision>29</cp:revision>
  <dcterms:created xsi:type="dcterms:W3CDTF">2011-12-11T05:25:31Z</dcterms:created>
  <dcterms:modified xsi:type="dcterms:W3CDTF">2014-12-17T09:35:07Z</dcterms:modified>
</cp:coreProperties>
</file>