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1" r:id="rId3"/>
    <p:sldId id="262" r:id="rId4"/>
    <p:sldId id="263" r:id="rId5"/>
    <p:sldId id="264" r:id="rId6"/>
    <p:sldId id="265" r:id="rId7"/>
    <p:sldId id="266" r:id="rId8"/>
    <p:sldId id="257" r:id="rId9"/>
    <p:sldId id="258" r:id="rId10"/>
    <p:sldId id="259" r:id="rId11"/>
    <p:sldId id="260" r:id="rId12"/>
    <p:sldId id="276" r:id="rId13"/>
    <p:sldId id="267" r:id="rId14"/>
    <p:sldId id="268" r:id="rId15"/>
    <p:sldId id="273" r:id="rId16"/>
    <p:sldId id="269" r:id="rId17"/>
    <p:sldId id="270" r:id="rId18"/>
    <p:sldId id="272" r:id="rId19"/>
    <p:sldId id="271" r:id="rId20"/>
    <p:sldId id="274" r:id="rId21"/>
    <p:sldId id="275"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9" name="Заголовок 28"/>
          <p:cNvSpPr>
            <a:spLocks noGrp="1"/>
          </p:cNvSpPr>
          <p:nvPr>
            <p:ph type="ctrTitle"/>
          </p:nvPr>
        </p:nvSpPr>
        <p:spPr>
          <a:xfrm>
            <a:off x="381000" y="4853411"/>
            <a:ext cx="8458200" cy="1222375"/>
          </a:xfrm>
        </p:spPr>
        <p:txBody>
          <a:bodyPr anchor="t"/>
          <a:lstStyle/>
          <a:p>
            <a:r>
              <a:rPr lang="ru-RU" smtClean="0"/>
              <a:t>Образец заголовка</a:t>
            </a:r>
            <a:endParaRPr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5" name="Дата 15"/>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6" name="Нижний колонтитул 1"/>
          <p:cNvSpPr>
            <a:spLocks noGrp="1"/>
          </p:cNvSpPr>
          <p:nvPr>
            <p:ph type="ftr" sz="quarter" idx="11"/>
          </p:nvPr>
        </p:nvSpPr>
        <p:spPr/>
        <p:txBody>
          <a:bodyPr/>
          <a:lstStyle>
            <a:lvl1pPr>
              <a:defRPr/>
            </a:lvl1pPr>
          </a:lstStyle>
          <a:p>
            <a:endParaRPr lang="ru-RU"/>
          </a:p>
        </p:txBody>
      </p:sp>
      <p:sp>
        <p:nvSpPr>
          <p:cNvPr id="7" name="Номер слайда 14"/>
          <p:cNvSpPr>
            <a:spLocks noGrp="1"/>
          </p:cNvSpPr>
          <p:nvPr>
            <p:ph type="sldNum" sz="quarter" idx="12"/>
          </p:nvPr>
        </p:nvSpPr>
        <p:spPr>
          <a:xfrm>
            <a:off x="8229600" y="6473825"/>
            <a:ext cx="758825" cy="247650"/>
          </a:xfrm>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3999140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0"/>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5" name="Нижний колонтитул 27"/>
          <p:cNvSpPr>
            <a:spLocks noGrp="1"/>
          </p:cNvSpPr>
          <p:nvPr>
            <p:ph type="ftr" sz="quarter" idx="11"/>
          </p:nvPr>
        </p:nvSpPr>
        <p:spPr/>
        <p:txBody>
          <a:bodyPr/>
          <a:lstStyle>
            <a:lvl1pPr>
              <a:defRPr/>
            </a:lvl1pPr>
          </a:lstStyle>
          <a:p>
            <a:endParaRPr lang="ru-RU"/>
          </a:p>
        </p:txBody>
      </p:sp>
      <p:sp>
        <p:nvSpPr>
          <p:cNvPr id="6" name="Номер слайда 4"/>
          <p:cNvSpPr>
            <a:spLocks noGrp="1"/>
          </p:cNvSpPr>
          <p:nvPr>
            <p:ph type="sldNum" sz="quarter" idx="12"/>
          </p:nvPr>
        </p:nvSpPr>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3172852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22274512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838200"/>
          </a:xfrm>
        </p:spPr>
        <p:txBody>
          <a:bodyPr/>
          <a:lstStyle/>
          <a:p>
            <a:r>
              <a:rPr lang="ru-RU" smtClean="0"/>
              <a:t>Образец заголовка</a:t>
            </a:r>
            <a:endParaRPr lang="ru-RU"/>
          </a:p>
        </p:txBody>
      </p:sp>
      <p:sp>
        <p:nvSpPr>
          <p:cNvPr id="3" name="Содержимое 2"/>
          <p:cNvSpPr>
            <a:spLocks noGrp="1"/>
          </p:cNvSpPr>
          <p:nvPr>
            <p:ph idx="1"/>
          </p:nvPr>
        </p:nvSpPr>
        <p:spPr>
          <a:xfrm>
            <a:off x="304800" y="1554163"/>
            <a:ext cx="8686800" cy="45259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10"/>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5" name="Нижний колонтитул 27"/>
          <p:cNvSpPr>
            <a:spLocks noGrp="1"/>
          </p:cNvSpPr>
          <p:nvPr>
            <p:ph type="ftr" sz="quarter" idx="11"/>
          </p:nvPr>
        </p:nvSpPr>
        <p:spPr/>
        <p:txBody>
          <a:bodyPr/>
          <a:lstStyle>
            <a:lvl1pPr>
              <a:defRPr/>
            </a:lvl1pPr>
          </a:lstStyle>
          <a:p>
            <a:endParaRPr lang="ru-RU"/>
          </a:p>
        </p:txBody>
      </p:sp>
      <p:sp>
        <p:nvSpPr>
          <p:cNvPr id="6" name="Номер слайда 4"/>
          <p:cNvSpPr>
            <a:spLocks noGrp="1"/>
          </p:cNvSpPr>
          <p:nvPr>
            <p:ph type="sldNum" sz="quarter" idx="12"/>
          </p:nvPr>
        </p:nvSpPr>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737457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1_Пустой слайд">
    <p:spTree>
      <p:nvGrpSpPr>
        <p:cNvPr id="1" name=""/>
        <p:cNvGrpSpPr/>
        <p:nvPr/>
      </p:nvGrpSpPr>
      <p:grpSpPr>
        <a:xfrm>
          <a:off x="0" y="0"/>
          <a:ext cx="0" cy="0"/>
          <a:chOff x="0" y="0"/>
          <a:chExt cx="0" cy="0"/>
        </a:xfrm>
      </p:grpSpPr>
      <p:sp>
        <p:nvSpPr>
          <p:cNvPr id="2" name="Дата 10"/>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3" name="Нижний колонтитул 27"/>
          <p:cNvSpPr>
            <a:spLocks noGrp="1"/>
          </p:cNvSpPr>
          <p:nvPr>
            <p:ph type="ftr" sz="quarter" idx="11"/>
          </p:nvPr>
        </p:nvSpPr>
        <p:spPr/>
        <p:txBody>
          <a:bodyPr/>
          <a:lstStyle>
            <a:lvl1pPr>
              <a:defRPr/>
            </a:lvl1pPr>
          </a:lstStyle>
          <a:p>
            <a:endParaRPr lang="ru-RU"/>
          </a:p>
        </p:txBody>
      </p:sp>
      <p:sp>
        <p:nvSpPr>
          <p:cNvPr id="4" name="Номер слайда 4"/>
          <p:cNvSpPr>
            <a:spLocks noGrp="1"/>
          </p:cNvSpPr>
          <p:nvPr>
            <p:ph type="sldNum" sz="quarter" idx="12"/>
          </p:nvPr>
        </p:nvSpPr>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2699155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lang="ru-RU" smtClean="0"/>
              <a:t>Образец заголовка</a:t>
            </a:r>
            <a:endParaRPr lang="en-US"/>
          </a:p>
        </p:txBody>
      </p:sp>
      <p:sp>
        <p:nvSpPr>
          <p:cNvPr id="27" name="Содержимое 26"/>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5" name="Нижний колонтитул 18"/>
          <p:cNvSpPr>
            <a:spLocks noGrp="1"/>
          </p:cNvSpPr>
          <p:nvPr>
            <p:ph type="ftr" sz="quarter" idx="11"/>
          </p:nvPr>
        </p:nvSpPr>
        <p:spPr>
          <a:xfrm>
            <a:off x="3581400" y="76200"/>
            <a:ext cx="2895600" cy="288925"/>
          </a:xfrm>
        </p:spPr>
        <p:txBody>
          <a:bodyPr/>
          <a:lstStyle>
            <a:lvl1pPr>
              <a:defRPr/>
            </a:lvl1pPr>
          </a:lstStyle>
          <a:p>
            <a:endParaRPr lang="ru-RU"/>
          </a:p>
        </p:txBody>
      </p:sp>
      <p:sp>
        <p:nvSpPr>
          <p:cNvPr id="6" name="Номер слайда 15"/>
          <p:cNvSpPr>
            <a:spLocks noGrp="1"/>
          </p:cNvSpPr>
          <p:nvPr>
            <p:ph type="sldNum" sz="quarter" idx="12"/>
          </p:nvPr>
        </p:nvSpPr>
        <p:spPr>
          <a:xfrm>
            <a:off x="8229600" y="6473825"/>
            <a:ext cx="758825" cy="247650"/>
          </a:xfrm>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3963793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lang="ru-RU" smtClean="0"/>
              <a:t>Образец заголовка</a:t>
            </a:r>
            <a:endParaRPr lang="en-US"/>
          </a:p>
        </p:txBody>
      </p:sp>
      <p:sp>
        <p:nvSpPr>
          <p:cNvPr id="5" name="Дата 18"/>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7" name="Нижний колонтитул 10"/>
          <p:cNvSpPr>
            <a:spLocks noGrp="1"/>
          </p:cNvSpPr>
          <p:nvPr>
            <p:ph type="ftr" sz="quarter" idx="11"/>
          </p:nvPr>
        </p:nvSpPr>
        <p:spPr/>
        <p:txBody>
          <a:bodyPr/>
          <a:lstStyle>
            <a:lvl1pPr>
              <a:defRPr/>
            </a:lvl1pPr>
          </a:lstStyle>
          <a:p>
            <a:endParaRPr lang="ru-RU"/>
          </a:p>
        </p:txBody>
      </p:sp>
      <p:sp>
        <p:nvSpPr>
          <p:cNvPr id="9" name="Номер слайда 15"/>
          <p:cNvSpPr>
            <a:spLocks noGrp="1"/>
          </p:cNvSpPr>
          <p:nvPr>
            <p:ph type="sldNum" sz="quarter" idx="12"/>
          </p:nvPr>
        </p:nvSpPr>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396296827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0"/>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6" name="Нижний колонтитул 27"/>
          <p:cNvSpPr>
            <a:spLocks noGrp="1"/>
          </p:cNvSpPr>
          <p:nvPr>
            <p:ph type="ftr" sz="quarter" idx="11"/>
          </p:nvPr>
        </p:nvSpPr>
        <p:spPr/>
        <p:txBody>
          <a:bodyPr/>
          <a:lstStyle>
            <a:lvl1pPr>
              <a:defRPr/>
            </a:lvl1pPr>
          </a:lstStyle>
          <a:p>
            <a:endParaRPr lang="ru-RU"/>
          </a:p>
        </p:txBody>
      </p:sp>
      <p:sp>
        <p:nvSpPr>
          <p:cNvPr id="7" name="Номер слайда 4"/>
          <p:cNvSpPr>
            <a:spLocks noGrp="1"/>
          </p:cNvSpPr>
          <p:nvPr>
            <p:ph type="sldNum" sz="quarter" idx="12"/>
          </p:nvPr>
        </p:nvSpPr>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2334917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9" name="Заголовок 28"/>
          <p:cNvSpPr>
            <a:spLocks noGrp="1"/>
          </p:cNvSpPr>
          <p:nvPr>
            <p:ph type="title"/>
          </p:nvPr>
        </p:nvSpPr>
        <p:spPr>
          <a:xfrm>
            <a:off x="304800" y="5410200"/>
            <a:ext cx="8610600" cy="882650"/>
          </a:xfrm>
        </p:spPr>
        <p:txBody>
          <a:bodyPr/>
          <a:lstStyle>
            <a:lvl1pPr>
              <a:defRPr/>
            </a:lvl1pPr>
          </a:lstStyle>
          <a:p>
            <a:r>
              <a:rPr lang="ru-RU" smtClean="0"/>
              <a:t>Образец заголовка</a:t>
            </a:r>
            <a:endParaRPr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Дата 9"/>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9" name="Нижний колонтитул 5"/>
          <p:cNvSpPr>
            <a:spLocks noGrp="1"/>
          </p:cNvSpPr>
          <p:nvPr>
            <p:ph type="ftr" sz="quarter" idx="11"/>
          </p:nvPr>
        </p:nvSpPr>
        <p:spPr/>
        <p:txBody>
          <a:bodyPr/>
          <a:lstStyle>
            <a:lvl1pPr>
              <a:defRPr/>
            </a:lvl1pPr>
          </a:lstStyle>
          <a:p>
            <a:endParaRPr lang="ru-RU"/>
          </a:p>
        </p:txBody>
      </p:sp>
      <p:sp>
        <p:nvSpPr>
          <p:cNvPr id="10" name="Номер слайда 6"/>
          <p:cNvSpPr>
            <a:spLocks noGrp="1"/>
          </p:cNvSpPr>
          <p:nvPr>
            <p:ph type="sldNum" sz="quarter" idx="12"/>
          </p:nvPr>
        </p:nvSpPr>
        <p:spPr>
          <a:xfrm>
            <a:off x="8229600" y="6477000"/>
            <a:ext cx="762000" cy="247650"/>
          </a:xfrm>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2303165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3" name="Дата 10"/>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4" name="Нижний колонтитул 27"/>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40470563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2"/>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3" name="Нижний колонтитул 23"/>
          <p:cNvSpPr>
            <a:spLocks noGrp="1"/>
          </p:cNvSpPr>
          <p:nvPr>
            <p:ph type="ftr" sz="quarter" idx="11"/>
          </p:nvPr>
        </p:nvSpPr>
        <p:spPr/>
        <p:txBody>
          <a:bodyPr/>
          <a:lstStyle>
            <a:lvl1pPr>
              <a:defRPr/>
            </a:lvl1pPr>
          </a:lstStyle>
          <a:p>
            <a:endParaRPr lang="ru-RU"/>
          </a:p>
        </p:txBody>
      </p:sp>
      <p:sp>
        <p:nvSpPr>
          <p:cNvPr id="4" name="Номер слайда 6"/>
          <p:cNvSpPr>
            <a:spLocks noGrp="1"/>
          </p:cNvSpPr>
          <p:nvPr>
            <p:ph type="sldNum" sz="quarter" idx="12"/>
          </p:nvPr>
        </p:nvSpPr>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2447753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2" name="Заголовок 11"/>
          <p:cNvSpPr>
            <a:spLocks noGrp="1"/>
          </p:cNvSpPr>
          <p:nvPr>
            <p:ph type="title"/>
          </p:nvPr>
        </p:nvSpPr>
        <p:spPr>
          <a:xfrm>
            <a:off x="457200" y="5486400"/>
            <a:ext cx="8458200" cy="520700"/>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Дата 24"/>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7" name="Нижний колонтитул 28"/>
          <p:cNvSpPr>
            <a:spLocks noGrp="1"/>
          </p:cNvSpPr>
          <p:nvPr>
            <p:ph type="ftr" sz="quarter" idx="11"/>
          </p:nvPr>
        </p:nvSpPr>
        <p:spPr/>
        <p:txBody>
          <a:bodyPr/>
          <a:lstStyle>
            <a:lvl1pPr>
              <a:defRPr/>
            </a:lvl1pPr>
          </a:lstStyle>
          <a:p>
            <a:endParaRPr lang="ru-RU"/>
          </a:p>
        </p:txBody>
      </p:sp>
      <p:sp>
        <p:nvSpPr>
          <p:cNvPr id="8" name="Номер слайда 6"/>
          <p:cNvSpPr>
            <a:spLocks noGrp="1"/>
          </p:cNvSpPr>
          <p:nvPr>
            <p:ph type="sldNum" sz="quarter" idx="12"/>
          </p:nvPr>
        </p:nvSpPr>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1223750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17" name="Заголовок 16"/>
          <p:cNvSpPr>
            <a:spLocks noGrp="1"/>
          </p:cNvSpPr>
          <p:nvPr>
            <p:ph type="title"/>
          </p:nvPr>
        </p:nvSpPr>
        <p:spPr>
          <a:xfrm>
            <a:off x="381000" y="4993760"/>
            <a:ext cx="5867400" cy="522288"/>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6"/>
          <p:cNvSpPr>
            <a:spLocks noGrp="1"/>
          </p:cNvSpPr>
          <p:nvPr>
            <p:ph type="dt" sz="half" idx="10"/>
          </p:nvPr>
        </p:nvSpPr>
        <p:spPr/>
        <p:txBody>
          <a:bodyPr/>
          <a:lstStyle>
            <a:lvl1pPr>
              <a:defRPr/>
            </a:lvl1pPr>
          </a:lstStyle>
          <a:p>
            <a:fld id="{BD8B0346-1F94-4706-828D-AD75CD09F225}" type="datetimeFigureOut">
              <a:rPr lang="ru-RU" smtClean="0"/>
              <a:t>21.09.2012</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30"/>
          <p:cNvSpPr>
            <a:spLocks noGrp="1"/>
          </p:cNvSpPr>
          <p:nvPr>
            <p:ph type="sldNum" sz="quarter" idx="12"/>
          </p:nvPr>
        </p:nvSpPr>
        <p:spPr/>
        <p:txBody>
          <a:bodyPr/>
          <a:lstStyle>
            <a:lvl1pPr>
              <a:defRPr/>
            </a:lvl1pPr>
          </a:lstStyle>
          <a:p>
            <a:fld id="{0DC1F81D-DFBB-47BF-9AA7-0BFD4DD254DC}" type="slidenum">
              <a:rPr lang="ru-RU" smtClean="0"/>
              <a:t>‹#›</a:t>
            </a:fld>
            <a:endParaRPr lang="ru-RU"/>
          </a:p>
        </p:txBody>
      </p:sp>
    </p:spTree>
    <p:extLst>
      <p:ext uri="{BB962C8B-B14F-4D97-AF65-F5344CB8AC3E}">
        <p14:creationId xmlns:p14="http://schemas.microsoft.com/office/powerpoint/2010/main" val="29137158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029" name="Текст 7"/>
          <p:cNvSpPr>
            <a:spLocks noGrp="1"/>
          </p:cNvSpPr>
          <p:nvPr>
            <p:ph type="body" idx="1"/>
          </p:nvPr>
        </p:nvSpPr>
        <p:spPr bwMode="auto">
          <a:xfrm>
            <a:off x="304800" y="1554163"/>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a:solidFill>
                  <a:schemeClr val="accent1">
                    <a:shade val="75000"/>
                  </a:schemeClr>
                </a:solidFill>
                <a:latin typeface="+mn-lt"/>
              </a:defRPr>
            </a:lvl1pPr>
          </a:lstStyle>
          <a:p>
            <a:fld id="{BD8B0346-1F94-4706-828D-AD75CD09F225}" type="datetimeFigureOut">
              <a:rPr lang="ru-RU" smtClean="0"/>
              <a:t>21.09.2012</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defRPr>
            </a:lvl1pPr>
          </a:lstStyle>
          <a:p>
            <a:fld id="{0DC1F81D-DFBB-47BF-9AA7-0BFD4DD254DC}" type="slidenum">
              <a:rPr lang="ru-RU" smtClean="0"/>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lang="ru-RU" smtClean="0"/>
              <a:t>Образец заголовка</a:t>
            </a:r>
            <a:endParaRPr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rtl="0" eaLnBrk="1" fontAlgn="base" hangingPunct="1">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1" fontAlgn="base" hangingPunct="1">
        <a:spcBef>
          <a:spcPct val="0"/>
        </a:spcBef>
        <a:spcAft>
          <a:spcPct val="0"/>
        </a:spcAft>
        <a:defRPr sz="3600">
          <a:solidFill>
            <a:schemeClr val="tx2"/>
          </a:solidFill>
          <a:latin typeface="Franklin Gothic Medium" pitchFamily="34" charset="0"/>
        </a:defRPr>
      </a:lvl2pPr>
      <a:lvl3pPr algn="l" rtl="0" eaLnBrk="1" fontAlgn="base" hangingPunct="1">
        <a:spcBef>
          <a:spcPct val="0"/>
        </a:spcBef>
        <a:spcAft>
          <a:spcPct val="0"/>
        </a:spcAft>
        <a:defRPr sz="3600">
          <a:solidFill>
            <a:schemeClr val="tx2"/>
          </a:solidFill>
          <a:latin typeface="Franklin Gothic Medium" pitchFamily="34" charset="0"/>
        </a:defRPr>
      </a:lvl3pPr>
      <a:lvl4pPr algn="l" rtl="0" eaLnBrk="1" fontAlgn="base" hangingPunct="1">
        <a:spcBef>
          <a:spcPct val="0"/>
        </a:spcBef>
        <a:spcAft>
          <a:spcPct val="0"/>
        </a:spcAft>
        <a:defRPr sz="3600">
          <a:solidFill>
            <a:schemeClr val="tx2"/>
          </a:solidFill>
          <a:latin typeface="Franklin Gothic Medium" pitchFamily="34" charset="0"/>
        </a:defRPr>
      </a:lvl4pPr>
      <a:lvl5pPr algn="l" rtl="0" eaLnBrk="1" fontAlgn="base" hangingPunct="1">
        <a:spcBef>
          <a:spcPct val="0"/>
        </a:spcBef>
        <a:spcAft>
          <a:spcPct val="0"/>
        </a:spcAft>
        <a:defRPr sz="3600">
          <a:solidFill>
            <a:schemeClr val="tx2"/>
          </a:solidFill>
          <a:latin typeface="Franklin Gothic Medium" pitchFamily="34" charset="0"/>
        </a:defRPr>
      </a:lvl5pPr>
      <a:lvl6pPr marL="457200" algn="l" rtl="0" eaLnBrk="1" fontAlgn="base" hangingPunct="1">
        <a:spcBef>
          <a:spcPct val="0"/>
        </a:spcBef>
        <a:spcAft>
          <a:spcPct val="0"/>
        </a:spcAft>
        <a:defRPr sz="3600">
          <a:solidFill>
            <a:schemeClr val="tx2"/>
          </a:solidFill>
          <a:latin typeface="Franklin Gothic Medium" pitchFamily="34" charset="0"/>
        </a:defRPr>
      </a:lvl6pPr>
      <a:lvl7pPr marL="914400" algn="l" rtl="0" eaLnBrk="1" fontAlgn="base" hangingPunct="1">
        <a:spcBef>
          <a:spcPct val="0"/>
        </a:spcBef>
        <a:spcAft>
          <a:spcPct val="0"/>
        </a:spcAft>
        <a:defRPr sz="3600">
          <a:solidFill>
            <a:schemeClr val="tx2"/>
          </a:solidFill>
          <a:latin typeface="Franklin Gothic Medium" pitchFamily="34" charset="0"/>
        </a:defRPr>
      </a:lvl7pPr>
      <a:lvl8pPr marL="1371600" algn="l" rtl="0" eaLnBrk="1" fontAlgn="base" hangingPunct="1">
        <a:spcBef>
          <a:spcPct val="0"/>
        </a:spcBef>
        <a:spcAft>
          <a:spcPct val="0"/>
        </a:spcAft>
        <a:defRPr sz="3600">
          <a:solidFill>
            <a:schemeClr val="tx2"/>
          </a:solidFill>
          <a:latin typeface="Franklin Gothic Medium" pitchFamily="34" charset="0"/>
        </a:defRPr>
      </a:lvl8pPr>
      <a:lvl9pPr marL="1828800" algn="l" rtl="0" eaLnBrk="1" fontAlgn="base" hangingPunct="1">
        <a:spcBef>
          <a:spcPct val="0"/>
        </a:spcBef>
        <a:spcAft>
          <a:spcPct val="0"/>
        </a:spcAft>
        <a:defRPr sz="3600">
          <a:solidFill>
            <a:schemeClr val="tx2"/>
          </a:solidFill>
          <a:latin typeface="Franklin Gothic Medium" pitchFamily="34" charset="0"/>
        </a:defRPr>
      </a:lvl9pPr>
    </p:titleStyle>
    <p:bodyStyle>
      <a:lvl1pPr marL="342900" indent="-342900" algn="l" rtl="0" eaLnBrk="1" fontAlgn="base" hangingPunct="1">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1" fontAlgn="base" hangingPunct="1">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1" fontAlgn="base" hangingPunct="1">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1" fontAlgn="base" hangingPunct="1">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1" fontAlgn="base" hangingPunct="1">
        <a:spcBef>
          <a:spcPct val="20000"/>
        </a:spcBef>
        <a:spcAft>
          <a:spcPct val="0"/>
        </a:spcAft>
        <a:buClr>
          <a:schemeClr val="accent1"/>
        </a:buClr>
        <a:buSzPct val="60000"/>
        <a:buFont typeface="Wingdings 2" pitchFamily="18" charset="2"/>
        <a:buChar char=""/>
        <a:defRPr sz="20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ru.wikipedia.org/wiki/%D0%A0%D0%BE%D0%B6%D0%B4%D0%B5%D1%81%D1%82%D0%B2%D0%BE_%D0%91%D0%BE%D0%B3%D0%BE%D1%80%D0%BE%D0%B4%D0%B8%D1%86%D1%8B" TargetMode="External"/><Relationship Id="rId7" Type="http://schemas.openxmlformats.org/officeDocument/2006/relationships/hyperlink" Target="http://ru.wikipedia.org/wiki/%D0%A0%D0%B0%D0%B2%D0%BD%D0%BE%D0%B4%D0%B5%D0%BD%D1%81%D1%82%D0%B2%D0%B8%D0%B5" TargetMode="External"/><Relationship Id="rId2" Type="http://schemas.openxmlformats.org/officeDocument/2006/relationships/image" Target="../media/image8.jpg"/><Relationship Id="rId1" Type="http://schemas.openxmlformats.org/officeDocument/2006/relationships/slideLayout" Target="../slideLayouts/slideLayout4.xml"/><Relationship Id="rId6" Type="http://schemas.openxmlformats.org/officeDocument/2006/relationships/hyperlink" Target="http://ru.wikipedia.org/wiki/%D0%91%D1%80%D0%B0%D1%82%D1%87%D0%B8%D0%BD%D0%B0" TargetMode="External"/><Relationship Id="rId5" Type="http://schemas.openxmlformats.org/officeDocument/2006/relationships/hyperlink" Target="http://ru.wikipedia.org/wiki/21_%D1%81%D0%B5%D0%BD%D1%82%D1%8F%D0%B1%D1%80%D1%8F" TargetMode="External"/><Relationship Id="rId4" Type="http://schemas.openxmlformats.org/officeDocument/2006/relationships/hyperlink" Target="http://ru.wikipedia.org/wiki/%D0%A5%D1%80%D0%B8%D1%81%D1%82%D0%B8%D0%B0%D0%BD%D1%81%D1%82%D0%B2%D0%BE"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calend.ru/narod/holidays/"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31095" y="875721"/>
            <a:ext cx="8686800" cy="838200"/>
          </a:xfrm>
        </p:spPr>
        <p:txBody>
          <a:bodyPr>
            <a:normAutofit/>
          </a:bodyPr>
          <a:lstStyle/>
          <a:p>
            <a:r>
              <a:rPr lang="ru-RU" b="1" dirty="0" smtClean="0"/>
              <a:t>РУССКИЕ </a:t>
            </a:r>
            <a:r>
              <a:rPr lang="ru-RU" b="1" dirty="0" smtClean="0"/>
              <a:t>НАРОДНЫЕ ПРАЗДНИКИ</a:t>
            </a:r>
            <a:endParaRPr lang="ru-RU" dirty="0"/>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95512" y="2845594"/>
            <a:ext cx="4905375" cy="1943100"/>
          </a:xfrm>
        </p:spPr>
      </p:pic>
      <p:sp>
        <p:nvSpPr>
          <p:cNvPr id="2" name="TextBox 1"/>
          <p:cNvSpPr txBox="1"/>
          <p:nvPr/>
        </p:nvSpPr>
        <p:spPr>
          <a:xfrm>
            <a:off x="1907704" y="188639"/>
            <a:ext cx="5904656" cy="646331"/>
          </a:xfrm>
          <a:prstGeom prst="rect">
            <a:avLst/>
          </a:prstGeom>
          <a:noFill/>
        </p:spPr>
        <p:txBody>
          <a:bodyPr wrap="square" rtlCol="0">
            <a:spAutoFit/>
          </a:bodyPr>
          <a:lstStyle/>
          <a:p>
            <a:r>
              <a:rPr lang="ru-RU" dirty="0" smtClean="0"/>
              <a:t>                       </a:t>
            </a:r>
            <a:r>
              <a:rPr lang="ru-RU" b="1" i="1" dirty="0" smtClean="0">
                <a:solidFill>
                  <a:schemeClr val="accent6"/>
                </a:solidFill>
              </a:rPr>
              <a:t>МКОУ «Гимназия имени Горького А.М,» </a:t>
            </a:r>
          </a:p>
          <a:p>
            <a:r>
              <a:rPr lang="ru-RU" b="1" i="1" dirty="0" err="1" smtClean="0">
                <a:solidFill>
                  <a:schemeClr val="accent6"/>
                </a:solidFill>
              </a:rPr>
              <a:t>Москаленского</a:t>
            </a:r>
            <a:r>
              <a:rPr lang="ru-RU" b="1" i="1" dirty="0" smtClean="0">
                <a:solidFill>
                  <a:schemeClr val="accent6"/>
                </a:solidFill>
              </a:rPr>
              <a:t> муниципального района Омской области</a:t>
            </a:r>
            <a:endParaRPr lang="ru-RU" b="1" i="1" dirty="0">
              <a:solidFill>
                <a:schemeClr val="accent6"/>
              </a:solidFill>
            </a:endParaRPr>
          </a:p>
        </p:txBody>
      </p:sp>
      <p:sp>
        <p:nvSpPr>
          <p:cNvPr id="3" name="TextBox 2"/>
          <p:cNvSpPr txBox="1"/>
          <p:nvPr/>
        </p:nvSpPr>
        <p:spPr>
          <a:xfrm>
            <a:off x="2555776" y="1772816"/>
            <a:ext cx="3456384" cy="369332"/>
          </a:xfrm>
          <a:prstGeom prst="rect">
            <a:avLst/>
          </a:prstGeom>
          <a:noFill/>
        </p:spPr>
        <p:txBody>
          <a:bodyPr wrap="square" rtlCol="0">
            <a:spAutoFit/>
          </a:bodyPr>
          <a:lstStyle/>
          <a:p>
            <a:r>
              <a:rPr lang="ru-RU" b="1" dirty="0" smtClean="0">
                <a:solidFill>
                  <a:schemeClr val="accent6"/>
                </a:solidFill>
              </a:rPr>
              <a:t>Классный час</a:t>
            </a:r>
            <a:endParaRPr lang="ru-RU" b="1" dirty="0">
              <a:solidFill>
                <a:schemeClr val="accent6"/>
              </a:solidFill>
            </a:endParaRPr>
          </a:p>
        </p:txBody>
      </p:sp>
      <p:sp>
        <p:nvSpPr>
          <p:cNvPr id="5" name="TextBox 4"/>
          <p:cNvSpPr txBox="1"/>
          <p:nvPr/>
        </p:nvSpPr>
        <p:spPr>
          <a:xfrm>
            <a:off x="5580112" y="5445224"/>
            <a:ext cx="3456384" cy="923330"/>
          </a:xfrm>
          <a:prstGeom prst="rect">
            <a:avLst/>
          </a:prstGeom>
          <a:noFill/>
        </p:spPr>
        <p:txBody>
          <a:bodyPr wrap="square" rtlCol="0">
            <a:spAutoFit/>
          </a:bodyPr>
          <a:lstStyle/>
          <a:p>
            <a:r>
              <a:rPr lang="ru-RU" i="1" dirty="0" smtClean="0">
                <a:solidFill>
                  <a:schemeClr val="accent6"/>
                </a:solidFill>
              </a:rPr>
              <a:t>Фабер Галина Николаевна</a:t>
            </a:r>
          </a:p>
          <a:p>
            <a:r>
              <a:rPr lang="ru-RU" i="1" dirty="0" smtClean="0">
                <a:solidFill>
                  <a:schemeClr val="accent6"/>
                </a:solidFill>
              </a:rPr>
              <a:t>Учитель высшей квалификационной категории</a:t>
            </a:r>
            <a:endParaRPr lang="ru-RU" i="1" dirty="0">
              <a:solidFill>
                <a:schemeClr val="accent6"/>
              </a:solidFill>
            </a:endParaRPr>
          </a:p>
        </p:txBody>
      </p:sp>
      <p:sp>
        <p:nvSpPr>
          <p:cNvPr id="7" name="TextBox 6"/>
          <p:cNvSpPr txBox="1"/>
          <p:nvPr/>
        </p:nvSpPr>
        <p:spPr>
          <a:xfrm>
            <a:off x="2771800" y="6183888"/>
            <a:ext cx="2304256" cy="369332"/>
          </a:xfrm>
          <a:prstGeom prst="rect">
            <a:avLst/>
          </a:prstGeom>
          <a:noFill/>
        </p:spPr>
        <p:txBody>
          <a:bodyPr wrap="square" rtlCol="0">
            <a:spAutoFit/>
          </a:bodyPr>
          <a:lstStyle/>
          <a:p>
            <a:r>
              <a:rPr lang="ru-RU" dirty="0" smtClean="0">
                <a:solidFill>
                  <a:schemeClr val="accent6"/>
                </a:solidFill>
              </a:rPr>
              <a:t>2012-2013 </a:t>
            </a:r>
            <a:r>
              <a:rPr lang="ru-RU" dirty="0" err="1" smtClean="0">
                <a:solidFill>
                  <a:schemeClr val="accent6"/>
                </a:solidFill>
              </a:rPr>
              <a:t>уч.год</a:t>
            </a:r>
            <a:endParaRPr lang="ru-RU" dirty="0">
              <a:solidFill>
                <a:schemeClr val="accent6"/>
              </a:solidFill>
            </a:endParaRPr>
          </a:p>
        </p:txBody>
      </p:sp>
    </p:spTree>
    <p:extLst>
      <p:ext uri="{BB962C8B-B14F-4D97-AF65-F5344CB8AC3E}">
        <p14:creationId xmlns:p14="http://schemas.microsoft.com/office/powerpoint/2010/main" val="4140617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Лето Красное</a:t>
            </a:r>
            <a:endParaRPr lang="ru-RU" dirty="0"/>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2390775"/>
            <a:ext cx="4191000" cy="3143250"/>
          </a:xfrm>
        </p:spPr>
      </p:pic>
      <p:sp>
        <p:nvSpPr>
          <p:cNvPr id="4" name="Объект 3"/>
          <p:cNvSpPr>
            <a:spLocks noGrp="1"/>
          </p:cNvSpPr>
          <p:nvPr>
            <p:ph sz="half" idx="2"/>
          </p:nvPr>
        </p:nvSpPr>
        <p:spPr/>
        <p:txBody>
          <a:bodyPr/>
          <a:lstStyle/>
          <a:p>
            <a:r>
              <a:rPr lang="ru-RU" dirty="0" smtClean="0"/>
              <a:t>Иван Купала; </a:t>
            </a:r>
          </a:p>
          <a:p>
            <a:r>
              <a:rPr lang="ru-RU" dirty="0" smtClean="0"/>
              <a:t>Петров День; </a:t>
            </a:r>
          </a:p>
          <a:p>
            <a:r>
              <a:rPr lang="ru-RU" dirty="0" smtClean="0"/>
              <a:t>Ильин День; </a:t>
            </a:r>
          </a:p>
          <a:p>
            <a:r>
              <a:rPr lang="ru-RU" dirty="0" err="1" smtClean="0"/>
              <a:t>Спасы</a:t>
            </a:r>
            <a:r>
              <a:rPr lang="ru-RU" dirty="0" smtClean="0"/>
              <a:t> (медовый, яблочный, ореховый); </a:t>
            </a:r>
          </a:p>
          <a:p>
            <a:r>
              <a:rPr lang="ru-RU" dirty="0" smtClean="0"/>
              <a:t>Летние Русалии </a:t>
            </a:r>
          </a:p>
          <a:p>
            <a:endParaRPr lang="ru-RU" dirty="0"/>
          </a:p>
        </p:txBody>
      </p:sp>
    </p:spTree>
    <p:extLst>
      <p:ext uri="{BB962C8B-B14F-4D97-AF65-F5344CB8AC3E}">
        <p14:creationId xmlns:p14="http://schemas.microsoft.com/office/powerpoint/2010/main" val="40333461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Осень золотая</a:t>
            </a:r>
            <a:endParaRPr lang="ru-RU" dirty="0"/>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2563841"/>
            <a:ext cx="4191000" cy="2797118"/>
          </a:xfrm>
        </p:spPr>
      </p:pic>
      <p:sp>
        <p:nvSpPr>
          <p:cNvPr id="4" name="Объект 3"/>
          <p:cNvSpPr>
            <a:spLocks noGrp="1"/>
          </p:cNvSpPr>
          <p:nvPr>
            <p:ph sz="half" idx="2"/>
          </p:nvPr>
        </p:nvSpPr>
        <p:spPr/>
        <p:txBody>
          <a:bodyPr>
            <a:normAutofit lnSpcReduction="10000"/>
          </a:bodyPr>
          <a:lstStyle/>
          <a:p>
            <a:r>
              <a:rPr lang="ru-RU" dirty="0" err="1" smtClean="0"/>
              <a:t>Осенины</a:t>
            </a:r>
            <a:r>
              <a:rPr lang="ru-RU" dirty="0" smtClean="0"/>
              <a:t>; </a:t>
            </a:r>
          </a:p>
          <a:p>
            <a:r>
              <a:rPr lang="ru-RU" dirty="0" smtClean="0"/>
              <a:t>Дожинки - праздник последнего снопа; </a:t>
            </a:r>
          </a:p>
          <a:p>
            <a:r>
              <a:rPr lang="ru-RU" dirty="0" smtClean="0"/>
              <a:t>Капустник; </a:t>
            </a:r>
          </a:p>
          <a:p>
            <a:r>
              <a:rPr lang="ru-RU" dirty="0" smtClean="0"/>
              <a:t>Праздник урожая; </a:t>
            </a:r>
          </a:p>
          <a:p>
            <a:r>
              <a:rPr lang="ru-RU" dirty="0" smtClean="0"/>
              <a:t>Осенняя ярмарка; </a:t>
            </a:r>
          </a:p>
          <a:p>
            <a:r>
              <a:rPr lang="ru-RU" dirty="0" smtClean="0"/>
              <a:t>Хэллоуин по-русски: упыри, вурдалаки, лешие, водяные, кикиморы, ведьмы. </a:t>
            </a:r>
          </a:p>
          <a:p>
            <a:endParaRPr lang="ru-RU" dirty="0"/>
          </a:p>
        </p:txBody>
      </p:sp>
    </p:spTree>
    <p:extLst>
      <p:ext uri="{BB962C8B-B14F-4D97-AF65-F5344CB8AC3E}">
        <p14:creationId xmlns:p14="http://schemas.microsoft.com/office/powerpoint/2010/main" val="55873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fontScale="90000"/>
          </a:bodyPr>
          <a:lstStyle/>
          <a:p>
            <a:r>
              <a:rPr lang="ru-RU" dirty="0" smtClean="0"/>
              <a:t>21 сентября </a:t>
            </a:r>
            <a:r>
              <a:rPr lang="ru-RU" b="1" dirty="0" err="1" smtClean="0"/>
              <a:t>Осенины</a:t>
            </a:r>
            <a:r>
              <a:rPr lang="ru-RU" b="1" dirty="0" smtClean="0"/>
              <a:t/>
            </a:r>
            <a:br>
              <a:rPr lang="ru-RU" b="1" dirty="0" smtClean="0"/>
            </a:br>
            <a:endParaRPr lang="ru-RU" dirty="0"/>
          </a:p>
        </p:txBody>
      </p:sp>
      <p:pic>
        <p:nvPicPr>
          <p:cNvPr id="4" name="Объект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79512" y="2564904"/>
            <a:ext cx="3810000" cy="2540000"/>
          </a:xfrm>
        </p:spPr>
      </p:pic>
      <p:graphicFrame>
        <p:nvGraphicFramePr>
          <p:cNvPr id="7" name="Объект 6"/>
          <p:cNvGraphicFramePr>
            <a:graphicFrameLocks noGrp="1"/>
          </p:cNvGraphicFramePr>
          <p:nvPr>
            <p:ph sz="half" idx="2"/>
            <p:extLst>
              <p:ext uri="{D42A27DB-BD31-4B8C-83A1-F6EECF244321}">
                <p14:modId xmlns:p14="http://schemas.microsoft.com/office/powerpoint/2010/main" val="178752487"/>
              </p:ext>
            </p:extLst>
          </p:nvPr>
        </p:nvGraphicFramePr>
        <p:xfrm>
          <a:off x="4716016" y="1412776"/>
          <a:ext cx="3966591" cy="4762523"/>
        </p:xfrm>
        <a:graphic>
          <a:graphicData uri="http://schemas.openxmlformats.org/drawingml/2006/table">
            <a:tbl>
              <a:tblPr/>
              <a:tblGrid>
                <a:gridCol w="969573"/>
                <a:gridCol w="2997018"/>
              </a:tblGrid>
              <a:tr h="389591">
                <a:tc>
                  <a:txBody>
                    <a:bodyPr/>
                    <a:lstStyle/>
                    <a:p>
                      <a:r>
                        <a:rPr lang="ru-RU" sz="1400" b="1" dirty="0"/>
                        <a:t>Тип</a:t>
                      </a:r>
                      <a:endParaRPr lang="ru-RU" sz="1400" dirty="0"/>
                    </a:p>
                  </a:txBody>
                  <a:tcPr marL="44873" marR="44873" marT="22437" marB="22437">
                    <a:lnL>
                      <a:noFill/>
                    </a:lnL>
                    <a:lnR>
                      <a:noFill/>
                    </a:lnR>
                    <a:lnT>
                      <a:noFill/>
                    </a:lnT>
                    <a:lnB>
                      <a:noFill/>
                    </a:lnB>
                  </a:tcPr>
                </a:tc>
                <a:tc>
                  <a:txBody>
                    <a:bodyPr/>
                    <a:lstStyle/>
                    <a:p>
                      <a:r>
                        <a:rPr lang="ru-RU" sz="1400" dirty="0"/>
                        <a:t>народно-православный</a:t>
                      </a:r>
                    </a:p>
                  </a:txBody>
                  <a:tcPr marL="44873" marR="44873" marT="22437" marB="22437">
                    <a:lnL>
                      <a:noFill/>
                    </a:lnL>
                    <a:lnR>
                      <a:noFill/>
                    </a:lnR>
                    <a:lnT>
                      <a:noFill/>
                    </a:lnT>
                    <a:lnB>
                      <a:noFill/>
                    </a:lnB>
                  </a:tcPr>
                </a:tc>
              </a:tr>
              <a:tr h="683142">
                <a:tc>
                  <a:txBody>
                    <a:bodyPr/>
                    <a:lstStyle/>
                    <a:p>
                      <a:r>
                        <a:rPr lang="ru-RU" sz="1400" b="1" dirty="0"/>
                        <a:t>иначе</a:t>
                      </a:r>
                      <a:endParaRPr lang="ru-RU" sz="1400" dirty="0"/>
                    </a:p>
                  </a:txBody>
                  <a:tcPr marL="44873" marR="44873" marT="22437" marB="22437">
                    <a:lnL>
                      <a:noFill/>
                    </a:lnL>
                    <a:lnR>
                      <a:noFill/>
                    </a:lnR>
                    <a:lnT>
                      <a:noFill/>
                    </a:lnT>
                    <a:lnB>
                      <a:noFill/>
                    </a:lnB>
                  </a:tcPr>
                </a:tc>
                <a:tc>
                  <a:txBody>
                    <a:bodyPr/>
                    <a:lstStyle/>
                    <a:p>
                      <a:r>
                        <a:rPr lang="ru-RU" sz="1400" dirty="0"/>
                        <a:t>Осенние </a:t>
                      </a:r>
                      <a:r>
                        <a:rPr lang="ru-RU" sz="1400" dirty="0" err="1"/>
                        <a:t>оспожинки</a:t>
                      </a:r>
                      <a:r>
                        <a:rPr lang="ru-RU" sz="1400" dirty="0"/>
                        <a:t>, Праздник урожая, Богач, Малая Пречистая</a:t>
                      </a:r>
                    </a:p>
                  </a:txBody>
                  <a:tcPr marL="44873" marR="44873" marT="22437" marB="22437">
                    <a:lnL>
                      <a:noFill/>
                    </a:lnL>
                    <a:lnR>
                      <a:noFill/>
                    </a:lnR>
                    <a:lnT>
                      <a:noFill/>
                    </a:lnT>
                    <a:lnB>
                      <a:noFill/>
                    </a:lnB>
                  </a:tcPr>
                </a:tc>
              </a:tr>
              <a:tr h="389590">
                <a:tc>
                  <a:txBody>
                    <a:bodyPr/>
                    <a:lstStyle/>
                    <a:p>
                      <a:r>
                        <a:rPr lang="ru-RU" sz="1400" b="1" dirty="0"/>
                        <a:t>также</a:t>
                      </a:r>
                      <a:endParaRPr lang="ru-RU" sz="1400" dirty="0"/>
                    </a:p>
                  </a:txBody>
                  <a:tcPr marL="44873" marR="44873" marT="22437" marB="22437">
                    <a:lnL>
                      <a:noFill/>
                    </a:lnL>
                    <a:lnR>
                      <a:noFill/>
                    </a:lnR>
                    <a:lnT>
                      <a:noFill/>
                    </a:lnT>
                    <a:lnB>
                      <a:noFill/>
                    </a:lnB>
                  </a:tcPr>
                </a:tc>
                <a:tc>
                  <a:txBody>
                    <a:bodyPr/>
                    <a:lstStyle/>
                    <a:p>
                      <a:r>
                        <a:rPr lang="ru-RU" sz="1400" dirty="0">
                          <a:hlinkClick r:id="rId3" tooltip="Рождество Богородицы"/>
                        </a:rPr>
                        <a:t>Рождество Богородицы</a:t>
                      </a:r>
                      <a:r>
                        <a:rPr lang="ru-RU" sz="1400" dirty="0"/>
                        <a:t> (</a:t>
                      </a:r>
                      <a:r>
                        <a:rPr lang="ru-RU" sz="1400" dirty="0" err="1">
                          <a:hlinkClick r:id="rId4" tooltip="Христианство"/>
                        </a:rPr>
                        <a:t>христ</a:t>
                      </a:r>
                      <a:r>
                        <a:rPr lang="ru-RU" sz="1400" dirty="0">
                          <a:hlinkClick r:id="rId4" tooltip="Христианство"/>
                        </a:rPr>
                        <a:t>.</a:t>
                      </a:r>
                      <a:r>
                        <a:rPr lang="ru-RU" sz="1400" dirty="0"/>
                        <a:t>)</a:t>
                      </a:r>
                    </a:p>
                  </a:txBody>
                  <a:tcPr marL="44873" marR="44873" marT="22437" marB="22437">
                    <a:lnL>
                      <a:noFill/>
                    </a:lnL>
                    <a:lnR>
                      <a:noFill/>
                    </a:lnR>
                    <a:lnT>
                      <a:noFill/>
                    </a:lnT>
                    <a:lnB>
                      <a:noFill/>
                    </a:lnB>
                  </a:tcPr>
                </a:tc>
              </a:tr>
              <a:tr h="683142">
                <a:tc>
                  <a:txBody>
                    <a:bodyPr/>
                    <a:lstStyle/>
                    <a:p>
                      <a:r>
                        <a:rPr lang="ru-RU" sz="1400" b="1" dirty="0"/>
                        <a:t>Значение</a:t>
                      </a:r>
                      <a:endParaRPr lang="ru-RU" sz="1400" dirty="0"/>
                    </a:p>
                  </a:txBody>
                  <a:tcPr marL="44873" marR="44873" marT="22437" marB="22437">
                    <a:lnL>
                      <a:noFill/>
                    </a:lnL>
                    <a:lnR>
                      <a:noFill/>
                    </a:lnR>
                    <a:lnT>
                      <a:noFill/>
                    </a:lnT>
                    <a:lnB>
                      <a:noFill/>
                    </a:lnB>
                  </a:tcPr>
                </a:tc>
                <a:tc>
                  <a:txBody>
                    <a:bodyPr/>
                    <a:lstStyle/>
                    <a:p>
                      <a:r>
                        <a:rPr lang="ru-RU" sz="1400" dirty="0" err="1"/>
                        <a:t>Окончаниние</a:t>
                      </a:r>
                      <a:r>
                        <a:rPr lang="ru-RU" sz="1400" dirty="0"/>
                        <a:t> полевых работ, встреча осени</a:t>
                      </a:r>
                    </a:p>
                  </a:txBody>
                  <a:tcPr marL="44873" marR="44873" marT="22437" marB="22437">
                    <a:lnL>
                      <a:noFill/>
                    </a:lnL>
                    <a:lnR>
                      <a:noFill/>
                    </a:lnR>
                    <a:lnT>
                      <a:noFill/>
                    </a:lnT>
                    <a:lnB>
                      <a:noFill/>
                    </a:lnB>
                  </a:tcPr>
                </a:tc>
              </a:tr>
              <a:tr h="683142">
                <a:tc>
                  <a:txBody>
                    <a:bodyPr/>
                    <a:lstStyle/>
                    <a:p>
                      <a:r>
                        <a:rPr lang="ru-RU" sz="1400" b="1" dirty="0"/>
                        <a:t>Установлен</a:t>
                      </a:r>
                      <a:endParaRPr lang="ru-RU" sz="1400" dirty="0"/>
                    </a:p>
                  </a:txBody>
                  <a:tcPr marL="44873" marR="44873" marT="22437" marB="22437">
                    <a:lnL>
                      <a:noFill/>
                    </a:lnL>
                    <a:lnR>
                      <a:noFill/>
                    </a:lnR>
                    <a:lnT>
                      <a:noFill/>
                    </a:lnT>
                    <a:lnB>
                      <a:noFill/>
                    </a:lnB>
                  </a:tcPr>
                </a:tc>
                <a:tc>
                  <a:txBody>
                    <a:bodyPr/>
                    <a:lstStyle/>
                    <a:p>
                      <a:r>
                        <a:rPr lang="ru-RU" sz="1400" dirty="0"/>
                        <a:t>Вероятно имеет древние дохристианские корни</a:t>
                      </a:r>
                    </a:p>
                  </a:txBody>
                  <a:tcPr marL="44873" marR="44873" marT="22437" marB="22437">
                    <a:lnL>
                      <a:noFill/>
                    </a:lnL>
                    <a:lnR>
                      <a:noFill/>
                    </a:lnR>
                    <a:lnT>
                      <a:noFill/>
                    </a:lnT>
                    <a:lnB>
                      <a:noFill/>
                    </a:lnB>
                  </a:tcPr>
                </a:tc>
              </a:tr>
              <a:tr h="389590">
                <a:tc>
                  <a:txBody>
                    <a:bodyPr/>
                    <a:lstStyle/>
                    <a:p>
                      <a:r>
                        <a:rPr lang="ru-RU" sz="1400" b="1" dirty="0"/>
                        <a:t>Отмечается</a:t>
                      </a:r>
                      <a:endParaRPr lang="ru-RU" sz="1400" dirty="0"/>
                    </a:p>
                  </a:txBody>
                  <a:tcPr marL="44873" marR="44873" marT="22437" marB="22437">
                    <a:lnL>
                      <a:noFill/>
                    </a:lnL>
                    <a:lnR>
                      <a:noFill/>
                    </a:lnR>
                    <a:lnT>
                      <a:noFill/>
                    </a:lnT>
                    <a:lnB>
                      <a:noFill/>
                    </a:lnB>
                  </a:tcPr>
                </a:tc>
                <a:tc>
                  <a:txBody>
                    <a:bodyPr/>
                    <a:lstStyle/>
                    <a:p>
                      <a:r>
                        <a:rPr lang="ru-RU" sz="1400" dirty="0"/>
                        <a:t>в большинстве европейских стран</a:t>
                      </a:r>
                    </a:p>
                  </a:txBody>
                  <a:tcPr marL="44873" marR="44873" marT="22437" marB="22437">
                    <a:lnL>
                      <a:noFill/>
                    </a:lnL>
                    <a:lnR>
                      <a:noFill/>
                    </a:lnR>
                    <a:lnT>
                      <a:noFill/>
                    </a:lnT>
                    <a:lnB>
                      <a:noFill/>
                    </a:lnB>
                  </a:tcPr>
                </a:tc>
              </a:tr>
              <a:tr h="389590">
                <a:tc>
                  <a:txBody>
                    <a:bodyPr/>
                    <a:lstStyle/>
                    <a:p>
                      <a:r>
                        <a:rPr lang="ru-RU" sz="1400" b="1" dirty="0"/>
                        <a:t>Дата</a:t>
                      </a:r>
                      <a:endParaRPr lang="ru-RU" sz="1400" dirty="0"/>
                    </a:p>
                  </a:txBody>
                  <a:tcPr marL="44873" marR="44873" marT="22437" marB="22437">
                    <a:lnL>
                      <a:noFill/>
                    </a:lnL>
                    <a:lnR>
                      <a:noFill/>
                    </a:lnR>
                    <a:lnT>
                      <a:noFill/>
                    </a:lnT>
                    <a:lnB>
                      <a:noFill/>
                    </a:lnB>
                  </a:tcPr>
                </a:tc>
                <a:tc>
                  <a:txBody>
                    <a:bodyPr/>
                    <a:lstStyle/>
                    <a:p>
                      <a:r>
                        <a:rPr lang="ru-RU" sz="1400" dirty="0"/>
                        <a:t>8 </a:t>
                      </a:r>
                      <a:r>
                        <a:rPr lang="ru-RU" sz="1400" dirty="0">
                          <a:hlinkClick r:id="rId5" tooltip="21 сентября"/>
                        </a:rPr>
                        <a:t>(21) сентября</a:t>
                      </a:r>
                      <a:endParaRPr lang="ru-RU" sz="1400" dirty="0"/>
                    </a:p>
                  </a:txBody>
                  <a:tcPr marL="44873" marR="44873" marT="22437" marB="22437">
                    <a:lnL>
                      <a:noFill/>
                    </a:lnL>
                    <a:lnR>
                      <a:noFill/>
                    </a:lnR>
                    <a:lnT>
                      <a:noFill/>
                    </a:lnT>
                    <a:lnB>
                      <a:noFill/>
                    </a:lnB>
                  </a:tcPr>
                </a:tc>
              </a:tr>
              <a:tr h="683142">
                <a:tc>
                  <a:txBody>
                    <a:bodyPr/>
                    <a:lstStyle/>
                    <a:p>
                      <a:r>
                        <a:rPr lang="ru-RU" sz="1400" b="1" dirty="0"/>
                        <a:t>Традиции</a:t>
                      </a:r>
                      <a:endParaRPr lang="ru-RU" sz="1400" dirty="0"/>
                    </a:p>
                  </a:txBody>
                  <a:tcPr marL="44873" marR="44873" marT="22437" marB="22437">
                    <a:lnL>
                      <a:noFill/>
                    </a:lnL>
                    <a:lnR>
                      <a:noFill/>
                    </a:lnR>
                    <a:lnT>
                      <a:noFill/>
                    </a:lnT>
                    <a:lnB>
                      <a:noFill/>
                    </a:lnB>
                  </a:tcPr>
                </a:tc>
                <a:tc>
                  <a:txBody>
                    <a:bodyPr/>
                    <a:lstStyle/>
                    <a:p>
                      <a:r>
                        <a:rPr lang="ru-RU" sz="1400" dirty="0"/>
                        <a:t>Чествование Богородицы, </a:t>
                      </a:r>
                      <a:r>
                        <a:rPr lang="ru-RU" sz="1400" dirty="0" err="1"/>
                        <a:t>возжигание</a:t>
                      </a:r>
                      <a:r>
                        <a:rPr lang="ru-RU" sz="1400" dirty="0"/>
                        <a:t> </a:t>
                      </a:r>
                      <a:r>
                        <a:rPr lang="ru-RU" sz="1400" dirty="0" err="1"/>
                        <a:t>огоня</a:t>
                      </a:r>
                      <a:r>
                        <a:rPr lang="ru-RU" sz="1400" dirty="0"/>
                        <a:t>, </a:t>
                      </a:r>
                      <a:r>
                        <a:rPr lang="ru-RU" sz="1400" dirty="0">
                          <a:hlinkClick r:id="rId6" tooltip="Братчина"/>
                        </a:rPr>
                        <a:t>братчина</a:t>
                      </a:r>
                      <a:endParaRPr lang="ru-RU" sz="1400" dirty="0"/>
                    </a:p>
                  </a:txBody>
                  <a:tcPr marL="44873" marR="44873" marT="22437" marB="22437">
                    <a:lnL>
                      <a:noFill/>
                    </a:lnL>
                    <a:lnR>
                      <a:noFill/>
                    </a:lnR>
                    <a:lnT>
                      <a:noFill/>
                    </a:lnT>
                    <a:lnB>
                      <a:noFill/>
                    </a:lnB>
                  </a:tcPr>
                </a:tc>
              </a:tr>
              <a:tr h="389590">
                <a:tc>
                  <a:txBody>
                    <a:bodyPr/>
                    <a:lstStyle/>
                    <a:p>
                      <a:r>
                        <a:rPr lang="ru-RU" sz="1400" b="1" dirty="0"/>
                        <a:t>Связан с</a:t>
                      </a:r>
                      <a:endParaRPr lang="ru-RU" sz="1400" dirty="0"/>
                    </a:p>
                  </a:txBody>
                  <a:tcPr marL="44873" marR="44873" marT="22437" marB="22437">
                    <a:lnL>
                      <a:noFill/>
                    </a:lnL>
                    <a:lnR>
                      <a:noFill/>
                    </a:lnR>
                    <a:lnT>
                      <a:noFill/>
                    </a:lnT>
                    <a:lnB>
                      <a:noFill/>
                    </a:lnB>
                  </a:tcPr>
                </a:tc>
                <a:tc>
                  <a:txBody>
                    <a:bodyPr/>
                    <a:lstStyle/>
                    <a:p>
                      <a:r>
                        <a:rPr lang="ru-RU" sz="1400" dirty="0"/>
                        <a:t>осенним </a:t>
                      </a:r>
                      <a:r>
                        <a:rPr lang="ru-RU" sz="1400" dirty="0">
                          <a:hlinkClick r:id="rId7" tooltip="Равноденствие"/>
                        </a:rPr>
                        <a:t>равноденствием</a:t>
                      </a:r>
                      <a:endParaRPr lang="ru-RU" sz="1400" dirty="0"/>
                    </a:p>
                  </a:txBody>
                  <a:tcPr marL="44873" marR="44873" marT="22437" marB="22437">
                    <a:lnL>
                      <a:noFill/>
                    </a:lnL>
                    <a:lnR>
                      <a:noFill/>
                    </a:lnR>
                    <a:lnT>
                      <a:noFill/>
                    </a:lnT>
                    <a:lnB>
                      <a:noFill/>
                    </a:lnB>
                  </a:tcPr>
                </a:tc>
              </a:tr>
            </a:tbl>
          </a:graphicData>
        </a:graphic>
      </p:graphicFrame>
    </p:spTree>
    <p:extLst>
      <p:ext uri="{BB962C8B-B14F-4D97-AF65-F5344CB8AC3E}">
        <p14:creationId xmlns:p14="http://schemas.microsoft.com/office/powerpoint/2010/main" val="3491808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21 сентября </a:t>
            </a:r>
            <a:r>
              <a:rPr lang="ru-RU" b="1" dirty="0" err="1" smtClean="0"/>
              <a:t>Осенины</a:t>
            </a:r>
            <a:r>
              <a:rPr lang="ru-RU" dirty="0" smtClean="0"/>
              <a:t/>
            </a:r>
            <a:br>
              <a:rPr lang="ru-RU" dirty="0" smtClean="0"/>
            </a:br>
            <a:r>
              <a:rPr lang="ru-RU" sz="2700" dirty="0" smtClean="0">
                <a:effectLst/>
              </a:rPr>
              <a:t>Малая Пречистая, </a:t>
            </a:r>
            <a:r>
              <a:rPr lang="ru-RU" sz="2700" dirty="0" err="1" smtClean="0">
                <a:effectLst/>
              </a:rPr>
              <a:t>Оспожинки</a:t>
            </a:r>
            <a:r>
              <a:rPr lang="ru-RU" sz="2700" dirty="0" smtClean="0">
                <a:effectLst/>
              </a:rPr>
              <a:t>, Рождество Богородицы</a:t>
            </a:r>
            <a:br>
              <a:rPr lang="ru-RU" sz="2700" dirty="0" smtClean="0">
                <a:effectLst/>
              </a:rPr>
            </a:br>
            <a:r>
              <a:rPr lang="ru-RU" sz="2700" dirty="0" smtClean="0">
                <a:effectLst/>
              </a:rPr>
              <a:t/>
            </a:r>
            <a:br>
              <a:rPr lang="ru-RU" sz="2700" dirty="0" smtClean="0">
                <a:effectLst/>
              </a:rPr>
            </a:br>
            <a:r>
              <a:rPr lang="ru-RU" sz="2700" dirty="0" smtClean="0">
                <a:effectLst/>
              </a:rPr>
              <a:t/>
            </a:r>
            <a:br>
              <a:rPr lang="ru-RU" sz="2700" dirty="0" smtClean="0">
                <a:effectLst/>
              </a:rPr>
            </a:br>
            <a:endParaRPr lang="ru-RU" sz="2700" dirty="0"/>
          </a:p>
        </p:txBody>
      </p:sp>
      <p:pic>
        <p:nvPicPr>
          <p:cNvPr id="6" name="Объект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51520" y="1940932"/>
            <a:ext cx="3048000" cy="2286000"/>
          </a:xfrm>
        </p:spPr>
      </p:pic>
      <p:sp>
        <p:nvSpPr>
          <p:cNvPr id="5" name="Объект 4"/>
          <p:cNvSpPr>
            <a:spLocks noGrp="1"/>
          </p:cNvSpPr>
          <p:nvPr>
            <p:ph sz="half" idx="2"/>
          </p:nvPr>
        </p:nvSpPr>
        <p:spPr/>
        <p:txBody>
          <a:bodyPr>
            <a:normAutofit fontScale="85000" lnSpcReduction="10000"/>
          </a:bodyPr>
          <a:lstStyle/>
          <a:p>
            <a:r>
              <a:rPr lang="ru-RU" dirty="0" smtClean="0">
                <a:effectLst/>
              </a:rPr>
              <a:t>В церковном календаре на этот день приходится большой праздник — Рождество Пресвятой Богородицы. Считается, что именно 21 сентября в семье праведных </a:t>
            </a:r>
            <a:r>
              <a:rPr lang="ru-RU" dirty="0" err="1" smtClean="0">
                <a:effectLst/>
              </a:rPr>
              <a:t>Иоакима</a:t>
            </a:r>
            <a:r>
              <a:rPr lang="ru-RU" dirty="0" smtClean="0">
                <a:effectLst/>
              </a:rPr>
              <a:t> и Анны родилась дочь Мария. В православии праздник относится к числу двунадесятых — то есть главных в году. </a:t>
            </a:r>
            <a:br>
              <a:rPr lang="ru-RU" dirty="0" smtClean="0">
                <a:effectLst/>
              </a:rPr>
            </a:br>
            <a:r>
              <a:rPr lang="ru-RU" dirty="0" smtClean="0">
                <a:effectLst/>
              </a:rPr>
              <a:t/>
            </a:r>
            <a:br>
              <a:rPr lang="ru-RU" dirty="0" smtClean="0">
                <a:effectLst/>
              </a:rPr>
            </a:br>
            <a:endParaRPr lang="ru-RU" dirty="0"/>
          </a:p>
        </p:txBody>
      </p:sp>
      <p:sp>
        <p:nvSpPr>
          <p:cNvPr id="7" name="TextBox 6"/>
          <p:cNvSpPr txBox="1"/>
          <p:nvPr/>
        </p:nvSpPr>
        <p:spPr>
          <a:xfrm>
            <a:off x="395536" y="4500408"/>
            <a:ext cx="2808312" cy="1169551"/>
          </a:xfrm>
          <a:prstGeom prst="rect">
            <a:avLst/>
          </a:prstGeom>
          <a:noFill/>
        </p:spPr>
        <p:txBody>
          <a:bodyPr wrap="square" rtlCol="0">
            <a:spAutoFit/>
          </a:bodyPr>
          <a:lstStyle/>
          <a:p>
            <a:r>
              <a:rPr lang="ru-RU" sz="1400" dirty="0" smtClean="0">
                <a:effectLst/>
              </a:rPr>
              <a:t>На Пречистую, в день осеннего равноденствия, отмечали вторую встречу осени </a:t>
            </a:r>
            <a:br>
              <a:rPr lang="ru-RU" sz="1400" dirty="0" smtClean="0">
                <a:effectLst/>
              </a:rPr>
            </a:br>
            <a:r>
              <a:rPr lang="ru-RU" sz="1400" dirty="0" smtClean="0">
                <a:effectLst/>
              </a:rPr>
              <a:t/>
            </a:r>
            <a:br>
              <a:rPr lang="ru-RU" sz="1400" dirty="0" smtClean="0">
                <a:effectLst/>
              </a:rPr>
            </a:br>
            <a:endParaRPr lang="ru-RU" sz="1400" dirty="0"/>
          </a:p>
        </p:txBody>
      </p:sp>
      <p:sp>
        <p:nvSpPr>
          <p:cNvPr id="8" name="TextBox 7"/>
          <p:cNvSpPr txBox="1"/>
          <p:nvPr/>
        </p:nvSpPr>
        <p:spPr>
          <a:xfrm>
            <a:off x="1331640" y="1340768"/>
            <a:ext cx="3456384" cy="1200329"/>
          </a:xfrm>
          <a:prstGeom prst="rect">
            <a:avLst/>
          </a:prstGeom>
          <a:noFill/>
        </p:spPr>
        <p:txBody>
          <a:bodyPr wrap="square" rtlCol="0">
            <a:spAutoFit/>
          </a:bodyPr>
          <a:lstStyle/>
          <a:p>
            <a:r>
              <a:rPr lang="ru-RU" dirty="0" smtClean="0">
                <a:effectLst/>
              </a:rPr>
              <a:t>Дата по старому стилю: 8 сентября</a:t>
            </a:r>
            <a:br>
              <a:rPr lang="ru-RU" dirty="0" smtClean="0">
                <a:effectLst/>
              </a:rPr>
            </a:br>
            <a:r>
              <a:rPr lang="ru-RU" dirty="0" smtClean="0">
                <a:effectLst/>
              </a:rPr>
              <a:t/>
            </a:r>
            <a:br>
              <a:rPr lang="ru-RU" dirty="0" smtClean="0">
                <a:effectLst/>
              </a:rPr>
            </a:br>
            <a:endParaRPr lang="ru-RU" dirty="0"/>
          </a:p>
        </p:txBody>
      </p:sp>
    </p:spTree>
    <p:extLst>
      <p:ext uri="{BB962C8B-B14F-4D97-AF65-F5344CB8AC3E}">
        <p14:creationId xmlns:p14="http://schemas.microsoft.com/office/powerpoint/2010/main" val="1497188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p:txBody>
          <a:bodyPr>
            <a:normAutofit fontScale="77500" lnSpcReduction="20000"/>
          </a:bodyPr>
          <a:lstStyle/>
          <a:p>
            <a:r>
              <a:rPr lang="ru-RU" dirty="0" smtClean="0">
                <a:effectLst/>
              </a:rPr>
              <a:t>О рождении Богородицы известно крайне мало. Согласно преданию, у благочестивой пары из Иерусалима долго не было детей. Когда </a:t>
            </a:r>
            <a:r>
              <a:rPr lang="ru-RU" dirty="0" err="1" smtClean="0">
                <a:effectLst/>
              </a:rPr>
              <a:t>Иоаким</a:t>
            </a:r>
            <a:r>
              <a:rPr lang="ru-RU" dirty="0" smtClean="0">
                <a:effectLst/>
              </a:rPr>
              <a:t> удалился в пустыню для молитвы о рождении ребенка, и ему, и его жене явился ангел, возвестивший, что об их потомстве «будут говорить во всем мире». Спустя девять месяцев Анна родила девочку. </a:t>
            </a:r>
            <a:br>
              <a:rPr lang="ru-RU" dirty="0" smtClean="0">
                <a:effectLst/>
              </a:rPr>
            </a:br>
            <a:r>
              <a:rPr lang="ru-RU" dirty="0" smtClean="0">
                <a:effectLst/>
              </a:rPr>
              <a:t/>
            </a:r>
            <a:br>
              <a:rPr lang="ru-RU" dirty="0" smtClean="0">
                <a:effectLst/>
              </a:rPr>
            </a:br>
            <a:endParaRPr lang="ru-RU" dirty="0"/>
          </a:p>
        </p:txBody>
      </p:sp>
      <p:pic>
        <p:nvPicPr>
          <p:cNvPr id="9" name="Объект 8"/>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716016" y="1772816"/>
            <a:ext cx="3591049" cy="2304256"/>
          </a:xfrm>
        </p:spPr>
      </p:pic>
    </p:spTree>
    <p:extLst>
      <p:ext uri="{BB962C8B-B14F-4D97-AF65-F5344CB8AC3E}">
        <p14:creationId xmlns:p14="http://schemas.microsoft.com/office/powerpoint/2010/main" val="157947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p:txBody>
          <a:bodyPr>
            <a:normAutofit fontScale="77500" lnSpcReduction="20000"/>
          </a:bodyPr>
          <a:lstStyle/>
          <a:p>
            <a:r>
              <a:rPr lang="ru-RU" dirty="0" smtClean="0"/>
              <a:t>Она была Девой не только телом, но и душой: смиренна сердцем, осмотрительна в словах, благоразумна, немногоречива, любительница чтения, трудолюбива, целомудренна в речи, почитая не человека, но бога судией своих мыслей.</a:t>
            </a:r>
            <a:br>
              <a:rPr lang="ru-RU" dirty="0" smtClean="0"/>
            </a:br>
            <a:r>
              <a:rPr lang="ru-RU" dirty="0" smtClean="0"/>
              <a:t/>
            </a:r>
            <a:br>
              <a:rPr lang="ru-RU" dirty="0" smtClean="0"/>
            </a:br>
            <a:r>
              <a:rPr lang="ru-RU" dirty="0" smtClean="0"/>
              <a:t>Её правилом  было - всем </a:t>
            </a:r>
            <a:r>
              <a:rPr lang="ru-RU" dirty="0" err="1" smtClean="0"/>
              <a:t>благожелать</a:t>
            </a:r>
            <a:r>
              <a:rPr lang="ru-RU" dirty="0" smtClean="0"/>
              <a:t>, почитать старших, не завидовать равным, избегать хвастовства, быть здравомыслящей, любить добродетель. </a:t>
            </a:r>
            <a:endParaRPr lang="ru-RU" dirty="0"/>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936345" y="1600200"/>
            <a:ext cx="3767110" cy="4724400"/>
          </a:xfrm>
        </p:spPr>
      </p:pic>
    </p:spTree>
    <p:extLst>
      <p:ext uri="{BB962C8B-B14F-4D97-AF65-F5344CB8AC3E}">
        <p14:creationId xmlns:p14="http://schemas.microsoft.com/office/powerpoint/2010/main" val="3218004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effectLst/>
              </a:rPr>
              <a:t>спожинки</a:t>
            </a:r>
            <a:endParaRPr lang="ru-RU" dirty="0"/>
          </a:p>
        </p:txBody>
      </p:sp>
      <p:sp>
        <p:nvSpPr>
          <p:cNvPr id="3" name="Объект 2"/>
          <p:cNvSpPr>
            <a:spLocks noGrp="1"/>
          </p:cNvSpPr>
          <p:nvPr>
            <p:ph sz="half" idx="1"/>
          </p:nvPr>
        </p:nvSpPr>
        <p:spPr/>
        <p:txBody>
          <a:bodyPr>
            <a:normAutofit fontScale="55000" lnSpcReduction="20000"/>
          </a:bodyPr>
          <a:lstStyle/>
          <a:p>
            <a:r>
              <a:rPr lang="ru-RU" dirty="0" smtClean="0"/>
              <a:t>Праздник посвящён собранному урожаю, плодородию и семейному благополучию. К этому времени завершаются полевые работы: жатва, вывоз хлеба в овины, уборка льна. Заложена основа благосостояния семьи на будущий год. В этот день чествовали и благодарили Богородицу за собранный урожай. Считается, что она даёт благополучие, покровительствует земледелию, семье и особенно матерям. </a:t>
            </a:r>
          </a:p>
          <a:p>
            <a:r>
              <a:rPr lang="ru-RU" dirty="0" smtClean="0"/>
              <a:t>П</a:t>
            </a:r>
            <a:r>
              <a:rPr lang="ru-RU" dirty="0" smtClean="0">
                <a:effectLst/>
              </a:rPr>
              <a:t>раздник </a:t>
            </a:r>
            <a:r>
              <a:rPr lang="ru-RU" dirty="0" err="1" smtClean="0">
                <a:effectLst/>
              </a:rPr>
              <a:t>урожая,иногда</a:t>
            </a:r>
            <a:r>
              <a:rPr lang="ru-RU" dirty="0" smtClean="0">
                <a:effectLst/>
              </a:rPr>
              <a:t> справляли целую неделю — с играми, песнями, плясками, пирами. </a:t>
            </a:r>
            <a:r>
              <a:rPr lang="ru-RU" dirty="0" err="1" smtClean="0">
                <a:effectLst/>
              </a:rPr>
              <a:t>Осенины</a:t>
            </a:r>
            <a:r>
              <a:rPr lang="ru-RU" dirty="0" smtClean="0">
                <a:effectLst/>
              </a:rPr>
              <a:t> встречали у воды. Рано утром женщины выходили на берега рек и озер с хлебом. Старшая женщина стояла с караваем, а молодые пели песни во славу Богородицы. После этого хлеб разламывали на куски по числу собравшихся: каждая женщина относила свой кусок домой и кормила им скотину.</a:t>
            </a:r>
            <a:br>
              <a:rPr lang="ru-RU" dirty="0" smtClean="0">
                <a:effectLst/>
              </a:rPr>
            </a:br>
            <a:r>
              <a:rPr lang="ru-RU" dirty="0" smtClean="0">
                <a:effectLst/>
              </a:rPr>
              <a:t/>
            </a:r>
            <a:br>
              <a:rPr lang="ru-RU" dirty="0" smtClean="0">
                <a:effectLst/>
              </a:rPr>
            </a:br>
            <a:endParaRPr lang="ru-RU" dirty="0"/>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4008" y="1484784"/>
            <a:ext cx="3818099" cy="2736304"/>
          </a:xfrm>
        </p:spPr>
      </p:pic>
      <p:sp>
        <p:nvSpPr>
          <p:cNvPr id="6" name="TextBox 5"/>
          <p:cNvSpPr txBox="1"/>
          <p:nvPr/>
        </p:nvSpPr>
        <p:spPr>
          <a:xfrm>
            <a:off x="4932040" y="4437112"/>
            <a:ext cx="3240360" cy="923330"/>
          </a:xfrm>
          <a:prstGeom prst="rect">
            <a:avLst/>
          </a:prstGeom>
          <a:noFill/>
        </p:spPr>
        <p:txBody>
          <a:bodyPr wrap="square" rtlCol="0">
            <a:spAutoFit/>
          </a:bodyPr>
          <a:lstStyle/>
          <a:p>
            <a:r>
              <a:rPr lang="ru-RU" dirty="0" smtClean="0"/>
              <a:t>Символы праздника – овёс, лубок с зерном и домашний хлеб</a:t>
            </a:r>
            <a:endParaRPr lang="ru-RU" dirty="0"/>
          </a:p>
        </p:txBody>
      </p:sp>
    </p:spTree>
    <p:extLst>
      <p:ext uri="{BB962C8B-B14F-4D97-AF65-F5344CB8AC3E}">
        <p14:creationId xmlns:p14="http://schemas.microsoft.com/office/powerpoint/2010/main" val="1698385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в народе этот день именуется Второй Пречистой.</a:t>
            </a:r>
            <a:endParaRPr lang="ru-RU" dirty="0"/>
          </a:p>
        </p:txBody>
      </p:sp>
      <p:sp>
        <p:nvSpPr>
          <p:cNvPr id="3" name="Объект 2"/>
          <p:cNvSpPr>
            <a:spLocks noGrp="1"/>
          </p:cNvSpPr>
          <p:nvPr>
            <p:ph sz="half" idx="1"/>
          </p:nvPr>
        </p:nvSpPr>
        <p:spPr>
          <a:xfrm>
            <a:off x="179512" y="1412776"/>
            <a:ext cx="4248472" cy="4525963"/>
          </a:xfrm>
        </p:spPr>
        <p:txBody>
          <a:bodyPr>
            <a:normAutofit/>
          </a:bodyPr>
          <a:lstStyle/>
          <a:p>
            <a:r>
              <a:rPr lang="ru-RU" sz="2000" dirty="0" smtClean="0">
                <a:effectLst/>
              </a:rPr>
              <a:t>На Пречистую к новобрачным приходили родственники: смотрели, как те живут, учили уму-разуму. Молодая хозяйка должна была накормить гостей вкусным обедом и подарить родителям круглые пироги, а ее супруг — показать хозяйство: жито в амбарах, упряжь и инструменты в сараях. </a:t>
            </a:r>
            <a:br>
              <a:rPr lang="ru-RU" sz="2000" dirty="0" smtClean="0">
                <a:effectLst/>
              </a:rPr>
            </a:br>
            <a:endParaRPr lang="ru-RU" sz="2000" dirty="0"/>
          </a:p>
        </p:txBody>
      </p:sp>
      <p:pic>
        <p:nvPicPr>
          <p:cNvPr id="5" name="Объект 3"/>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763688" y="4200062"/>
            <a:ext cx="2410733" cy="2636912"/>
          </a:xfrm>
        </p:spPr>
      </p:pic>
      <p:sp>
        <p:nvSpPr>
          <p:cNvPr id="4" name="Объект 3"/>
          <p:cNvSpPr>
            <a:spLocks noGrp="1"/>
          </p:cNvSpPr>
          <p:nvPr>
            <p:ph sz="half" idx="4294967295"/>
          </p:nvPr>
        </p:nvSpPr>
        <p:spPr>
          <a:xfrm>
            <a:off x="4457700" y="1700213"/>
            <a:ext cx="4686300" cy="4525962"/>
          </a:xfrm>
        </p:spPr>
        <p:txBody>
          <a:bodyPr>
            <a:normAutofit/>
          </a:bodyPr>
          <a:lstStyle/>
          <a:p>
            <a:r>
              <a:rPr lang="ru-RU" sz="2000" dirty="0" smtClean="0"/>
              <a:t>Это традиционно женский праздник: женщину почитают как продолжательницу рода.</a:t>
            </a:r>
          </a:p>
          <a:p>
            <a:r>
              <a:rPr lang="ru-RU" sz="2000" dirty="0" smtClean="0"/>
              <a:t>В этот день обращают свои молитвы к Богородице женщины, чтобы Святая Заступница послала ребенка. После службы обязательно нужно дать милостыню или пригласить на обед </a:t>
            </a:r>
            <a:r>
              <a:rPr lang="ru-RU" sz="2000" dirty="0" err="1" smtClean="0"/>
              <a:t>обездоленних</a:t>
            </a:r>
            <a:r>
              <a:rPr lang="ru-RU" sz="2000" dirty="0" smtClean="0"/>
              <a:t>, сирот, больных</a:t>
            </a:r>
            <a:r>
              <a:rPr lang="ru-RU" sz="2400" dirty="0" smtClean="0"/>
              <a:t>.</a:t>
            </a:r>
          </a:p>
          <a:p>
            <a:endParaRPr lang="ru-RU" dirty="0"/>
          </a:p>
        </p:txBody>
      </p:sp>
    </p:spTree>
    <p:extLst>
      <p:ext uri="{BB962C8B-B14F-4D97-AF65-F5344CB8AC3E}">
        <p14:creationId xmlns:p14="http://schemas.microsoft.com/office/powerpoint/2010/main" val="17543082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p:txBody>
          <a:bodyPr/>
          <a:lstStyle/>
          <a:p>
            <a:r>
              <a:rPr lang="ru-RU" dirty="0" smtClean="0">
                <a:effectLst/>
              </a:rPr>
              <a:t>Именины в этот день Георгий, Иван </a:t>
            </a:r>
            <a:br>
              <a:rPr lang="ru-RU" dirty="0" smtClean="0">
                <a:effectLst/>
              </a:rPr>
            </a:br>
            <a:r>
              <a:rPr lang="ru-RU" dirty="0" smtClean="0">
                <a:effectLst/>
              </a:rPr>
              <a:t/>
            </a:r>
            <a:br>
              <a:rPr lang="ru-RU" dirty="0" smtClean="0">
                <a:effectLst/>
              </a:rPr>
            </a:br>
            <a:endParaRPr lang="ru-RU" dirty="0"/>
          </a:p>
        </p:txBody>
      </p:sp>
      <p:sp>
        <p:nvSpPr>
          <p:cNvPr id="4" name="Объект 3"/>
          <p:cNvSpPr>
            <a:spLocks noGrp="1"/>
          </p:cNvSpPr>
          <p:nvPr>
            <p:ph sz="half" idx="2"/>
          </p:nvPr>
        </p:nvSpPr>
        <p:spPr/>
        <p:txBody>
          <a:bodyPr/>
          <a:lstStyle/>
          <a:p>
            <a:endParaRPr lang="ru-RU"/>
          </a:p>
        </p:txBody>
      </p:sp>
    </p:spTree>
    <p:extLst>
      <p:ext uri="{BB962C8B-B14F-4D97-AF65-F5344CB8AC3E}">
        <p14:creationId xmlns:p14="http://schemas.microsoft.com/office/powerpoint/2010/main" val="14376533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p:txBody>
          <a:bodyPr>
            <a:normAutofit lnSpcReduction="10000"/>
          </a:bodyPr>
          <a:lstStyle/>
          <a:p>
            <a:r>
              <a:rPr lang="ru-RU" dirty="0" smtClean="0">
                <a:effectLst/>
              </a:rPr>
              <a:t>На Пречистую, в день осеннего равноденствия, отмечали вторую встречу осени и наблюдали приметы. Если погода стояла хорошая, то и вся осень должна была быть такой. </a:t>
            </a:r>
            <a:br>
              <a:rPr lang="ru-RU" dirty="0" smtClean="0">
                <a:effectLst/>
              </a:rPr>
            </a:br>
            <a:endParaRPr lang="ru-RU" dirty="0"/>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262677" y="1916832"/>
            <a:ext cx="4424123" cy="3580675"/>
          </a:xfrm>
        </p:spPr>
      </p:pic>
    </p:spTree>
    <p:extLst>
      <p:ext uri="{BB962C8B-B14F-4D97-AF65-F5344CB8AC3E}">
        <p14:creationId xmlns:p14="http://schemas.microsoft.com/office/powerpoint/2010/main" val="2104571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РУССКИЕ НАРОДНЫЕ ПРАЗДНИКИ</a:t>
            </a:r>
            <a:endParaRPr lang="ru-RU" dirty="0"/>
          </a:p>
        </p:txBody>
      </p:sp>
      <p:sp>
        <p:nvSpPr>
          <p:cNvPr id="3" name="Объект 2"/>
          <p:cNvSpPr>
            <a:spLocks noGrp="1"/>
          </p:cNvSpPr>
          <p:nvPr>
            <p:ph idx="1"/>
          </p:nvPr>
        </p:nvSpPr>
        <p:spPr/>
        <p:txBody>
          <a:bodyPr>
            <a:normAutofit fontScale="85000" lnSpcReduction="20000"/>
          </a:bodyPr>
          <a:lstStyle/>
          <a:p>
            <a:r>
              <a:rPr lang="ru-RU" dirty="0" smtClean="0">
                <a:effectLst/>
              </a:rPr>
              <a:t>Праздники в русской деревне прошлого составляли важную сторону общественной и семейной жизни. Крестьяне даже говорили: «Мы целый год трудимся для праздника». Праздник религиозным сознанием людей воспринимался как нечто священное, противоположное будням — повседневной жизни. Если будни осмыслялись как время, в которое человек должен заниматься мирскими делами, добывая хлеб насущный, то праздник понимался как время слияния с божественным и приобщения к сакральным ценностям общины, ее священной истории.</a:t>
            </a:r>
            <a:br>
              <a:rPr lang="ru-RU" dirty="0" smtClean="0">
                <a:effectLst/>
              </a:rPr>
            </a:br>
            <a:r>
              <a:rPr lang="ru-RU" dirty="0" smtClean="0">
                <a:effectLst/>
              </a:rPr>
              <a:t/>
            </a:r>
            <a:br>
              <a:rPr lang="ru-RU" dirty="0" smtClean="0">
                <a:effectLst/>
              </a:rPr>
            </a:br>
            <a:endParaRPr lang="ru-RU" dirty="0"/>
          </a:p>
        </p:txBody>
      </p:sp>
    </p:spTree>
    <p:extLst>
      <p:ext uri="{BB962C8B-B14F-4D97-AF65-F5344CB8AC3E}">
        <p14:creationId xmlns:p14="http://schemas.microsoft.com/office/powerpoint/2010/main" val="1578252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День воинской славы России</a:t>
            </a:r>
            <a:endParaRPr lang="ru-RU" dirty="0"/>
          </a:p>
        </p:txBody>
      </p:sp>
      <p:sp>
        <p:nvSpPr>
          <p:cNvPr id="3" name="Объект 2"/>
          <p:cNvSpPr>
            <a:spLocks noGrp="1"/>
          </p:cNvSpPr>
          <p:nvPr>
            <p:ph sz="half" idx="1"/>
          </p:nvPr>
        </p:nvSpPr>
        <p:spPr/>
        <p:txBody>
          <a:bodyPr>
            <a:normAutofit fontScale="62500" lnSpcReduction="20000"/>
          </a:bodyPr>
          <a:lstStyle/>
          <a:p>
            <a:r>
              <a:rPr lang="ru-RU" dirty="0" smtClean="0"/>
              <a:t>Это знаменательная и памятная дата для любого русского человека. 8 сентября (21 сентября по новому стилю) 1380 года на Куликовом поле свершилась великая битва. Русские полки во главе с великим князем московским и владимирским Дмитрием Ивановичем (Дмитрием Донским) дали решающий бой, в истории России того времени, ордынским войскам под предводительством хана Мамая. Битва получила название Куликовской и явилась поворотным пунктом в борьбе русского народа с игом Золотой Орды. </a:t>
            </a:r>
            <a:br>
              <a:rPr lang="ru-RU" dirty="0" smtClean="0"/>
            </a:br>
            <a:r>
              <a:rPr lang="ru-RU" dirty="0" smtClean="0"/>
              <a:t/>
            </a:r>
            <a:br>
              <a:rPr lang="ru-RU" dirty="0" smtClean="0"/>
            </a:br>
            <a:r>
              <a:rPr lang="ru-RU" dirty="0" smtClean="0"/>
              <a:t>Это один из дней воинской славы России, отмечается ежегодно 21 сентября </a:t>
            </a:r>
            <a:endParaRPr lang="ru-RU" dirty="0"/>
          </a:p>
        </p:txBody>
      </p:sp>
      <p:pic>
        <p:nvPicPr>
          <p:cNvPr id="5" name="Объект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0" y="1988840"/>
            <a:ext cx="3930153" cy="2947615"/>
          </a:xfrm>
        </p:spPr>
      </p:pic>
    </p:spTree>
    <p:extLst>
      <p:ext uri="{BB962C8B-B14F-4D97-AF65-F5344CB8AC3E}">
        <p14:creationId xmlns:p14="http://schemas.microsoft.com/office/powerpoint/2010/main" val="24379980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effectLst/>
              </a:rPr>
              <a:t/>
            </a:r>
            <a:br>
              <a:rPr lang="ru-RU" dirty="0" smtClean="0">
                <a:effectLst/>
              </a:rPr>
            </a:br>
            <a:r>
              <a:rPr lang="ru-RU" dirty="0"/>
              <a:t/>
            </a:r>
            <a:br>
              <a:rPr lang="ru-RU" dirty="0"/>
            </a:br>
            <a:r>
              <a:rPr lang="ru-RU" dirty="0" smtClean="0"/>
              <a:t/>
            </a:r>
            <a:br>
              <a:rPr lang="ru-RU" dirty="0" smtClean="0"/>
            </a:br>
            <a:r>
              <a:rPr lang="ru-RU" dirty="0" smtClean="0">
                <a:effectLst/>
              </a:rPr>
              <a:t>Международный день мира </a:t>
            </a:r>
            <a:br>
              <a:rPr lang="ru-RU" dirty="0" smtClean="0">
                <a:effectLst/>
              </a:rPr>
            </a:br>
            <a:r>
              <a:rPr lang="ru-RU" dirty="0" smtClean="0">
                <a:effectLst/>
              </a:rPr>
              <a:t/>
            </a:r>
            <a:br>
              <a:rPr lang="ru-RU" dirty="0" smtClean="0">
                <a:effectLst/>
              </a:rPr>
            </a:br>
            <a:r>
              <a:rPr lang="ru-RU" dirty="0" smtClean="0">
                <a:effectLst/>
              </a:rPr>
              <a:t/>
            </a:r>
            <a:br>
              <a:rPr lang="ru-RU" dirty="0" smtClean="0">
                <a:effectLst/>
              </a:rPr>
            </a:br>
            <a:endParaRPr lang="ru-RU" dirty="0"/>
          </a:p>
        </p:txBody>
      </p:sp>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79512" y="1844824"/>
            <a:ext cx="4403718" cy="3266091"/>
          </a:xfrm>
        </p:spPr>
      </p:pic>
      <p:sp>
        <p:nvSpPr>
          <p:cNvPr id="4" name="Объект 3"/>
          <p:cNvSpPr>
            <a:spLocks noGrp="1"/>
          </p:cNvSpPr>
          <p:nvPr>
            <p:ph sz="half" idx="2"/>
          </p:nvPr>
        </p:nvSpPr>
        <p:spPr/>
        <p:txBody>
          <a:bodyPr>
            <a:normAutofit fontScale="55000" lnSpcReduction="20000"/>
          </a:bodyPr>
          <a:lstStyle/>
          <a:p>
            <a:r>
              <a:rPr lang="ru-RU" dirty="0" smtClean="0">
                <a:effectLst/>
              </a:rPr>
              <a:t>Для большинства людей планеты Земля мир — это повседневная реальность. На наших улицах спокойно, наши дети ходят в школу. Там, где устои общества прочны, бесценный дар мира может никем особенно и не замечаться. Однако, для слишком многих людей в современном мире этот дар — не более чем сказочная мечта. Они живут в оковах, в атмосфере нестабильности и страха. Для них-то в основном и существует этот день. В 1982 году в своей резолюции Генеральная Ассамблея ООН провозгласила Международный день мира (</a:t>
            </a:r>
            <a:r>
              <a:rPr lang="ru-RU" dirty="0" err="1" smtClean="0">
                <a:effectLst/>
              </a:rPr>
              <a:t>International</a:t>
            </a:r>
            <a:r>
              <a:rPr lang="ru-RU" dirty="0" smtClean="0">
                <a:effectLst/>
              </a:rPr>
              <a:t> </a:t>
            </a:r>
            <a:r>
              <a:rPr lang="ru-RU" dirty="0" err="1" smtClean="0">
                <a:effectLst/>
              </a:rPr>
              <a:t>Day</a:t>
            </a:r>
            <a:r>
              <a:rPr lang="ru-RU" dirty="0" smtClean="0">
                <a:effectLst/>
              </a:rPr>
              <a:t> </a:t>
            </a:r>
            <a:r>
              <a:rPr lang="ru-RU" dirty="0" err="1" smtClean="0">
                <a:effectLst/>
              </a:rPr>
              <a:t>of</a:t>
            </a:r>
            <a:r>
              <a:rPr lang="ru-RU" dirty="0" smtClean="0">
                <a:effectLst/>
              </a:rPr>
              <a:t> </a:t>
            </a:r>
            <a:r>
              <a:rPr lang="ru-RU" dirty="0" err="1" smtClean="0">
                <a:effectLst/>
              </a:rPr>
              <a:t>Peace</a:t>
            </a:r>
            <a:r>
              <a:rPr lang="ru-RU" dirty="0" smtClean="0">
                <a:effectLst/>
              </a:rPr>
              <a:t>) как день всеобщего прекращения огня и отказа от насилия. С тех пор праздник, ежегодно отмечаемый 21 сентября, вовлек миллионы людей, охватив многие страны и регионы. Он призван заставить людей не только задуматься о мире, но и сделать что-нибудь ради него.</a:t>
            </a:r>
            <a:br>
              <a:rPr lang="ru-RU" dirty="0" smtClean="0">
                <a:effectLst/>
              </a:rPr>
            </a:br>
            <a:r>
              <a:rPr lang="ru-RU" dirty="0" smtClean="0">
                <a:effectLst/>
              </a:rPr>
              <a:t/>
            </a:r>
            <a:br>
              <a:rPr lang="ru-RU" dirty="0" smtClean="0">
                <a:effectLst/>
              </a:rPr>
            </a:br>
            <a:endParaRPr lang="ru-RU" dirty="0"/>
          </a:p>
        </p:txBody>
      </p:sp>
    </p:spTree>
    <p:extLst>
      <p:ext uri="{BB962C8B-B14F-4D97-AF65-F5344CB8AC3E}">
        <p14:creationId xmlns:p14="http://schemas.microsoft.com/office/powerpoint/2010/main" val="33244819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РУССКИЕ НАРОДНЫЕ ПРАЗДНИКИ</a:t>
            </a:r>
            <a:endParaRPr lang="ru-RU" dirty="0"/>
          </a:p>
        </p:txBody>
      </p:sp>
      <p:sp>
        <p:nvSpPr>
          <p:cNvPr id="3" name="Объект 2"/>
          <p:cNvSpPr>
            <a:spLocks noGrp="1"/>
          </p:cNvSpPr>
          <p:nvPr>
            <p:ph idx="1"/>
          </p:nvPr>
        </p:nvSpPr>
        <p:spPr/>
        <p:txBody>
          <a:bodyPr>
            <a:normAutofit fontScale="92500" lnSpcReduction="20000"/>
          </a:bodyPr>
          <a:lstStyle/>
          <a:p>
            <a:r>
              <a:rPr lang="ru-RU" dirty="0" smtClean="0">
                <a:effectLst/>
              </a:rPr>
              <a:t>Прежде всего, праздник считался обязательным для всех членов деревенской общины, достигших зрелого возраста. Дети, старики, калеки, старые девы, больные на праздник не допускались, так как одни еще не достигли возраста понимания сакральных ценностей, а другие уже находятся на грани между миром живых и миром мертвых, третьи не исполнили своего предназначения на земле — не вступили в брак. </a:t>
            </a:r>
            <a:br>
              <a:rPr lang="ru-RU" dirty="0" smtClean="0">
                <a:effectLst/>
              </a:rPr>
            </a:br>
            <a:r>
              <a:rPr lang="ru-RU" dirty="0" smtClean="0">
                <a:effectLst/>
              </a:rPr>
              <a:t/>
            </a:r>
            <a:br>
              <a:rPr lang="ru-RU" dirty="0" smtClean="0">
                <a:effectLst/>
              </a:rPr>
            </a:br>
            <a:endParaRPr lang="ru-RU" dirty="0"/>
          </a:p>
        </p:txBody>
      </p:sp>
    </p:spTree>
    <p:extLst>
      <p:ext uri="{BB962C8B-B14F-4D97-AF65-F5344CB8AC3E}">
        <p14:creationId xmlns:p14="http://schemas.microsoft.com/office/powerpoint/2010/main" val="3817361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РУССКИЕ НАРОДНЫЕ ПРАЗДНИКИ</a:t>
            </a:r>
            <a:endParaRPr lang="ru-RU" dirty="0"/>
          </a:p>
        </p:txBody>
      </p:sp>
      <p:sp>
        <p:nvSpPr>
          <p:cNvPr id="3" name="Объект 2"/>
          <p:cNvSpPr>
            <a:spLocks noGrp="1"/>
          </p:cNvSpPr>
          <p:nvPr>
            <p:ph idx="1"/>
          </p:nvPr>
        </p:nvSpPr>
        <p:spPr/>
        <p:txBody>
          <a:bodyPr>
            <a:normAutofit fontScale="92500" lnSpcReduction="20000"/>
          </a:bodyPr>
          <a:lstStyle/>
          <a:p>
            <a:r>
              <a:rPr lang="ru-RU" dirty="0" smtClean="0">
                <a:effectLst/>
              </a:rPr>
              <a:t>Праздник предполагал также полную свободу от всякой работы. В этот день запрещалось пахать, косить, жать, шить, убирать избу, колоть дрова, прясть, ткать, то есть выполнять всю повседневную крестьянскую работу. Праздник обязывал людей нарядно одеваться, для разговора выбирать темы приятные, радостные, иначе вести себя: быть веселым, приветливым, гостеприимным.</a:t>
            </a:r>
            <a:br>
              <a:rPr lang="ru-RU" dirty="0" smtClean="0">
                <a:effectLst/>
              </a:rPr>
            </a:br>
            <a:r>
              <a:rPr lang="ru-RU" dirty="0" smtClean="0">
                <a:effectLst/>
              </a:rPr>
              <a:t/>
            </a:r>
            <a:br>
              <a:rPr lang="ru-RU" dirty="0" smtClean="0">
                <a:effectLst/>
              </a:rPr>
            </a:br>
            <a:endParaRPr lang="ru-RU" dirty="0"/>
          </a:p>
        </p:txBody>
      </p:sp>
    </p:spTree>
    <p:extLst>
      <p:ext uri="{BB962C8B-B14F-4D97-AF65-F5344CB8AC3E}">
        <p14:creationId xmlns:p14="http://schemas.microsoft.com/office/powerpoint/2010/main" val="9743748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РУССКИЕ НАРОДНЫЕ ПРАЗДНИКИ</a:t>
            </a:r>
            <a:endParaRPr lang="ru-RU" dirty="0"/>
          </a:p>
        </p:txBody>
      </p:sp>
      <p:sp>
        <p:nvSpPr>
          <p:cNvPr id="3" name="Объект 2"/>
          <p:cNvSpPr>
            <a:spLocks noGrp="1"/>
          </p:cNvSpPr>
          <p:nvPr>
            <p:ph idx="1"/>
          </p:nvPr>
        </p:nvSpPr>
        <p:spPr/>
        <p:txBody>
          <a:bodyPr>
            <a:normAutofit fontScale="77500" lnSpcReduction="20000"/>
          </a:bodyPr>
          <a:lstStyle/>
          <a:p>
            <a:r>
              <a:rPr lang="ru-RU" dirty="0" smtClean="0">
                <a:effectLst/>
              </a:rPr>
              <a:t>Характерной чертой праздника было многолюдье. Тихое в будни село заполнялось зваными и незваными гостями — нищими, странниками, богомольцами, каликами перехожими, вожаками с медведями, балаганщиками, раешниками, кукольниками, ярмарочными торговцами, коробейниками. Праздник воспринимался как день преображения деревни, дома, человека. К лицам, нарушавшим правила праздничного дня, применялись жесткие меры: от денежного штрафа, битья плетьми до полного изгнания из деревенского сообщества.</a:t>
            </a:r>
            <a:br>
              <a:rPr lang="ru-RU" dirty="0" smtClean="0">
                <a:effectLst/>
              </a:rPr>
            </a:br>
            <a:r>
              <a:rPr lang="ru-RU" dirty="0" smtClean="0">
                <a:effectLst/>
              </a:rPr>
              <a:t/>
            </a:r>
            <a:br>
              <a:rPr lang="ru-RU" dirty="0" smtClean="0">
                <a:effectLst/>
              </a:rPr>
            </a:br>
            <a:endParaRPr lang="ru-RU" dirty="0"/>
          </a:p>
        </p:txBody>
      </p:sp>
    </p:spTree>
    <p:extLst>
      <p:ext uri="{BB962C8B-B14F-4D97-AF65-F5344CB8AC3E}">
        <p14:creationId xmlns:p14="http://schemas.microsoft.com/office/powerpoint/2010/main" val="857143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РУССКИЕ НАРОДНЫЕ ПРАЗДНИКИ</a:t>
            </a:r>
            <a:endParaRPr lang="ru-RU" dirty="0"/>
          </a:p>
        </p:txBody>
      </p:sp>
      <p:sp>
        <p:nvSpPr>
          <p:cNvPr id="3" name="Объект 2"/>
          <p:cNvSpPr>
            <a:spLocks noGrp="1"/>
          </p:cNvSpPr>
          <p:nvPr>
            <p:ph idx="1"/>
          </p:nvPr>
        </p:nvSpPr>
        <p:spPr/>
        <p:txBody>
          <a:bodyPr>
            <a:normAutofit fontScale="77500" lnSpcReduction="20000"/>
          </a:bodyPr>
          <a:lstStyle/>
          <a:p>
            <a:r>
              <a:rPr lang="ru-RU" dirty="0" smtClean="0">
                <a:effectLst/>
              </a:rPr>
              <a:t>В русской деревне все праздники включались в единую многоступенчатую последовательность. Они справлялись из года в год, из века в век в определенном порядке, установленном традицией. Среди них был главный праздник, обладавший, с точки зрения крестьян, наибольшей сакральной силой, — Пасха. Праздники великие: Рождество, Троица, масленица, Иванов и Петров дни и малые праздники, еще их называли </a:t>
            </a:r>
            <a:r>
              <a:rPr lang="ru-RU" dirty="0" err="1" smtClean="0">
                <a:effectLst/>
              </a:rPr>
              <a:t>полупраздники</a:t>
            </a:r>
            <a:r>
              <a:rPr lang="ru-RU" dirty="0" smtClean="0">
                <a:effectLst/>
              </a:rPr>
              <a:t>, были связаны с началом разного рода крестьянских работ: первый день сева зерновых, заготовка на зиму капусты и другие. </a:t>
            </a:r>
            <a:br>
              <a:rPr lang="ru-RU" dirty="0" smtClean="0">
                <a:effectLst/>
              </a:rPr>
            </a:br>
            <a:r>
              <a:rPr lang="ru-RU" dirty="0" smtClean="0">
                <a:effectLst/>
              </a:rPr>
              <a:t/>
            </a:r>
            <a:br>
              <a:rPr lang="ru-RU" dirty="0" smtClean="0">
                <a:effectLst/>
              </a:rPr>
            </a:br>
            <a:endParaRPr lang="ru-RU" dirty="0">
              <a:effectLst/>
            </a:endParaRPr>
          </a:p>
        </p:txBody>
      </p:sp>
    </p:spTree>
    <p:extLst>
      <p:ext uri="{BB962C8B-B14F-4D97-AF65-F5344CB8AC3E}">
        <p14:creationId xmlns:p14="http://schemas.microsoft.com/office/powerpoint/2010/main" val="1945733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92500" lnSpcReduction="10000"/>
          </a:bodyPr>
          <a:lstStyle/>
          <a:p>
            <a:r>
              <a:rPr lang="ru-RU" dirty="0" smtClean="0">
                <a:effectLst/>
              </a:rPr>
              <a:t>К праздникам, не связанным с церковной традицией, относились святки, масленица, заветные праздники — в память о каком-либо деревенском событии, чаще трагическом, в надежде умилостивить природу, божество, а также различные мужские, женские и молодежные праздники. </a:t>
            </a:r>
            <a:br>
              <a:rPr lang="ru-RU" dirty="0" smtClean="0">
                <a:effectLst/>
              </a:rPr>
            </a:br>
            <a:r>
              <a:rPr lang="ru-RU" dirty="0" smtClean="0">
                <a:effectLst/>
              </a:rPr>
              <a:t/>
            </a:r>
            <a:br>
              <a:rPr lang="ru-RU" dirty="0" smtClean="0">
                <a:effectLst/>
              </a:rPr>
            </a:br>
            <a:r>
              <a:rPr lang="ru-RU" dirty="0" smtClean="0">
                <a:effectLst/>
              </a:rPr>
              <a:t>Источник: </a:t>
            </a:r>
            <a:r>
              <a:rPr lang="ru-RU" dirty="0" smtClean="0">
                <a:effectLst/>
                <a:hlinkClick r:id="rId2"/>
              </a:rPr>
              <a:t>http://www.calend.ru/narod/holidays/</a:t>
            </a:r>
            <a:r>
              <a:rPr lang="ru-RU" dirty="0" smtClean="0">
                <a:effectLst/>
              </a:rPr>
              <a:t/>
            </a:r>
            <a:br>
              <a:rPr lang="ru-RU" dirty="0" smtClean="0">
                <a:effectLst/>
              </a:rPr>
            </a:br>
            <a:r>
              <a:rPr lang="ru-RU" dirty="0" smtClean="0">
                <a:effectLst/>
              </a:rPr>
              <a:t>© Calend.ru</a:t>
            </a:r>
          </a:p>
          <a:p>
            <a:endParaRPr lang="ru-RU" dirty="0"/>
          </a:p>
        </p:txBody>
      </p:sp>
    </p:spTree>
    <p:extLst>
      <p:ext uri="{BB962C8B-B14F-4D97-AF65-F5344CB8AC3E}">
        <p14:creationId xmlns:p14="http://schemas.microsoft.com/office/powerpoint/2010/main" val="4051087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Зимушка-зима</a:t>
            </a:r>
            <a:endParaRPr lang="ru-RU" dirty="0"/>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04800" y="2563841"/>
            <a:ext cx="4191000" cy="2797118"/>
          </a:xfrm>
        </p:spPr>
      </p:pic>
      <p:sp>
        <p:nvSpPr>
          <p:cNvPr id="4" name="Объект 3"/>
          <p:cNvSpPr>
            <a:spLocks noGrp="1"/>
          </p:cNvSpPr>
          <p:nvPr>
            <p:ph sz="half" idx="2"/>
          </p:nvPr>
        </p:nvSpPr>
        <p:spPr/>
        <p:txBody>
          <a:bodyPr>
            <a:normAutofit fontScale="92500" lnSpcReduction="20000"/>
          </a:bodyPr>
          <a:lstStyle/>
          <a:p>
            <a:r>
              <a:rPr lang="ru-RU" dirty="0" smtClean="0"/>
              <a:t>Рождество, Святки: </a:t>
            </a:r>
          </a:p>
          <a:p>
            <a:pPr lvl="1"/>
            <a:r>
              <a:rPr lang="ru-RU" dirty="0" smtClean="0"/>
              <a:t>Колядки; </a:t>
            </a:r>
          </a:p>
          <a:p>
            <a:pPr lvl="1"/>
            <a:r>
              <a:rPr lang="ru-RU" dirty="0" smtClean="0"/>
              <a:t>Ряженые; </a:t>
            </a:r>
          </a:p>
          <a:p>
            <a:pPr lvl="1"/>
            <a:r>
              <a:rPr lang="ru-RU" dirty="0" smtClean="0"/>
              <a:t>Рождественские песнопения; </a:t>
            </a:r>
          </a:p>
          <a:p>
            <a:pPr lvl="1"/>
            <a:r>
              <a:rPr lang="ru-RU" dirty="0" smtClean="0"/>
              <a:t>Духовные стихи; </a:t>
            </a:r>
          </a:p>
          <a:p>
            <a:pPr lvl="1"/>
            <a:r>
              <a:rPr lang="ru-RU" dirty="0" smtClean="0"/>
              <a:t>Святочные гадания; </a:t>
            </a:r>
          </a:p>
          <a:p>
            <a:pPr lvl="1"/>
            <a:r>
              <a:rPr lang="ru-RU" dirty="0" smtClean="0"/>
              <a:t>Подблюдные песни; </a:t>
            </a:r>
          </a:p>
          <a:p>
            <a:pPr lvl="1"/>
            <a:r>
              <a:rPr lang="ru-RU" dirty="0" smtClean="0"/>
              <a:t>Обряды; </a:t>
            </a:r>
          </a:p>
          <a:p>
            <a:pPr lvl="1"/>
            <a:r>
              <a:rPr lang="ru-RU" dirty="0" smtClean="0"/>
              <a:t>Игры. </a:t>
            </a:r>
          </a:p>
          <a:p>
            <a:r>
              <a:rPr lang="ru-RU" dirty="0" smtClean="0"/>
              <a:t>Крещение: </a:t>
            </a:r>
          </a:p>
          <a:p>
            <a:pPr lvl="1"/>
            <a:r>
              <a:rPr lang="ru-RU" dirty="0" smtClean="0"/>
              <a:t>Посиделки; </a:t>
            </a:r>
          </a:p>
          <a:p>
            <a:pPr lvl="1"/>
            <a:r>
              <a:rPr lang="ru-RU" dirty="0" smtClean="0"/>
              <a:t>Вечёрки; </a:t>
            </a:r>
          </a:p>
          <a:p>
            <a:endParaRPr lang="ru-RU" dirty="0"/>
          </a:p>
        </p:txBody>
      </p:sp>
    </p:spTree>
    <p:extLst>
      <p:ext uri="{BB962C8B-B14F-4D97-AF65-F5344CB8AC3E}">
        <p14:creationId xmlns:p14="http://schemas.microsoft.com/office/powerpoint/2010/main" val="10951825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Весна-Красна</a:t>
            </a:r>
            <a:endParaRPr lang="ru-RU" dirty="0"/>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71600" y="1844824"/>
            <a:ext cx="2782952" cy="4169774"/>
          </a:xfrm>
        </p:spPr>
      </p:pic>
      <p:sp>
        <p:nvSpPr>
          <p:cNvPr id="4" name="Объект 3"/>
          <p:cNvSpPr>
            <a:spLocks noGrp="1"/>
          </p:cNvSpPr>
          <p:nvPr>
            <p:ph sz="half" idx="2"/>
          </p:nvPr>
        </p:nvSpPr>
        <p:spPr/>
        <p:txBody>
          <a:bodyPr>
            <a:normAutofit/>
          </a:bodyPr>
          <a:lstStyle/>
          <a:p>
            <a:r>
              <a:rPr lang="ru-RU" dirty="0" smtClean="0"/>
              <a:t>Широкая масленица; </a:t>
            </a:r>
          </a:p>
          <a:p>
            <a:r>
              <a:rPr lang="ru-RU" dirty="0" smtClean="0"/>
              <a:t>Вербное воскресение; </a:t>
            </a:r>
          </a:p>
          <a:p>
            <a:r>
              <a:rPr lang="ru-RU" dirty="0" smtClean="0"/>
              <a:t>Пасха; </a:t>
            </a:r>
          </a:p>
          <a:p>
            <a:r>
              <a:rPr lang="ru-RU" dirty="0" smtClean="0"/>
              <a:t>Красная горка (</a:t>
            </a:r>
            <a:r>
              <a:rPr lang="ru-RU" dirty="0" err="1" smtClean="0"/>
              <a:t>закликание</a:t>
            </a:r>
            <a:r>
              <a:rPr lang="ru-RU" dirty="0" smtClean="0"/>
              <a:t> весны; свадьбы); </a:t>
            </a:r>
          </a:p>
          <a:p>
            <a:r>
              <a:rPr lang="ru-RU" dirty="0" smtClean="0"/>
              <a:t>Семик; </a:t>
            </a:r>
          </a:p>
          <a:p>
            <a:r>
              <a:rPr lang="ru-RU" dirty="0" smtClean="0"/>
              <a:t>Троица. </a:t>
            </a:r>
          </a:p>
          <a:p>
            <a:endParaRPr lang="ru-RU" dirty="0"/>
          </a:p>
        </p:txBody>
      </p:sp>
    </p:spTree>
    <p:extLst>
      <p:ext uri="{BB962C8B-B14F-4D97-AF65-F5344CB8AC3E}">
        <p14:creationId xmlns:p14="http://schemas.microsoft.com/office/powerpoint/2010/main" val="87928255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Override1.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Математики, вперед!</Template>
  <TotalTime>134</TotalTime>
  <Words>1287</Words>
  <Application>Microsoft Office PowerPoint</Application>
  <PresentationFormat>Экран (4:3)</PresentationFormat>
  <Paragraphs>90</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Трек</vt:lpstr>
      <vt:lpstr>РУССКИЕ НАРОДНЫЕ ПРАЗДНИКИ</vt:lpstr>
      <vt:lpstr>РУССКИЕ НАРОДНЫЕ ПРАЗДНИКИ</vt:lpstr>
      <vt:lpstr>РУССКИЕ НАРОДНЫЕ ПРАЗДНИКИ</vt:lpstr>
      <vt:lpstr>РУССКИЕ НАРОДНЫЕ ПРАЗДНИКИ</vt:lpstr>
      <vt:lpstr>РУССКИЕ НАРОДНЫЕ ПРАЗДНИКИ</vt:lpstr>
      <vt:lpstr>РУССКИЕ НАРОДНЫЕ ПРАЗДНИКИ</vt:lpstr>
      <vt:lpstr>Презентация PowerPoint</vt:lpstr>
      <vt:lpstr>Зимушка-зима</vt:lpstr>
      <vt:lpstr>Весна-Красна</vt:lpstr>
      <vt:lpstr>Лето Красное</vt:lpstr>
      <vt:lpstr>Осень золотая</vt:lpstr>
      <vt:lpstr>21 сентября Осенины </vt:lpstr>
      <vt:lpstr> 21 сентября Осенины Малая Пречистая, Оспожинки, Рождество Богородицы   </vt:lpstr>
      <vt:lpstr>Презентация PowerPoint</vt:lpstr>
      <vt:lpstr>Презентация PowerPoint</vt:lpstr>
      <vt:lpstr>спожинки</vt:lpstr>
      <vt:lpstr>в народе этот день именуется Второй Пречистой.</vt:lpstr>
      <vt:lpstr>Презентация PowerPoint</vt:lpstr>
      <vt:lpstr>Презентация PowerPoint</vt:lpstr>
      <vt:lpstr>День воинской славы России</vt:lpstr>
      <vt:lpstr>   Международный день мира    </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РУССКИЕ НАРОДНЫЕ ПРАЗДНИКИ</dc:title>
  <dc:creator>User</dc:creator>
  <cp:lastModifiedBy>User</cp:lastModifiedBy>
  <cp:revision>12</cp:revision>
  <dcterms:created xsi:type="dcterms:W3CDTF">2012-09-20T15:35:53Z</dcterms:created>
  <dcterms:modified xsi:type="dcterms:W3CDTF">2012-09-21T14:41:20Z</dcterms:modified>
</cp:coreProperties>
</file>